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F85517-5AFF-4719-B15F-6C99DE8038F1}">
          <p14:sldIdLst>
            <p14:sldId id="256"/>
          </p14:sldIdLst>
        </p14:section>
        <p14:section name="Раздел без заголовка" id="{7C6EF31B-C08D-41C8-AAF8-1D384887D46D}">
          <p14:sldIdLst>
            <p14:sldId id="257"/>
            <p14:sldId id="262"/>
            <p14:sldId id="258"/>
            <p14:sldId id="259"/>
            <p14:sldId id="260"/>
            <p14:sldId id="261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63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478C"/>
    <a:srgbClr val="2670A0"/>
    <a:srgbClr val="17B0E4"/>
    <a:srgbClr val="8FDAF4"/>
    <a:srgbClr val="0B4E91"/>
    <a:srgbClr val="45A7F1"/>
    <a:srgbClr val="0F7698"/>
    <a:srgbClr val="47C0EA"/>
    <a:srgbClr val="64CAED"/>
    <a:srgbClr val="0C7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3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4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03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5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10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0190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00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7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5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03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9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5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0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A14F-64A8-47EB-9DCE-1D2A7748BE6B}" type="datetimeFigureOut">
              <a:rPr lang="ru-RU" smtClean="0"/>
              <a:t>30.09.2021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E62A6D-B8CD-4755-8A92-85F470775F6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1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D4kNSeeBfM" TargetMode="External"/><Relationship Id="rId2" Type="http://schemas.openxmlformats.org/officeDocument/2006/relationships/hyperlink" Target="https://pechi.guru/pechi/proekty/chto-takoe-piroliz-opisanie-process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4zKF9pvk74" TargetMode="External"/><Relationship Id="rId5" Type="http://schemas.openxmlformats.org/officeDocument/2006/relationships/hyperlink" Target="https://youtu.be/Ma5ar7udZtU" TargetMode="External"/><Relationship Id="rId4" Type="http://schemas.openxmlformats.org/officeDocument/2006/relationships/hyperlink" Target="https://youtu.be/eL7IWg1siwo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7296EB2-D20B-443C-8FE0-97840DB28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19" y="0"/>
            <a:ext cx="3140129" cy="1132587"/>
          </a:xfrm>
        </p:spPr>
        <p:txBody>
          <a:bodyPr>
            <a:normAutofit/>
          </a:bodyPr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Товариство</a:t>
            </a:r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з</a:t>
            </a:r>
            <a:b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обмеженою</a:t>
            </a:r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</a:t>
            </a:r>
            <a:b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ru-RU" sz="16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відповідальністю</a:t>
            </a:r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«</a:t>
            </a:r>
            <a:r>
              <a:rPr lang="ru-RU" sz="16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Н</a:t>
            </a:r>
            <a:r>
              <a:rPr lang="ru-RU" sz="1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оо</a:t>
            </a:r>
            <a:r>
              <a:rPr lang="ru-RU" sz="16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с</a:t>
            </a:r>
            <a:r>
              <a:rPr lang="ru-RU" sz="1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ферум</a:t>
            </a:r>
            <a:r>
              <a:rPr lang="ru-RU" sz="16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е</a:t>
            </a:r>
            <a:r>
              <a:rPr lang="ru-RU" sz="1400" dirty="0" err="1">
                <a:solidFill>
                  <a:schemeClr val="tx1"/>
                </a:solidFill>
                <a:latin typeface="Bahnschrift SemiBold" panose="020B0502040204020203" pitchFamily="34" charset="0"/>
              </a:rPr>
              <a:t>нерджи</a:t>
            </a:r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42DD291-C460-401D-A62F-345C699F9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59"/>
                    </a14:imgEffect>
                    <a14:imgEffect>
                      <a14:saturation sat="1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29" y="-390992"/>
            <a:ext cx="5325015" cy="53250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7B6FCE-E1F4-4FEC-A968-494E2C44B4CB}"/>
              </a:ext>
            </a:extLst>
          </p:cNvPr>
          <p:cNvSpPr txBox="1"/>
          <p:nvPr/>
        </p:nvSpPr>
        <p:spPr>
          <a:xfrm>
            <a:off x="358631" y="4725380"/>
            <a:ext cx="8148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2670A0"/>
                </a:solidFill>
                <a:latin typeface="Bahnschrift SemiBold" panose="020B0502040204020203" pitchFamily="34" charset="0"/>
              </a:rPr>
              <a:t>Екологічна програма – чисте довкілля!</a:t>
            </a:r>
            <a:br>
              <a:rPr lang="uk-UA" sz="2400" dirty="0">
                <a:solidFill>
                  <a:srgbClr val="2670A0"/>
                </a:solidFill>
                <a:latin typeface="Bahnschrift SemiBold" panose="020B0502040204020203" pitchFamily="34" charset="0"/>
              </a:rPr>
            </a:br>
            <a:r>
              <a:rPr lang="uk-UA" sz="2400" dirty="0">
                <a:solidFill>
                  <a:srgbClr val="2670A0"/>
                </a:solidFill>
                <a:latin typeface="Bahnschrift SemiBold" panose="020B0502040204020203" pitchFamily="34" charset="0"/>
              </a:rPr>
              <a:t>Зупинимо зростання сміттєзвалищ! </a:t>
            </a:r>
            <a:br>
              <a:rPr lang="uk-UA" sz="2400" dirty="0">
                <a:solidFill>
                  <a:srgbClr val="2670A0"/>
                </a:solidFill>
                <a:latin typeface="Bahnschrift SemiBold" panose="020B0502040204020203" pitchFamily="34" charset="0"/>
              </a:rPr>
            </a:br>
            <a:r>
              <a:rPr lang="uk-UA" sz="2400" dirty="0">
                <a:solidFill>
                  <a:srgbClr val="2670A0"/>
                </a:solidFill>
                <a:latin typeface="Bahnschrift SemiBold" panose="020B0502040204020203" pitchFamily="34" charset="0"/>
              </a:rPr>
              <a:t>Відходи перетворюємо в енергетичний ресурс!</a:t>
            </a:r>
            <a:br>
              <a:rPr lang="uk-UA" sz="2400" dirty="0">
                <a:solidFill>
                  <a:srgbClr val="2670A0"/>
                </a:solidFill>
                <a:latin typeface="Bahnschrift SemiBold" panose="020B0502040204020203" pitchFamily="34" charset="0"/>
              </a:rPr>
            </a:br>
            <a:r>
              <a:rPr lang="uk-UA" sz="2400" dirty="0">
                <a:solidFill>
                  <a:srgbClr val="2670A0"/>
                </a:solidFill>
                <a:latin typeface="Bahnschrift SemiBold" panose="020B0502040204020203" pitchFamily="34" charset="0"/>
              </a:rPr>
              <a:t>Екологічне чисте середовище – запорука здоров’я нації!</a:t>
            </a:r>
          </a:p>
        </p:txBody>
      </p:sp>
    </p:spTree>
    <p:extLst>
      <p:ext uri="{BB962C8B-B14F-4D97-AF65-F5344CB8AC3E}">
        <p14:creationId xmlns:p14="http://schemas.microsoft.com/office/powerpoint/2010/main" val="159074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6E14B-6669-403B-A987-AF739EFA4E58}"/>
              </a:ext>
            </a:extLst>
          </p:cNvPr>
          <p:cNvSpPr txBox="1"/>
          <p:nvPr/>
        </p:nvSpPr>
        <p:spPr>
          <a:xfrm>
            <a:off x="341086" y="-11743"/>
            <a:ext cx="1150982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Bahnschrift SemiBold" panose="020B0502040204020203" pitchFamily="34" charset="0"/>
              </a:rPr>
              <a:t>В </a:t>
            </a:r>
            <a:r>
              <a:rPr lang="ru-RU" sz="2800" dirty="0" err="1">
                <a:latin typeface="Bahnschrift SemiBold" panose="020B0502040204020203" pitchFamily="34" charset="0"/>
              </a:rPr>
              <a:t>результаті</a:t>
            </a:r>
            <a:r>
              <a:rPr lang="ru-RU" sz="2800" dirty="0"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latin typeface="Bahnschrift SemiBold" panose="020B0502040204020203" pitchFamily="34" charset="0"/>
              </a:rPr>
              <a:t>переробки</a:t>
            </a:r>
            <a:r>
              <a:rPr lang="ru-RU" sz="2800" dirty="0"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latin typeface="Bahnschrift SemiBold" panose="020B0502040204020203" pitchFamily="34" charset="0"/>
              </a:rPr>
              <a:t>виходить</a:t>
            </a:r>
            <a:r>
              <a:rPr lang="ru-RU" sz="2800" dirty="0">
                <a:latin typeface="Bahnschrift SemiBold" panose="020B0502040204020203" pitchFamily="34" charset="0"/>
              </a:rPr>
              <a:t/>
            </a:r>
            <a:br>
              <a:rPr lang="ru-RU" sz="2800" dirty="0">
                <a:latin typeface="Bahnschrift SemiBold" panose="020B0502040204020203" pitchFamily="34" charset="0"/>
              </a:rPr>
            </a:br>
            <a:r>
              <a:rPr lang="ru-RU" sz="2800" dirty="0" err="1">
                <a:latin typeface="Bahnschrift SemiBold" panose="020B0502040204020203" pitchFamily="34" charset="0"/>
              </a:rPr>
              <a:t>високоліквідна</a:t>
            </a:r>
            <a:r>
              <a:rPr lang="ru-RU" sz="2800" dirty="0"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latin typeface="Bahnschrift SemiBold" panose="020B0502040204020203" pitchFamily="34" charset="0"/>
              </a:rPr>
              <a:t>товарна</a:t>
            </a:r>
            <a:r>
              <a:rPr lang="ru-RU" sz="2800" dirty="0"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latin typeface="Bahnschrift SemiBold" panose="020B0502040204020203" pitchFamily="34" charset="0"/>
              </a:rPr>
              <a:t>продукція</a:t>
            </a:r>
            <a:r>
              <a:rPr lang="ru-RU" sz="2800" dirty="0">
                <a:latin typeface="Bahnschrift SemiBold" panose="020B0502040204020203" pitchFamily="34" charset="0"/>
              </a:rPr>
              <a:t>.</a:t>
            </a:r>
          </a:p>
          <a:p>
            <a:endParaRPr lang="ru-RU" dirty="0">
              <a:latin typeface="Bahnschrift SemiBold" panose="020B0502040204020203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ГАЗ</a:t>
            </a:r>
            <a:r>
              <a:rPr lang="ru-RU" sz="2000" dirty="0">
                <a:latin typeface="Bahnschrift SemiBold" panose="020B0502040204020203" pitchFamily="34" charset="0"/>
              </a:rPr>
              <a:t> (</a:t>
            </a:r>
            <a:r>
              <a:rPr lang="ru-RU" sz="2000" dirty="0" err="1">
                <a:latin typeface="Bahnschrift SemiBold" panose="020B0502040204020203" pitchFamily="34" charset="0"/>
              </a:rPr>
              <a:t>об’єм</a:t>
            </a:r>
            <a:r>
              <a:rPr lang="ru-RU" sz="2000" dirty="0">
                <a:latin typeface="Bahnschrift SemiBold" panose="020B0502040204020203" pitchFamily="34" charset="0"/>
              </a:rPr>
              <a:t>- до 300 </a:t>
            </a:r>
            <a:r>
              <a:rPr lang="ru-RU" sz="2000" dirty="0" err="1">
                <a:latin typeface="Bahnschrift SemiBold" panose="020B0502040204020203" pitchFamily="34" charset="0"/>
              </a:rPr>
              <a:t>літрів</a:t>
            </a:r>
            <a:r>
              <a:rPr lang="ru-RU" sz="2000" dirty="0">
                <a:latin typeface="Bahnschrift SemiBold" panose="020B0502040204020203" pitchFamily="34" charset="0"/>
              </a:rPr>
              <a:t> з 1 кг ТПВ) для </a:t>
            </a:r>
            <a:r>
              <a:rPr lang="ru-RU" sz="2000" dirty="0" err="1">
                <a:latin typeface="Bahnschrift SemiBold" panose="020B0502040204020203" pitchFamily="34" charset="0"/>
              </a:rPr>
              <a:t>подальшого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використання</a:t>
            </a:r>
            <a:r>
              <a:rPr lang="ru-RU" sz="2000" dirty="0">
                <a:latin typeface="Bahnschrift SemiBold" panose="020B0502040204020203" pitchFamily="34" charset="0"/>
              </a:rPr>
              <a:t> на: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а) ГГУ (</a:t>
            </a:r>
            <a:r>
              <a:rPr lang="ru-RU" sz="2000" dirty="0" err="1">
                <a:latin typeface="Bahnschrift SemiBold" panose="020B0502040204020203" pitchFamily="34" charset="0"/>
              </a:rPr>
              <a:t>головні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генераторні</a:t>
            </a:r>
            <a:r>
              <a:rPr lang="ru-RU" sz="2000" dirty="0">
                <a:latin typeface="Bahnschrift SemiBold" panose="020B0502040204020203" pitchFamily="34" charset="0"/>
              </a:rPr>
              <a:t> установки) </a:t>
            </a:r>
            <a:r>
              <a:rPr lang="ru-RU" sz="2000" dirty="0" err="1">
                <a:latin typeface="Bahnschrift SemiBold" panose="020B0502040204020203" pitchFamily="34" charset="0"/>
              </a:rPr>
              <a:t>потужністю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від</a:t>
            </a:r>
            <a:r>
              <a:rPr lang="ru-RU" sz="2000" dirty="0">
                <a:latin typeface="Bahnschrift SemiBold" panose="020B0502040204020203" pitchFamily="34" charset="0"/>
              </a:rPr>
              <a:t> 0,5 до 11 Мвт / год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б) </a:t>
            </a:r>
            <a:r>
              <a:rPr lang="ru-RU" sz="2000" dirty="0" err="1">
                <a:latin typeface="Bahnschrift SemiBold" panose="020B0502040204020203" pitchFamily="34" charset="0"/>
              </a:rPr>
              <a:t>забеспечення</a:t>
            </a:r>
            <a:r>
              <a:rPr lang="ru-RU" sz="2000" dirty="0">
                <a:latin typeface="Bahnschrift SemiBold" panose="020B0502040204020203" pitchFamily="34" charset="0"/>
              </a:rPr>
              <a:t> тепла 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в) </a:t>
            </a:r>
            <a:r>
              <a:rPr lang="ru-RU" sz="2000" dirty="0" err="1">
                <a:latin typeface="Bahnschrift SemiBold" panose="020B0502040204020203" pitchFamily="34" charset="0"/>
              </a:rPr>
              <a:t>виробництво</a:t>
            </a:r>
            <a:r>
              <a:rPr lang="ru-RU" sz="2000" dirty="0">
                <a:latin typeface="Bahnschrift SemiBold" panose="020B0502040204020203" pitchFamily="34" charset="0"/>
              </a:rPr>
              <a:t> горючих </a:t>
            </a:r>
            <a:r>
              <a:rPr lang="ru-RU" sz="2000" dirty="0" err="1">
                <a:latin typeface="Bahnschrift SemiBold" panose="020B0502040204020203" pitchFamily="34" charset="0"/>
              </a:rPr>
              <a:t>газів</a:t>
            </a:r>
            <a:r>
              <a:rPr lang="ru-RU" sz="2000" dirty="0">
                <a:latin typeface="Bahnschrift SemiBold" panose="020B0502040204020203" pitchFamily="34" charset="0"/>
              </a:rPr>
              <a:t> (пропан, метан)</a:t>
            </a:r>
            <a:br>
              <a:rPr lang="ru-RU" sz="2000" dirty="0">
                <a:latin typeface="Bahnschrift SemiBold" panose="020B0502040204020203" pitchFamily="34" charset="0"/>
              </a:rPr>
            </a:br>
            <a:endParaRPr lang="ru-RU" sz="2000" dirty="0">
              <a:latin typeface="Bahnschrift SemiBold" panose="020B0502040204020203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ВУГЛЕЦЬ</a:t>
            </a:r>
          </a:p>
          <a:p>
            <a:r>
              <a:rPr lang="ru-RU" sz="2000" dirty="0" err="1">
                <a:latin typeface="Bahnschrift SemiBold" panose="020B0502040204020203" pitchFamily="34" charset="0"/>
              </a:rPr>
              <a:t>порошкопод</a:t>
            </a:r>
            <a:r>
              <a:rPr lang="uk-UA" sz="2000" dirty="0" err="1">
                <a:latin typeface="Bahnschrift SemiBold" panose="020B0502040204020203" pitchFamily="34" charset="0"/>
              </a:rPr>
              <a:t>ібний</a:t>
            </a:r>
            <a:r>
              <a:rPr lang="ru-RU" sz="2000" dirty="0">
                <a:latin typeface="Bahnschrift SemiBold" panose="020B0502040204020203" pitchFamily="34" charset="0"/>
              </a:rPr>
              <a:t> з </a:t>
            </a:r>
            <a:r>
              <a:rPr lang="ru-RU" sz="2000" dirty="0" err="1">
                <a:latin typeface="Bahnschrift SemiBold" panose="020B0502040204020203" pitchFamily="34" charset="0"/>
              </a:rPr>
              <a:t>низькою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зольністю</a:t>
            </a:r>
            <a:r>
              <a:rPr lang="ru-RU" sz="2000" dirty="0">
                <a:latin typeface="Bahnschrift SemiBold" panose="020B0502040204020203" pitchFamily="34" charset="0"/>
              </a:rPr>
              <a:t> і 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 err="1">
                <a:latin typeface="Bahnschrift SemiBold" panose="020B0502040204020203" pitchFamily="34" charset="0"/>
              </a:rPr>
              <a:t>Високою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теплотою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згорання</a:t>
            </a:r>
            <a:r>
              <a:rPr lang="ru-RU" sz="2000" dirty="0">
                <a:latin typeface="Bahnschrift SemiBold" panose="020B0502040204020203" pitchFamily="34" charset="0"/>
              </a:rPr>
              <a:t>: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а) </a:t>
            </a:r>
            <a:r>
              <a:rPr lang="ru-RU" sz="2000" dirty="0" err="1">
                <a:latin typeface="Bahnschrift SemiBold" panose="020B0502040204020203" pitchFamily="34" charset="0"/>
              </a:rPr>
              <a:t>високоякісне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комунальне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паливо</a:t>
            </a:r>
            <a:endParaRPr lang="ru-RU" sz="2000" dirty="0">
              <a:latin typeface="Bahnschrift SemiBold" panose="020B0502040204020203" pitchFamily="34" charset="0"/>
            </a:endParaRPr>
          </a:p>
          <a:p>
            <a:r>
              <a:rPr lang="ru-RU" sz="2000" dirty="0">
                <a:latin typeface="Bahnschrift SemiBold" panose="020B0502040204020203" pitchFamily="34" charset="0"/>
              </a:rPr>
              <a:t>Б) присадки для </a:t>
            </a:r>
            <a:r>
              <a:rPr lang="ru-RU" sz="2000" dirty="0" err="1">
                <a:latin typeface="Bahnschrift SemiBold" panose="020B0502040204020203" pitchFamily="34" charset="0"/>
              </a:rPr>
              <a:t>гумовотехнічних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виробів</a:t>
            </a:r>
            <a:endParaRPr lang="ru-RU" sz="2000" dirty="0">
              <a:latin typeface="Bahnschrift SemiBold" panose="020B0502040204020203" pitchFamily="34" charset="0"/>
            </a:endParaRPr>
          </a:p>
          <a:p>
            <a:r>
              <a:rPr lang="ru-RU" sz="2000" dirty="0">
                <a:latin typeface="Bahnschrift SemiBold" panose="020B0502040204020203" pitchFamily="34" charset="0"/>
              </a:rPr>
              <a:t>в) </a:t>
            </a:r>
            <a:r>
              <a:rPr lang="ru-RU" sz="2000" dirty="0" err="1">
                <a:latin typeface="Bahnschrift SemiBold" panose="020B0502040204020203" pitchFamily="34" charset="0"/>
              </a:rPr>
              <a:t>власні</a:t>
            </a:r>
            <a:r>
              <a:rPr lang="ru-RU" sz="2000" dirty="0">
                <a:latin typeface="Bahnschrift SemiBold" panose="020B0502040204020203" pitchFamily="34" charset="0"/>
              </a:rPr>
              <a:t> потреби реактора</a:t>
            </a:r>
          </a:p>
          <a:p>
            <a:endParaRPr lang="ru-RU" sz="2000" dirty="0">
              <a:latin typeface="Bahnschrift SemiBold" panose="020B0502040204020203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СИНТЕЗОВАНА НАФТА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а) </a:t>
            </a:r>
            <a:r>
              <a:rPr lang="ru-RU" sz="2000" dirty="0" err="1">
                <a:latin typeface="Bahnschrift SemiBold" panose="020B0502040204020203" pitchFamily="34" charset="0"/>
              </a:rPr>
              <a:t>розчинники</a:t>
            </a:r>
            <a:r>
              <a:rPr lang="ru-RU" sz="2000" dirty="0">
                <a:latin typeface="Bahnschrift SemiBold" panose="020B0502040204020203" pitchFamily="34" charset="0"/>
              </a:rPr>
              <a:t/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б) керосин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в) бензин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г) солярка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д) мазут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F647FE-8D78-4D4A-92E4-985835E0F2EB}"/>
              </a:ext>
            </a:extLst>
          </p:cNvPr>
          <p:cNvSpPr txBox="1"/>
          <p:nvPr/>
        </p:nvSpPr>
        <p:spPr>
          <a:xfrm>
            <a:off x="5283202" y="3864743"/>
            <a:ext cx="3831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ВИКИДИ В АТМОСФЕРУ МЕНШЕ 1%</a:t>
            </a:r>
            <a:br>
              <a:rPr lang="uk-UA" sz="2000" dirty="0">
                <a:solidFill>
                  <a:srgbClr val="12478C"/>
                </a:solidFill>
                <a:latin typeface="Bahnschrift SemiBold" panose="020B0502040204020203" pitchFamily="34" charset="0"/>
              </a:rPr>
            </a:br>
            <a:r>
              <a:rPr lang="uk-UA" sz="20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(В ОСНОВНОМУ – ТЕПЛОВІ)</a:t>
            </a:r>
            <a:endParaRPr lang="ru-RU" sz="2000" dirty="0">
              <a:solidFill>
                <a:srgbClr val="12478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3FB3D40-93CF-4AFE-B84A-A07BD819F610}"/>
              </a:ext>
            </a:extLst>
          </p:cNvPr>
          <p:cNvSpPr txBox="1"/>
          <p:nvPr/>
        </p:nvSpPr>
        <p:spPr>
          <a:xfrm>
            <a:off x="3236097" y="5392276"/>
            <a:ext cx="5303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УСІ ТПВ УТИЛІЗУЮТЬСЯ В ПРОЦЕСІ РОБОТИ</a:t>
            </a:r>
            <a:br>
              <a:rPr lang="uk-UA" sz="2000" dirty="0">
                <a:solidFill>
                  <a:srgbClr val="12478C"/>
                </a:solidFill>
                <a:latin typeface="Bahnschrift SemiBold" panose="020B0502040204020203" pitchFamily="34" charset="0"/>
              </a:rPr>
            </a:br>
            <a:r>
              <a:rPr lang="uk-UA" sz="20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УСТАНОВКИ БЕЗ ЗАЛИШКУ </a:t>
            </a:r>
            <a:endParaRPr lang="ru-RU" sz="2000" dirty="0">
              <a:solidFill>
                <a:srgbClr val="12478C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2" name="Рисунок 11" descr="Тенденция к повышению">
            <a:extLst>
              <a:ext uri="{FF2B5EF4-FFF2-40B4-BE49-F238E27FC236}">
                <a16:creationId xmlns:a16="http://schemas.microsoft.com/office/drawing/2014/main" xmlns="" id="{7EB14CC4-9646-4B38-8269-21B62A4ED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434162" y="6100162"/>
            <a:ext cx="757838" cy="7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00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C554C423-64F1-4ED2-B31F-930F6BCE5793}"/>
              </a:ext>
            </a:extLst>
          </p:cNvPr>
          <p:cNvCxnSpPr>
            <a:cxnSpLocks/>
          </p:cNvCxnSpPr>
          <p:nvPr/>
        </p:nvCxnSpPr>
        <p:spPr>
          <a:xfrm flipV="1">
            <a:off x="8193312" y="4306956"/>
            <a:ext cx="616861" cy="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FC1EB27B-47BA-4538-8102-565E86F6F544}"/>
              </a:ext>
            </a:extLst>
          </p:cNvPr>
          <p:cNvCxnSpPr>
            <a:cxnSpLocks/>
          </p:cNvCxnSpPr>
          <p:nvPr/>
        </p:nvCxnSpPr>
        <p:spPr>
          <a:xfrm flipV="1">
            <a:off x="6400796" y="3161012"/>
            <a:ext cx="0" cy="53597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D0774AE5-A42D-48D2-814D-564ADBDB2565}"/>
              </a:ext>
            </a:extLst>
          </p:cNvPr>
          <p:cNvCxnSpPr>
            <a:cxnSpLocks/>
          </p:cNvCxnSpPr>
          <p:nvPr/>
        </p:nvCxnSpPr>
        <p:spPr>
          <a:xfrm flipV="1">
            <a:off x="4674141" y="1497385"/>
            <a:ext cx="437243" cy="1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xmlns="" id="{485D4A6F-6E05-4744-9B8D-94B83CD57235}"/>
              </a:ext>
            </a:extLst>
          </p:cNvPr>
          <p:cNvCxnSpPr>
            <a:cxnSpLocks/>
          </p:cNvCxnSpPr>
          <p:nvPr/>
        </p:nvCxnSpPr>
        <p:spPr>
          <a:xfrm flipV="1">
            <a:off x="4067628" y="1993906"/>
            <a:ext cx="7257" cy="53597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xmlns="" id="{FD8578F3-2462-4053-A9FE-B960B786AB96}"/>
              </a:ext>
            </a:extLst>
          </p:cNvPr>
          <p:cNvCxnSpPr>
            <a:cxnSpLocks/>
          </p:cNvCxnSpPr>
          <p:nvPr/>
        </p:nvCxnSpPr>
        <p:spPr>
          <a:xfrm flipV="1">
            <a:off x="4089400" y="3306196"/>
            <a:ext cx="7257" cy="53597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389CAA2C-E610-43B2-BD60-53363A6D5529}"/>
              </a:ext>
            </a:extLst>
          </p:cNvPr>
          <p:cNvCxnSpPr>
            <a:cxnSpLocks/>
          </p:cNvCxnSpPr>
          <p:nvPr/>
        </p:nvCxnSpPr>
        <p:spPr>
          <a:xfrm flipV="1">
            <a:off x="4082143" y="4557973"/>
            <a:ext cx="7257" cy="53597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xmlns="" id="{B186252F-D3FE-4E35-8959-9515BA6B17B3}"/>
              </a:ext>
            </a:extLst>
          </p:cNvPr>
          <p:cNvCxnSpPr>
            <a:cxnSpLocks/>
          </p:cNvCxnSpPr>
          <p:nvPr/>
        </p:nvCxnSpPr>
        <p:spPr>
          <a:xfrm flipV="1">
            <a:off x="6850743" y="4499919"/>
            <a:ext cx="0" cy="535975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xmlns="" id="{5CF08068-C4BC-4ABE-81C4-67FED2BE5943}"/>
              </a:ext>
            </a:extLst>
          </p:cNvPr>
          <p:cNvCxnSpPr>
            <a:cxnSpLocks/>
          </p:cNvCxnSpPr>
          <p:nvPr/>
        </p:nvCxnSpPr>
        <p:spPr>
          <a:xfrm>
            <a:off x="1429656" y="5368658"/>
            <a:ext cx="1" cy="41892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FC9FD061-095E-43F6-B004-37904A334120}"/>
              </a:ext>
            </a:extLst>
          </p:cNvPr>
          <p:cNvCxnSpPr>
            <a:cxnSpLocks/>
          </p:cNvCxnSpPr>
          <p:nvPr/>
        </p:nvCxnSpPr>
        <p:spPr>
          <a:xfrm>
            <a:off x="1429656" y="4162975"/>
            <a:ext cx="1" cy="41892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xmlns="" id="{412DB496-9DF3-4040-9BA2-85A6635B64D9}"/>
              </a:ext>
            </a:extLst>
          </p:cNvPr>
          <p:cNvCxnSpPr>
            <a:cxnSpLocks/>
          </p:cNvCxnSpPr>
          <p:nvPr/>
        </p:nvCxnSpPr>
        <p:spPr>
          <a:xfrm>
            <a:off x="1393364" y="3233057"/>
            <a:ext cx="1" cy="41892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8583E793-58F3-42E9-B598-B045F72F6B3C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1393367" y="2075542"/>
            <a:ext cx="1" cy="418923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xmlns="" id="{5D26FDAF-55FB-44E9-946D-D1278D7FFABA}"/>
              </a:ext>
            </a:extLst>
          </p:cNvPr>
          <p:cNvSpPr/>
          <p:nvPr/>
        </p:nvSpPr>
        <p:spPr>
          <a:xfrm rot="10800000">
            <a:off x="725712" y="76686"/>
            <a:ext cx="1335314" cy="10450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EAE608C-C846-454E-A1B0-88B0BF6E5495}"/>
              </a:ext>
            </a:extLst>
          </p:cNvPr>
          <p:cNvSpPr/>
          <p:nvPr/>
        </p:nvSpPr>
        <p:spPr>
          <a:xfrm>
            <a:off x="428168" y="1367152"/>
            <a:ext cx="1930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: усеченные верхние углы 5">
            <a:extLst>
              <a:ext uri="{FF2B5EF4-FFF2-40B4-BE49-F238E27FC236}">
                <a16:creationId xmlns:a16="http://schemas.microsoft.com/office/drawing/2014/main" xmlns="" id="{68C01EFE-AD25-4C5B-B42C-C8FBC7065833}"/>
              </a:ext>
            </a:extLst>
          </p:cNvPr>
          <p:cNvSpPr/>
          <p:nvPr/>
        </p:nvSpPr>
        <p:spPr>
          <a:xfrm>
            <a:off x="3193141" y="1006114"/>
            <a:ext cx="1692364" cy="878119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xmlns="" id="{355631C0-37EE-4330-92EB-84D845019B60}"/>
              </a:ext>
            </a:extLst>
          </p:cNvPr>
          <p:cNvSpPr/>
          <p:nvPr/>
        </p:nvSpPr>
        <p:spPr>
          <a:xfrm>
            <a:off x="5152571" y="891102"/>
            <a:ext cx="3033486" cy="104502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F75F392-0BB6-4D60-B079-153C584C8BD3}"/>
              </a:ext>
            </a:extLst>
          </p:cNvPr>
          <p:cNvSpPr/>
          <p:nvPr/>
        </p:nvSpPr>
        <p:spPr>
          <a:xfrm>
            <a:off x="7380510" y="94344"/>
            <a:ext cx="1335315" cy="5950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613C637B-9EA9-4B81-8452-E2C45F45BA16}"/>
              </a:ext>
            </a:extLst>
          </p:cNvPr>
          <p:cNvSpPr/>
          <p:nvPr/>
        </p:nvSpPr>
        <p:spPr>
          <a:xfrm>
            <a:off x="7649020" y="2168650"/>
            <a:ext cx="2090057" cy="918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0" name="Прямоугольник: один верхний угол скругленный, другой — усеченный 9">
            <a:extLst>
              <a:ext uri="{FF2B5EF4-FFF2-40B4-BE49-F238E27FC236}">
                <a16:creationId xmlns:a16="http://schemas.microsoft.com/office/drawing/2014/main" xmlns="" id="{213C8303-CC81-4EA0-8A2D-8BAB9339A952}"/>
              </a:ext>
            </a:extLst>
          </p:cNvPr>
          <p:cNvSpPr/>
          <p:nvPr/>
        </p:nvSpPr>
        <p:spPr>
          <a:xfrm>
            <a:off x="624111" y="2494465"/>
            <a:ext cx="1538513" cy="914400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1" name="Прямоугольник: один скругленный угол 10">
            <a:extLst>
              <a:ext uri="{FF2B5EF4-FFF2-40B4-BE49-F238E27FC236}">
                <a16:creationId xmlns:a16="http://schemas.microsoft.com/office/drawing/2014/main" xmlns="" id="{0EBA5701-5331-4C60-A7FA-C4C22BE09C5C}"/>
              </a:ext>
            </a:extLst>
          </p:cNvPr>
          <p:cNvSpPr/>
          <p:nvPr/>
        </p:nvSpPr>
        <p:spPr>
          <a:xfrm>
            <a:off x="597989" y="3681008"/>
            <a:ext cx="1692364" cy="662401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943891EA-1E0F-4398-B976-1736CA9C8465}"/>
              </a:ext>
            </a:extLst>
          </p:cNvPr>
          <p:cNvSpPr/>
          <p:nvPr/>
        </p:nvSpPr>
        <p:spPr>
          <a:xfrm>
            <a:off x="595086" y="4630066"/>
            <a:ext cx="177074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3" name="Трапеция 12">
            <a:extLst>
              <a:ext uri="{FF2B5EF4-FFF2-40B4-BE49-F238E27FC236}">
                <a16:creationId xmlns:a16="http://schemas.microsoft.com/office/drawing/2014/main" xmlns="" id="{D7FC550A-3C9C-405B-9B95-A99A7753A2A1}"/>
              </a:ext>
            </a:extLst>
          </p:cNvPr>
          <p:cNvSpPr/>
          <p:nvPr/>
        </p:nvSpPr>
        <p:spPr>
          <a:xfrm>
            <a:off x="2794000" y="3599687"/>
            <a:ext cx="2656114" cy="87811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5" name="Прямоугольник: скругленные верхние углы 14">
            <a:extLst>
              <a:ext uri="{FF2B5EF4-FFF2-40B4-BE49-F238E27FC236}">
                <a16:creationId xmlns:a16="http://schemas.microsoft.com/office/drawing/2014/main" xmlns="" id="{13B2E01A-B683-4691-B80E-41EBCDE24080}"/>
              </a:ext>
            </a:extLst>
          </p:cNvPr>
          <p:cNvSpPr/>
          <p:nvPr/>
        </p:nvSpPr>
        <p:spPr>
          <a:xfrm>
            <a:off x="3091543" y="2343913"/>
            <a:ext cx="2090057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7" name="Прямоугольник: усеченные противолежащие углы 16">
            <a:extLst>
              <a:ext uri="{FF2B5EF4-FFF2-40B4-BE49-F238E27FC236}">
                <a16:creationId xmlns:a16="http://schemas.microsoft.com/office/drawing/2014/main" xmlns="" id="{2648F9EF-CD16-4F93-BED4-EC9EBDB44578}"/>
              </a:ext>
            </a:extLst>
          </p:cNvPr>
          <p:cNvSpPr/>
          <p:nvPr/>
        </p:nvSpPr>
        <p:spPr>
          <a:xfrm>
            <a:off x="587828" y="5831123"/>
            <a:ext cx="1952172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E2DE77F-C746-41B0-A317-6E962C439486}"/>
              </a:ext>
            </a:extLst>
          </p:cNvPr>
          <p:cNvSpPr/>
          <p:nvPr/>
        </p:nvSpPr>
        <p:spPr>
          <a:xfrm>
            <a:off x="3091543" y="5844633"/>
            <a:ext cx="2061028" cy="887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19" name="Пятиугольник 18">
            <a:extLst>
              <a:ext uri="{FF2B5EF4-FFF2-40B4-BE49-F238E27FC236}">
                <a16:creationId xmlns:a16="http://schemas.microsoft.com/office/drawing/2014/main" xmlns="" id="{6C599281-3D73-45C7-BB18-E65335927208}"/>
              </a:ext>
            </a:extLst>
          </p:cNvPr>
          <p:cNvSpPr/>
          <p:nvPr/>
        </p:nvSpPr>
        <p:spPr>
          <a:xfrm>
            <a:off x="7649020" y="5747356"/>
            <a:ext cx="1146634" cy="1045028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20" name="Прямоугольник: усеченные верхние углы 19">
            <a:extLst>
              <a:ext uri="{FF2B5EF4-FFF2-40B4-BE49-F238E27FC236}">
                <a16:creationId xmlns:a16="http://schemas.microsoft.com/office/drawing/2014/main" xmlns="" id="{FC0F7C0F-A98B-4020-8A3D-52E890BB6595}"/>
              </a:ext>
            </a:extLst>
          </p:cNvPr>
          <p:cNvSpPr/>
          <p:nvPr/>
        </p:nvSpPr>
        <p:spPr>
          <a:xfrm>
            <a:off x="3026229" y="4774864"/>
            <a:ext cx="2126342" cy="76960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22" name="Блок-схема: подготовка 21">
            <a:extLst>
              <a:ext uri="{FF2B5EF4-FFF2-40B4-BE49-F238E27FC236}">
                <a16:creationId xmlns:a16="http://schemas.microsoft.com/office/drawing/2014/main" xmlns="" id="{D331F593-DD76-45FD-B089-80F53457F274}"/>
              </a:ext>
            </a:extLst>
          </p:cNvPr>
          <p:cNvSpPr/>
          <p:nvPr/>
        </p:nvSpPr>
        <p:spPr>
          <a:xfrm>
            <a:off x="5689599" y="4717150"/>
            <a:ext cx="2278745" cy="984655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BE82AAC-F69C-4438-895B-639235284763}"/>
              </a:ext>
            </a:extLst>
          </p:cNvPr>
          <p:cNvSpPr/>
          <p:nvPr/>
        </p:nvSpPr>
        <p:spPr>
          <a:xfrm>
            <a:off x="5776680" y="3399982"/>
            <a:ext cx="2699654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6A2A53F8-659D-4F22-B947-394AF8CCE0B9}"/>
              </a:ext>
            </a:extLst>
          </p:cNvPr>
          <p:cNvSpPr/>
          <p:nvPr/>
        </p:nvSpPr>
        <p:spPr>
          <a:xfrm>
            <a:off x="5435600" y="2220406"/>
            <a:ext cx="1915878" cy="87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sp>
        <p:nvSpPr>
          <p:cNvPr id="27" name="Прямоугольник: один скругленный угол 26">
            <a:extLst>
              <a:ext uri="{FF2B5EF4-FFF2-40B4-BE49-F238E27FC236}">
                <a16:creationId xmlns:a16="http://schemas.microsoft.com/office/drawing/2014/main" xmlns="" id="{0E3688AC-085D-4B0E-AE30-63615FEE20F4}"/>
              </a:ext>
            </a:extLst>
          </p:cNvPr>
          <p:cNvSpPr/>
          <p:nvPr/>
        </p:nvSpPr>
        <p:spPr>
          <a:xfrm>
            <a:off x="8860968" y="4080495"/>
            <a:ext cx="1045028" cy="98465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Bahnschrift SemiBold" panose="020B0502040204020203" pitchFamily="34" charset="0"/>
            </a:endParaRPr>
          </a:p>
        </p:txBody>
      </p: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xmlns="" id="{2916F472-AA28-449B-BF95-3750A3599F25}"/>
              </a:ext>
            </a:extLst>
          </p:cNvPr>
          <p:cNvCxnSpPr>
            <a:cxnSpLocks/>
            <a:stCxn id="4" idx="5"/>
          </p:cNvCxnSpPr>
          <p:nvPr/>
        </p:nvCxnSpPr>
        <p:spPr>
          <a:xfrm rot="10800000" flipV="1">
            <a:off x="428168" y="599200"/>
            <a:ext cx="631372" cy="70640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xmlns="" id="{15DB1D11-D42C-4442-AB57-4B6FD3B38B1B}"/>
              </a:ext>
            </a:extLst>
          </p:cNvPr>
          <p:cNvCxnSpPr>
            <a:cxnSpLocks/>
            <a:stCxn id="7" idx="3"/>
          </p:cNvCxnSpPr>
          <p:nvPr/>
        </p:nvCxnSpPr>
        <p:spPr>
          <a:xfrm rot="5400000" flipH="1" flipV="1">
            <a:off x="6746278" y="314926"/>
            <a:ext cx="499212" cy="65314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A10371DC-CE1F-4BDE-90E9-F9ABD38DD38C}"/>
              </a:ext>
            </a:extLst>
          </p:cNvPr>
          <p:cNvCxnSpPr>
            <a:cxnSpLocks/>
          </p:cNvCxnSpPr>
          <p:nvPr/>
        </p:nvCxnSpPr>
        <p:spPr>
          <a:xfrm>
            <a:off x="8200571" y="1413617"/>
            <a:ext cx="674911" cy="0"/>
          </a:xfrm>
          <a:prstGeom prst="line">
            <a:avLst/>
          </a:prstGeom>
          <a:ln w="3492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85DB1FC7-940A-46D3-9D3D-05945B0503DE}"/>
              </a:ext>
            </a:extLst>
          </p:cNvPr>
          <p:cNvCxnSpPr>
            <a:cxnSpLocks/>
          </p:cNvCxnSpPr>
          <p:nvPr/>
        </p:nvCxnSpPr>
        <p:spPr>
          <a:xfrm>
            <a:off x="8875482" y="1442644"/>
            <a:ext cx="0" cy="63289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E8F8C2BE-7351-4C43-AD92-6620A1A5C2ED}"/>
              </a:ext>
            </a:extLst>
          </p:cNvPr>
          <p:cNvCxnSpPr>
            <a:cxnSpLocks/>
          </p:cNvCxnSpPr>
          <p:nvPr/>
        </p:nvCxnSpPr>
        <p:spPr>
          <a:xfrm>
            <a:off x="2554514" y="6394468"/>
            <a:ext cx="47171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8121B624-33E4-4683-8991-51828F7D5517}"/>
              </a:ext>
            </a:extLst>
          </p:cNvPr>
          <p:cNvCxnSpPr>
            <a:cxnSpLocks/>
          </p:cNvCxnSpPr>
          <p:nvPr/>
        </p:nvCxnSpPr>
        <p:spPr>
          <a:xfrm>
            <a:off x="5210629" y="6394468"/>
            <a:ext cx="2438391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51C9CE76-C374-49C5-A75D-2D835C0091CA}"/>
              </a:ext>
            </a:extLst>
          </p:cNvPr>
          <p:cNvCxnSpPr>
            <a:cxnSpLocks/>
          </p:cNvCxnSpPr>
          <p:nvPr/>
        </p:nvCxnSpPr>
        <p:spPr>
          <a:xfrm>
            <a:off x="2380343" y="5174116"/>
            <a:ext cx="616856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96BDDEA3-6880-40D1-A206-4531C9BE4470}"/>
              </a:ext>
            </a:extLst>
          </p:cNvPr>
          <p:cNvCxnSpPr>
            <a:cxnSpLocks/>
          </p:cNvCxnSpPr>
          <p:nvPr/>
        </p:nvCxnSpPr>
        <p:spPr>
          <a:xfrm>
            <a:off x="5167087" y="5232235"/>
            <a:ext cx="406399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09AA8AD-7357-414B-85BC-A31E103277F8}"/>
              </a:ext>
            </a:extLst>
          </p:cNvPr>
          <p:cNvSpPr txBox="1"/>
          <p:nvPr/>
        </p:nvSpPr>
        <p:spPr>
          <a:xfrm>
            <a:off x="1018353" y="143400"/>
            <a:ext cx="104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СМІТТЯ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18B5D897-CDB1-4841-87B9-FE00ADEA2872}"/>
              </a:ext>
            </a:extLst>
          </p:cNvPr>
          <p:cNvSpPr txBox="1"/>
          <p:nvPr/>
        </p:nvSpPr>
        <p:spPr>
          <a:xfrm>
            <a:off x="743853" y="1644656"/>
            <a:ext cx="142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Транспортер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EEA3094-E82C-4A2A-9215-0708D55438BD}"/>
              </a:ext>
            </a:extLst>
          </p:cNvPr>
          <p:cNvSpPr txBox="1"/>
          <p:nvPr/>
        </p:nvSpPr>
        <p:spPr>
          <a:xfrm>
            <a:off x="655858" y="2630551"/>
            <a:ext cx="1475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Шредер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подрібнювач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2B9290E2-193F-48D7-A784-F9DF8DD46B9C}"/>
              </a:ext>
            </a:extLst>
          </p:cNvPr>
          <p:cNvSpPr txBox="1"/>
          <p:nvPr/>
        </p:nvSpPr>
        <p:spPr>
          <a:xfrm>
            <a:off x="1018351" y="3807695"/>
            <a:ext cx="104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Бункер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69A2A91A-C6E3-474F-BFA9-56BCA7A458FA}"/>
              </a:ext>
            </a:extLst>
          </p:cNvPr>
          <p:cNvSpPr txBox="1"/>
          <p:nvPr/>
        </p:nvSpPr>
        <p:spPr>
          <a:xfrm>
            <a:off x="707473" y="4747523"/>
            <a:ext cx="1455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Підготовча ділянка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317FC46-1EFA-4AAC-BDA5-2D70B6E4C308}"/>
              </a:ext>
            </a:extLst>
          </p:cNvPr>
          <p:cNvSpPr txBox="1"/>
          <p:nvPr/>
        </p:nvSpPr>
        <p:spPr>
          <a:xfrm>
            <a:off x="1038854" y="5803996"/>
            <a:ext cx="1042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Реактор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постійної дії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5AAC069F-575B-4B36-886B-B4643F9162CD}"/>
              </a:ext>
            </a:extLst>
          </p:cNvPr>
          <p:cNvSpPr txBox="1"/>
          <p:nvPr/>
        </p:nvSpPr>
        <p:spPr>
          <a:xfrm>
            <a:off x="2939138" y="5791063"/>
            <a:ext cx="2438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Ділянка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деактивації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викидів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7FDA21A7-73D0-4375-8C59-4AC4708524F2}"/>
              </a:ext>
            </a:extLst>
          </p:cNvPr>
          <p:cNvSpPr txBox="1"/>
          <p:nvPr/>
        </p:nvSpPr>
        <p:spPr>
          <a:xfrm>
            <a:off x="7767500" y="6063637"/>
            <a:ext cx="1042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err="1">
                <a:latin typeface="Bahnschrift SemiBold" panose="020B0502040204020203" pitchFamily="34" charset="0"/>
              </a:rPr>
              <a:t>Ввуглець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1E9D3610-191E-477B-B22C-33527AAEE242}"/>
              </a:ext>
            </a:extLst>
          </p:cNvPr>
          <p:cNvSpPr txBox="1"/>
          <p:nvPr/>
        </p:nvSpPr>
        <p:spPr>
          <a:xfrm>
            <a:off x="3478575" y="4972285"/>
            <a:ext cx="1382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Коагулятор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3D7F1A15-881D-4394-8FE5-0AB969A078A6}"/>
              </a:ext>
            </a:extLst>
          </p:cNvPr>
          <p:cNvSpPr txBox="1"/>
          <p:nvPr/>
        </p:nvSpPr>
        <p:spPr>
          <a:xfrm>
            <a:off x="3399500" y="3827757"/>
            <a:ext cx="1584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Газоочищення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62B571B-52B3-470D-9040-58D4CA5944ED}"/>
              </a:ext>
            </a:extLst>
          </p:cNvPr>
          <p:cNvSpPr txBox="1"/>
          <p:nvPr/>
        </p:nvSpPr>
        <p:spPr>
          <a:xfrm>
            <a:off x="3339462" y="2429107"/>
            <a:ext cx="1546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Компресорна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Станція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3DA6124-9DC8-4466-908D-8EB243857A1F}"/>
              </a:ext>
            </a:extLst>
          </p:cNvPr>
          <p:cNvSpPr txBox="1"/>
          <p:nvPr/>
        </p:nvSpPr>
        <p:spPr>
          <a:xfrm>
            <a:off x="3135227" y="1139398"/>
            <a:ext cx="1725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ГАЗОВИЙ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НАКОПИЧУВАЧ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7580ACFD-5268-4E52-8E6C-9B5B6C909972}"/>
              </a:ext>
            </a:extLst>
          </p:cNvPr>
          <p:cNvSpPr txBox="1"/>
          <p:nvPr/>
        </p:nvSpPr>
        <p:spPr>
          <a:xfrm>
            <a:off x="5626099" y="1075097"/>
            <a:ext cx="2086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КОГЕНЕРАЦІЙНА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СТАНЦІЯ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39854133-F791-413A-944F-E4DE23DFE246}"/>
              </a:ext>
            </a:extLst>
          </p:cNvPr>
          <p:cNvSpPr txBox="1"/>
          <p:nvPr/>
        </p:nvSpPr>
        <p:spPr>
          <a:xfrm>
            <a:off x="7679234" y="222493"/>
            <a:ext cx="104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ТЕПЛО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C6DADAB7-AA84-4120-824A-419E0EE0B8DA}"/>
              </a:ext>
            </a:extLst>
          </p:cNvPr>
          <p:cNvSpPr txBox="1"/>
          <p:nvPr/>
        </p:nvSpPr>
        <p:spPr>
          <a:xfrm>
            <a:off x="7776663" y="2494465"/>
            <a:ext cx="1890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ЕЛЕКТРОЕНЕРГІЯ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838FC1A0-B860-4415-BC4B-C755D2846E47}"/>
              </a:ext>
            </a:extLst>
          </p:cNvPr>
          <p:cNvSpPr txBox="1"/>
          <p:nvPr/>
        </p:nvSpPr>
        <p:spPr>
          <a:xfrm>
            <a:off x="6132877" y="4836580"/>
            <a:ext cx="143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Сховище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синтез нафти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199F9B4D-6C9B-4DDA-A951-41B3A7CD7631}"/>
              </a:ext>
            </a:extLst>
          </p:cNvPr>
          <p:cNvSpPr txBox="1"/>
          <p:nvPr/>
        </p:nvSpPr>
        <p:spPr>
          <a:xfrm>
            <a:off x="6256829" y="3414664"/>
            <a:ext cx="2567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«перегін» ділянка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отримання світлих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нафтопродуктів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29BC6BA1-FFC7-49AD-8470-2DA0ECADA3B6}"/>
              </a:ext>
            </a:extLst>
          </p:cNvPr>
          <p:cNvSpPr txBox="1"/>
          <p:nvPr/>
        </p:nvSpPr>
        <p:spPr>
          <a:xfrm>
            <a:off x="5646056" y="2317694"/>
            <a:ext cx="1773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Склад готових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нафтопродуктів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D07CD3A-CB79-4109-B5F1-9637AEB8592B}"/>
              </a:ext>
            </a:extLst>
          </p:cNvPr>
          <p:cNvSpPr txBox="1"/>
          <p:nvPr/>
        </p:nvSpPr>
        <p:spPr>
          <a:xfrm>
            <a:off x="9018171" y="4411196"/>
            <a:ext cx="1042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мазут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pic>
        <p:nvPicPr>
          <p:cNvPr id="126" name="Рисунок 125" descr="Список">
            <a:extLst>
              <a:ext uri="{FF2B5EF4-FFF2-40B4-BE49-F238E27FC236}">
                <a16:creationId xmlns:a16="http://schemas.microsoft.com/office/drawing/2014/main" xmlns="" id="{6300E6D3-A48E-403D-9DFF-B0F671DC46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79476" y="5967081"/>
            <a:ext cx="852587" cy="8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0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BB8249-BEFD-4F5F-9DD0-2F78CF3B50D7}"/>
              </a:ext>
            </a:extLst>
          </p:cNvPr>
          <p:cNvSpPr txBox="1"/>
          <p:nvPr/>
        </p:nvSpPr>
        <p:spPr>
          <a:xfrm>
            <a:off x="127000" y="275771"/>
            <a:ext cx="1053737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>
                <a:latin typeface="Bahnschrift SemiBold" panose="020B0502040204020203" pitchFamily="34" charset="0"/>
              </a:rPr>
              <a:t>Основна установка для високотемпературної деструкції  ТПВ</a:t>
            </a:r>
            <a:br>
              <a:rPr lang="uk-UA" sz="2500" dirty="0">
                <a:latin typeface="Bahnschrift SemiBold" panose="020B0502040204020203" pitchFamily="34" charset="0"/>
              </a:rPr>
            </a:br>
            <a:r>
              <a:rPr lang="uk-UA" sz="2500" dirty="0">
                <a:latin typeface="Bahnschrift SemiBold" panose="020B0502040204020203" pitchFamily="34" charset="0"/>
              </a:rPr>
              <a:t>та інших вуглецевих відходів розміщується у двох морських </a:t>
            </a:r>
            <a:r>
              <a:rPr lang="uk-UA" sz="2500" dirty="0" err="1">
                <a:latin typeface="Bahnschrift SemiBold" panose="020B0502040204020203" pitchFamily="34" charset="0"/>
              </a:rPr>
              <a:t>сорокафутових</a:t>
            </a:r>
            <a:r>
              <a:rPr lang="uk-UA" sz="2500" dirty="0">
                <a:latin typeface="Bahnschrift SemiBold" panose="020B0502040204020203" pitchFamily="34" charset="0"/>
              </a:rPr>
              <a:t> контейнерах та подрібнювач шредера</a:t>
            </a:r>
            <a:endParaRPr lang="ru-RU" sz="2500" dirty="0">
              <a:latin typeface="Bahnschrift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E820CE-C70A-4BD8-8C86-D277393893B6}"/>
              </a:ext>
            </a:extLst>
          </p:cNvPr>
          <p:cNvSpPr txBox="1"/>
          <p:nvPr/>
        </p:nvSpPr>
        <p:spPr>
          <a:xfrm>
            <a:off x="1416957" y="1878759"/>
            <a:ext cx="747485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Інші позиції комплексу – це можливий опціон</a:t>
            </a:r>
            <a:br>
              <a:rPr lang="uk-UA" sz="2500" dirty="0">
                <a:solidFill>
                  <a:srgbClr val="12478C"/>
                </a:solidFill>
                <a:latin typeface="Bahnschrift SemiBold" panose="020B0502040204020203" pitchFamily="34" charset="0"/>
              </a:rPr>
            </a:br>
            <a:r>
              <a:rPr lang="uk-UA" sz="25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для максимально ефективного використання побічних продуктів виробництва та підвищення рентабельності</a:t>
            </a:r>
          </a:p>
          <a:p>
            <a:endParaRPr lang="ru-RU" sz="2500" dirty="0">
              <a:solidFill>
                <a:srgbClr val="12478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050626-77B3-46B0-A4A6-C1CC1036747C}"/>
              </a:ext>
            </a:extLst>
          </p:cNvPr>
          <p:cNvSpPr txBox="1"/>
          <p:nvPr/>
        </p:nvSpPr>
        <p:spPr>
          <a:xfrm>
            <a:off x="771071" y="4251189"/>
            <a:ext cx="87666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>
                <a:latin typeface="Bahnschrift SemiBold" panose="020B0502040204020203" pitchFamily="34" charset="0"/>
              </a:rPr>
              <a:t>Комплектація комплексу індивідуально підбирається під об’єкт та має безліч варіацій та </a:t>
            </a:r>
            <a:r>
              <a:rPr lang="uk-UA" sz="2500" dirty="0" err="1">
                <a:latin typeface="Bahnschrift SemiBold" panose="020B0502040204020203" pitchFamily="34" charset="0"/>
              </a:rPr>
              <a:t>виконань</a:t>
            </a:r>
            <a:endParaRPr lang="ru-RU" sz="2500" dirty="0">
              <a:latin typeface="Bahnschrift SemiBold" panose="020B0502040204020203" pitchFamily="34" charset="0"/>
            </a:endParaRPr>
          </a:p>
        </p:txBody>
      </p:sp>
      <p:pic>
        <p:nvPicPr>
          <p:cNvPr id="8" name="Рисунок 7" descr="Список">
            <a:extLst>
              <a:ext uri="{FF2B5EF4-FFF2-40B4-BE49-F238E27FC236}">
                <a16:creationId xmlns:a16="http://schemas.microsoft.com/office/drawing/2014/main" xmlns="" id="{0B991353-569E-41B4-9586-CFFE37CB18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79476" y="5967081"/>
            <a:ext cx="852587" cy="8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1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3BD1E6-E8A8-4949-A77F-FEE73A4E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69" y="742949"/>
            <a:ext cx="7336411" cy="6115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88CC3B-164B-4B82-A764-6C55884C71DC}"/>
              </a:ext>
            </a:extLst>
          </p:cNvPr>
          <p:cNvSpPr txBox="1"/>
          <p:nvPr/>
        </p:nvSpPr>
        <p:spPr>
          <a:xfrm>
            <a:off x="904875" y="12231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latin typeface="Bahnschrift SemiBold" panose="020B0502040204020203" pitchFamily="34" charset="0"/>
              </a:rPr>
              <a:t>Деякі результати експертизи</a:t>
            </a:r>
            <a:endParaRPr lang="ru-RU" sz="4000" dirty="0">
              <a:latin typeface="Bahnschrift SemiBold" panose="020B0502040204020203" pitchFamily="34" charset="0"/>
            </a:endParaRPr>
          </a:p>
        </p:txBody>
      </p:sp>
      <p:pic>
        <p:nvPicPr>
          <p:cNvPr id="9" name="Рисунок 8" descr="Чат (справа налево)">
            <a:extLst>
              <a:ext uri="{FF2B5EF4-FFF2-40B4-BE49-F238E27FC236}">
                <a16:creationId xmlns:a16="http://schemas.microsoft.com/office/drawing/2014/main" xmlns="" id="{A172843B-B57D-4C55-9AD1-84341F475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97598" y="6140361"/>
            <a:ext cx="794402" cy="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F6FFAB-CE7B-4B68-8F6E-3E820CDE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714375"/>
            <a:ext cx="7972425" cy="6143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BD60DD-9D68-46E5-A080-67C85E5638B5}"/>
              </a:ext>
            </a:extLst>
          </p:cNvPr>
          <p:cNvSpPr txBox="1"/>
          <p:nvPr/>
        </p:nvSpPr>
        <p:spPr>
          <a:xfrm>
            <a:off x="-496888" y="0"/>
            <a:ext cx="1068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Bahnschrift SemiBold" panose="020B0502040204020203" pitchFamily="34" charset="0"/>
              </a:rPr>
              <a:t>Результат експертизи міністерства аграрної політики і продовольства 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України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pic>
        <p:nvPicPr>
          <p:cNvPr id="11" name="Рисунок 10" descr="Чат (справа налево)">
            <a:extLst>
              <a:ext uri="{FF2B5EF4-FFF2-40B4-BE49-F238E27FC236}">
                <a16:creationId xmlns:a16="http://schemas.microsoft.com/office/drawing/2014/main" xmlns="" id="{13C1C50B-1817-4935-9807-55A31758A2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97598" y="6140361"/>
            <a:ext cx="794402" cy="79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0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9EF085-5D1C-4F8D-91A2-99135F58C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457199"/>
            <a:ext cx="7200900" cy="6400801"/>
          </a:xfrm>
          <a:prstGeom prst="rect">
            <a:avLst/>
          </a:prstGeom>
        </p:spPr>
      </p:pic>
      <p:pic>
        <p:nvPicPr>
          <p:cNvPr id="9" name="Рисунок 8" descr="Чат (справа налево)">
            <a:extLst>
              <a:ext uri="{FF2B5EF4-FFF2-40B4-BE49-F238E27FC236}">
                <a16:creationId xmlns:a16="http://schemas.microsoft.com/office/drawing/2014/main" xmlns="" id="{92DF3DBD-9CD6-44A0-BD2E-A2A34B8A9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97598" y="6140361"/>
            <a:ext cx="794402" cy="7944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2ABC25-4790-4D72-8016-F415152CF061}"/>
              </a:ext>
            </a:extLst>
          </p:cNvPr>
          <p:cNvSpPr txBox="1"/>
          <p:nvPr/>
        </p:nvSpPr>
        <p:spPr>
          <a:xfrm>
            <a:off x="-496888" y="0"/>
            <a:ext cx="1068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Bahnschrift SemiBold" panose="020B0502040204020203" pitchFamily="34" charset="0"/>
              </a:rPr>
              <a:t>Результат експертизи міністерства аграрної політики і продовольства 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України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6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32C087A-EB9C-41FF-AEDA-9B0BB3007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019175"/>
            <a:ext cx="8382000" cy="5838825"/>
          </a:xfrm>
          <a:prstGeom prst="rect">
            <a:avLst/>
          </a:prstGeom>
        </p:spPr>
      </p:pic>
      <p:pic>
        <p:nvPicPr>
          <p:cNvPr id="7" name="Рисунок 6" descr="Чат (справа налево)">
            <a:extLst>
              <a:ext uri="{FF2B5EF4-FFF2-40B4-BE49-F238E27FC236}">
                <a16:creationId xmlns:a16="http://schemas.microsoft.com/office/drawing/2014/main" xmlns="" id="{3191CDAD-1F9F-43EE-A586-A34A19B44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397598" y="6140361"/>
            <a:ext cx="794402" cy="794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059505-9DE0-4391-BFDB-D1EC167CCC89}"/>
              </a:ext>
            </a:extLst>
          </p:cNvPr>
          <p:cNvSpPr txBox="1"/>
          <p:nvPr/>
        </p:nvSpPr>
        <p:spPr>
          <a:xfrm>
            <a:off x="-496888" y="0"/>
            <a:ext cx="1068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Bahnschrift SemiBold" panose="020B0502040204020203" pitchFamily="34" charset="0"/>
              </a:rPr>
              <a:t>Результат експертизи міністерства аграрної політики і продовольства 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України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30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24AA16-B829-428E-84AF-B5CA0ACE0598}"/>
              </a:ext>
            </a:extLst>
          </p:cNvPr>
          <p:cNvSpPr txBox="1"/>
          <p:nvPr/>
        </p:nvSpPr>
        <p:spPr>
          <a:xfrm>
            <a:off x="1619250" y="89624"/>
            <a:ext cx="76581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Відмінності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пропонованої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технології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від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інших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нині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існуючих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: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/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1.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sz="2000" dirty="0">
                <a:latin typeface="Bahnschrift SemiBold" panose="020B0502040204020203" pitchFamily="34" charset="0"/>
              </a:rPr>
              <a:t>100% </a:t>
            </a:r>
            <a:r>
              <a:rPr lang="ru-RU" sz="2000" dirty="0" err="1">
                <a:latin typeface="Bahnschrift SemiBold" panose="020B0502040204020203" pitchFamily="34" charset="0"/>
              </a:rPr>
              <a:t>українська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технологія</a:t>
            </a:r>
            <a:r>
              <a:rPr lang="ru-RU" sz="2000" dirty="0">
                <a:latin typeface="Bahnschrift SemiBold" panose="020B0502040204020203" pitchFamily="34" charset="0"/>
              </a:rPr>
              <a:t> на </a:t>
            </a:r>
            <a:r>
              <a:rPr lang="ru-RU" sz="2000" dirty="0" err="1">
                <a:latin typeface="Bahnschrift SemiBold" panose="020B0502040204020203" pitchFamily="34" charset="0"/>
              </a:rPr>
              <a:t>українських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комплектуючих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2. </a:t>
            </a:r>
            <a:r>
              <a:rPr lang="ru-RU" sz="2000" dirty="0" err="1">
                <a:latin typeface="Bahnschrift SemiBold" panose="020B0502040204020203" pitchFamily="34" charset="0"/>
              </a:rPr>
              <a:t>Повна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енергетична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автономність</a:t>
            </a:r>
            <a:r>
              <a:rPr lang="ru-RU" sz="2000" dirty="0">
                <a:latin typeface="Bahnschrift SemiBold" panose="020B0502040204020203" pitchFamily="34" charset="0"/>
              </a:rPr>
              <a:t> як основного </a:t>
            </a:r>
            <a:r>
              <a:rPr lang="ru-RU" sz="2000" dirty="0" err="1">
                <a:latin typeface="Bahnschrift SemiBold" panose="020B0502040204020203" pitchFamily="34" charset="0"/>
              </a:rPr>
              <a:t>виробництва</a:t>
            </a:r>
            <a:r>
              <a:rPr lang="ru-RU" sz="2000" dirty="0">
                <a:latin typeface="Bahnschrift SemiBold" panose="020B0502040204020203" pitchFamily="34" charset="0"/>
              </a:rPr>
              <a:t> так і </a:t>
            </a:r>
            <a:r>
              <a:rPr lang="ru-RU" sz="2000" dirty="0" err="1">
                <a:latin typeface="Bahnschrift SemiBold" panose="020B0502040204020203" pitchFamily="34" charset="0"/>
              </a:rPr>
              <a:t>всіх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периферійних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виробництв</a:t>
            </a:r>
            <a:r>
              <a:rPr lang="ru-RU" sz="2000" dirty="0">
                <a:latin typeface="Bahnschrift SemiBold" panose="020B0502040204020203" pitchFamily="34" charset="0"/>
              </a:rPr>
              <a:t>.</a:t>
            </a:r>
            <a:br>
              <a:rPr lang="ru-RU" sz="2000" dirty="0"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3. </a:t>
            </a:r>
            <a:r>
              <a:rPr lang="ru-RU" sz="2000" dirty="0" err="1">
                <a:latin typeface="Bahnschrift SemiBold" panose="020B0502040204020203" pitchFamily="34" charset="0"/>
              </a:rPr>
              <a:t>Повна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безвідходність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утилізації</a:t>
            </a:r>
            <a:r>
              <a:rPr lang="ru-RU" sz="2000" dirty="0">
                <a:latin typeface="Bahnschrift SemiBold" panose="020B0502040204020203" pitchFamily="34" charset="0"/>
              </a:rPr>
              <a:t> будь-</a:t>
            </a:r>
            <a:r>
              <a:rPr lang="ru-RU" sz="2000" dirty="0" err="1">
                <a:latin typeface="Bahnschrift SemiBold" panose="020B0502040204020203" pitchFamily="34" charset="0"/>
              </a:rPr>
              <a:t>якого</a:t>
            </a:r>
            <a:r>
              <a:rPr lang="ru-RU" sz="2000" dirty="0">
                <a:latin typeface="Bahnschrift SemiBold" panose="020B0502040204020203" pitchFamily="34" charset="0"/>
              </a:rPr>
              <a:t> виду </a:t>
            </a:r>
            <a:r>
              <a:rPr lang="ru-RU" sz="2000" dirty="0" err="1">
                <a:latin typeface="Bahnschrift SemiBold" panose="020B0502040204020203" pitchFamily="34" charset="0"/>
              </a:rPr>
              <a:t>сміття</a:t>
            </a:r>
            <a:r>
              <a:rPr lang="ru-RU" sz="2000" dirty="0">
                <a:latin typeface="Bahnschrift SemiBold" panose="020B0502040204020203" pitchFamily="34" charset="0"/>
              </a:rPr>
              <a:t> і </a:t>
            </a:r>
            <a:r>
              <a:rPr lang="ru-RU" sz="2000" dirty="0" err="1">
                <a:latin typeface="Bahnschrift SemiBold" panose="020B0502040204020203" pitchFamily="34" charset="0"/>
              </a:rPr>
              <a:t>відходів</a:t>
            </a:r>
            <a:r>
              <a:rPr lang="ru-RU" sz="2000" dirty="0">
                <a:latin typeface="Bahnschrift SemiBold" panose="020B0502040204020203" pitchFamily="34" charset="0"/>
              </a:rPr>
              <a:t>.</a:t>
            </a:r>
          </a:p>
          <a:p>
            <a:r>
              <a:rPr lang="ru-RU" sz="2000" dirty="0">
                <a:latin typeface="Bahnschrift SemiBold" panose="020B0502040204020203" pitchFamily="34" charset="0"/>
              </a:rPr>
              <a:t>4. </a:t>
            </a:r>
            <a:r>
              <a:rPr lang="ru-RU" sz="2000" dirty="0" err="1">
                <a:latin typeface="Bahnschrift SemiBold" panose="020B0502040204020203" pitchFamily="34" charset="0"/>
              </a:rPr>
              <a:t>надефективність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технології</a:t>
            </a:r>
            <a:r>
              <a:rPr lang="ru-RU" sz="2000" dirty="0">
                <a:latin typeface="Bahnschrift SemiBold" panose="020B0502040204020203" pitchFamily="34" charset="0"/>
              </a:rPr>
              <a:t> з точки </a:t>
            </a:r>
            <a:r>
              <a:rPr lang="ru-RU" sz="2000" dirty="0" err="1">
                <a:latin typeface="Bahnschrift SemiBold" panose="020B0502040204020203" pitchFamily="34" charset="0"/>
              </a:rPr>
              <a:t>зору</a:t>
            </a:r>
            <a:r>
              <a:rPr lang="ru-RU" sz="2000" dirty="0">
                <a:latin typeface="Bahnschrift SemiBold" panose="020B0502040204020203" pitchFamily="34" charset="0"/>
              </a:rPr>
              <a:t>:</a:t>
            </a:r>
            <a:br>
              <a:rPr lang="ru-RU" sz="2000" dirty="0">
                <a:latin typeface="Bahnschrift SemiBold" panose="020B0502040204020203" pitchFamily="34" charset="0"/>
              </a:rPr>
            </a:br>
            <a:endParaRPr lang="ru-RU" sz="2000" dirty="0">
              <a:latin typeface="Bahnschrift SemiBold" panose="020B0502040204020203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-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вилучення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з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переробленого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сміття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відходів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максимально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можливих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корисних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продуктів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на кожному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етапі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переробки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-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виключення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з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технологічного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процесу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дорогого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елементу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попереднього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сортування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сміття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і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відходів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.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ru-RU" sz="2000" dirty="0">
                <a:latin typeface="Bahnschrift SemiBold" panose="020B0502040204020203" pitchFamily="34" charset="0"/>
              </a:rPr>
              <a:t>5. </a:t>
            </a:r>
            <a:r>
              <a:rPr lang="ru-RU" sz="2000" dirty="0" err="1">
                <a:latin typeface="Bahnschrift SemiBold" panose="020B0502040204020203" pitchFamily="34" charset="0"/>
              </a:rPr>
              <a:t>відсутність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очисних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агрегатів</a:t>
            </a:r>
            <a:r>
              <a:rPr lang="ru-RU" sz="2000" dirty="0">
                <a:latin typeface="Bahnschrift SemiBold" panose="020B0502040204020203" pitchFamily="34" charset="0"/>
              </a:rPr>
              <a:t>, </a:t>
            </a:r>
            <a:r>
              <a:rPr lang="ru-RU" sz="2000" dirty="0" err="1">
                <a:latin typeface="Bahnschrift SemiBold" panose="020B0502040204020203" pitchFamily="34" charset="0"/>
              </a:rPr>
              <a:t>хімічних</a:t>
            </a:r>
            <a:r>
              <a:rPr lang="ru-RU" sz="2000" dirty="0">
                <a:latin typeface="Bahnschrift SemiBold" panose="020B0502040204020203" pitchFamily="34" charset="0"/>
              </a:rPr>
              <a:t> </a:t>
            </a:r>
            <a:r>
              <a:rPr lang="ru-RU" sz="2000" dirty="0" err="1">
                <a:latin typeface="Bahnschrift SemiBold" panose="020B0502040204020203" pitchFamily="34" charset="0"/>
              </a:rPr>
              <a:t>активаторів</a:t>
            </a:r>
            <a:r>
              <a:rPr lang="ru-RU" sz="2000" dirty="0">
                <a:latin typeface="Bahnschrift SemiBold" panose="020B0502040204020203" pitchFamily="34" charset="0"/>
              </a:rPr>
              <a:t>, </a:t>
            </a:r>
            <a:r>
              <a:rPr lang="ru-RU" sz="2000" dirty="0" err="1">
                <a:latin typeface="Bahnschrift SemiBold" panose="020B0502040204020203" pitchFamily="34" charset="0"/>
              </a:rPr>
              <a:t>каталізаторів</a:t>
            </a:r>
            <a:r>
              <a:rPr lang="ru-RU" sz="2000" dirty="0">
                <a:latin typeface="Bahnschrift SemiBold" panose="020B050204020402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0380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0F62EA-3236-443E-820C-16FF8D6BB552}"/>
              </a:ext>
            </a:extLst>
          </p:cNvPr>
          <p:cNvSpPr txBox="1"/>
          <p:nvPr/>
        </p:nvSpPr>
        <p:spPr>
          <a:xfrm>
            <a:off x="771525" y="362992"/>
            <a:ext cx="40290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Bahnschrift SemiBold" panose="020B0502040204020203" pitchFamily="34" charset="0"/>
              </a:rPr>
              <a:t>Посилання:</a:t>
            </a:r>
            <a:endParaRPr lang="ru-RU" sz="44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710CF3-BC08-442E-8EAD-D8E2B7ECE7C9}"/>
              </a:ext>
            </a:extLst>
          </p:cNvPr>
          <p:cNvSpPr txBox="1"/>
          <p:nvPr/>
        </p:nvSpPr>
        <p:spPr>
          <a:xfrm>
            <a:off x="771525" y="1200150"/>
            <a:ext cx="7867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Bahnschrift SemiBold" panose="020B0502040204020203" pitchFamily="34" charset="0"/>
                <a:cs typeface="Arial" panose="020B0604020202020204" pitchFamily="34" charset="0"/>
                <a:hlinkClick r:id="rId2"/>
              </a:rPr>
              <a:t>https://pechi.guru/pechi/proekty/chto-takoe-piroliz-opisanie-processa.html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2. </a:t>
            </a:r>
            <a:r>
              <a:rPr lang="en-US" sz="2400" dirty="0">
                <a:latin typeface="Bahnschrift SemiBold" panose="020B0502040204020203" pitchFamily="34" charset="0"/>
                <a:cs typeface="Arial" panose="020B0604020202020204" pitchFamily="34" charset="0"/>
                <a:hlinkClick r:id="rId3"/>
              </a:rPr>
              <a:t>https://youtu.be/rD4kNSeeBfM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3. </a:t>
            </a:r>
            <a:r>
              <a:rPr lang="en-US" sz="2400" dirty="0">
                <a:latin typeface="Bahnschrift SemiBold" panose="020B0502040204020203" pitchFamily="34" charset="0"/>
                <a:cs typeface="Arial" panose="020B0604020202020204" pitchFamily="34" charset="0"/>
                <a:hlinkClick r:id="rId4"/>
              </a:rPr>
              <a:t>https://youtu.be/eL7IWg1siwo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4. </a:t>
            </a:r>
            <a:r>
              <a:rPr lang="en-US" sz="2400" dirty="0">
                <a:latin typeface="Bahnschrift SemiBold" panose="020B0502040204020203" pitchFamily="34" charset="0"/>
                <a:cs typeface="Arial" panose="020B0604020202020204" pitchFamily="34" charset="0"/>
                <a:hlinkClick r:id="rId5"/>
              </a:rPr>
              <a:t>https://youtu.be/Ma5ar7udZtU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5.</a:t>
            </a:r>
            <a:r>
              <a:rPr lang="en-US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Bahnschrift SemiBold" panose="020B0502040204020203" pitchFamily="34" charset="0"/>
                <a:cs typeface="Arial" panose="020B0604020202020204" pitchFamily="34" charset="0"/>
                <a:hlinkClick r:id="rId6"/>
              </a:rPr>
              <a:t>https://youtu.be/Q4zKF9pvk74</a:t>
            </a:r>
            <a: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  <a:t/>
            </a:r>
            <a:br>
              <a:rPr lang="uk-UA" sz="2400" dirty="0">
                <a:latin typeface="Bahnschrift SemiBold" panose="020B0502040204020203" pitchFamily="34" charset="0"/>
                <a:cs typeface="Arial" panose="020B0604020202020204" pitchFamily="34" charset="0"/>
              </a:rPr>
            </a:br>
            <a:endParaRPr lang="ru-RU" sz="2400" dirty="0"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67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532C1F-64C6-485D-9E5F-9E0D1115C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18" y="153042"/>
            <a:ext cx="8596668" cy="937846"/>
          </a:xfrm>
        </p:spPr>
        <p:txBody>
          <a:bodyPr>
            <a:normAutofit/>
          </a:bodyPr>
          <a:lstStyle/>
          <a:p>
            <a:pPr algn="ctr"/>
            <a:r>
              <a:rPr lang="uk-UA" sz="54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Зміст</a:t>
            </a:r>
            <a:endParaRPr lang="ru-RU" sz="5400" dirty="0">
              <a:solidFill>
                <a:srgbClr val="12478C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" name="Объект 4" descr="Документ">
            <a:extLst>
              <a:ext uri="{FF2B5EF4-FFF2-40B4-BE49-F238E27FC236}">
                <a16:creationId xmlns:a16="http://schemas.microsoft.com/office/drawing/2014/main" xmlns="" id="{FC3C6B92-38AD-40DD-AAF7-77E3C7A5C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3390" y="915382"/>
            <a:ext cx="837745" cy="83774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027762-A579-4566-92E6-1418B719CDFD}"/>
              </a:ext>
            </a:extLst>
          </p:cNvPr>
          <p:cNvSpPr txBox="1"/>
          <p:nvPr/>
        </p:nvSpPr>
        <p:spPr>
          <a:xfrm>
            <a:off x="1397704" y="1219807"/>
            <a:ext cx="64008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sz="3200" dirty="0">
                <a:latin typeface="Bahnschrift SemiBold" panose="020B0502040204020203" pitchFamily="34" charset="0"/>
              </a:rPr>
              <a:t>Загальна інформація</a:t>
            </a:r>
            <a:endParaRPr lang="ru-RU" sz="3200" dirty="0">
              <a:latin typeface="Bahnschrift SemiBold" panose="020B0502040204020203" pitchFamily="34" charset="0"/>
            </a:endParaRPr>
          </a:p>
        </p:txBody>
      </p:sp>
      <p:pic>
        <p:nvPicPr>
          <p:cNvPr id="9" name="Рисунок 8" descr="Круги со стрелками">
            <a:extLst>
              <a:ext uri="{FF2B5EF4-FFF2-40B4-BE49-F238E27FC236}">
                <a16:creationId xmlns:a16="http://schemas.microsoft.com/office/drawing/2014/main" xmlns="" id="{109245AB-39E6-4E39-AE28-CE7C631A2D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7803" y="2681701"/>
            <a:ext cx="852588" cy="852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C31211-49F0-4992-9F61-428E37E004D2}"/>
              </a:ext>
            </a:extLst>
          </p:cNvPr>
          <p:cNvSpPr txBox="1"/>
          <p:nvPr/>
        </p:nvSpPr>
        <p:spPr>
          <a:xfrm>
            <a:off x="1397704" y="2865393"/>
            <a:ext cx="2228495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uk-UA" sz="3200" dirty="0">
                <a:latin typeface="Bahnschrift SemiBold" panose="020B0502040204020203" pitchFamily="34" charset="0"/>
              </a:rPr>
              <a:t>Технологія</a:t>
            </a:r>
            <a:endParaRPr lang="ru-RU" sz="3200" dirty="0">
              <a:latin typeface="Bahnschrift SemiBold" panose="020B0502040204020203" pitchFamily="34" charset="0"/>
            </a:endParaRPr>
          </a:p>
        </p:txBody>
      </p:sp>
      <p:pic>
        <p:nvPicPr>
          <p:cNvPr id="12" name="Рисунок 11" descr="Тенденция к повышению">
            <a:extLst>
              <a:ext uri="{FF2B5EF4-FFF2-40B4-BE49-F238E27FC236}">
                <a16:creationId xmlns:a16="http://schemas.microsoft.com/office/drawing/2014/main" xmlns="" id="{F6550818-6664-4957-93BC-D89B9F7D8C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0508" y="3519645"/>
            <a:ext cx="757838" cy="7578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4947B9-6AF9-4993-BDE9-903DDB5D43C4}"/>
              </a:ext>
            </a:extLst>
          </p:cNvPr>
          <p:cNvSpPr txBox="1"/>
          <p:nvPr/>
        </p:nvSpPr>
        <p:spPr>
          <a:xfrm>
            <a:off x="1397704" y="3708722"/>
            <a:ext cx="3429427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sz="3200" dirty="0">
                <a:latin typeface="Bahnschrift SemiBold" panose="020B0502040204020203" pitchFamily="34" charset="0"/>
              </a:rPr>
              <a:t>Результати</a:t>
            </a:r>
          </a:p>
          <a:p>
            <a:endParaRPr lang="ru-RU" sz="3200" dirty="0">
              <a:latin typeface="Bahnschrift SemiBold" panose="020B0502040204020203" pitchFamily="34" charset="0"/>
            </a:endParaRPr>
          </a:p>
        </p:txBody>
      </p:sp>
      <p:pic>
        <p:nvPicPr>
          <p:cNvPr id="15" name="Рисунок 14" descr="Список">
            <a:extLst>
              <a:ext uri="{FF2B5EF4-FFF2-40B4-BE49-F238E27FC236}">
                <a16:creationId xmlns:a16="http://schemas.microsoft.com/office/drawing/2014/main" xmlns="" id="{DDDA2ADF-7596-4A41-A373-5C2990EE01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4132" y="4296629"/>
            <a:ext cx="852587" cy="85258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A49654C-D99A-4DFF-9DF4-072E758FE750}"/>
              </a:ext>
            </a:extLst>
          </p:cNvPr>
          <p:cNvSpPr txBox="1"/>
          <p:nvPr/>
        </p:nvSpPr>
        <p:spPr>
          <a:xfrm>
            <a:off x="1397704" y="4533696"/>
            <a:ext cx="2459188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sz="3200" dirty="0">
                <a:latin typeface="Bahnschrift SemiBold" panose="020B0502040204020203" pitchFamily="34" charset="0"/>
              </a:rPr>
              <a:t>Схематика</a:t>
            </a:r>
          </a:p>
          <a:p>
            <a:endParaRPr lang="ru-RU" sz="3200" dirty="0">
              <a:latin typeface="Bahnschrift SemiBold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1D00F63-AA9D-4BB5-8009-751D29A94495}"/>
              </a:ext>
            </a:extLst>
          </p:cNvPr>
          <p:cNvSpPr txBox="1"/>
          <p:nvPr/>
        </p:nvSpPr>
        <p:spPr>
          <a:xfrm>
            <a:off x="1417744" y="5261296"/>
            <a:ext cx="449381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uk-UA" sz="3200" dirty="0">
                <a:latin typeface="Bahnschrift SemiBold" panose="020B0502040204020203" pitchFamily="34" charset="0"/>
              </a:rPr>
              <a:t>Висновки</a:t>
            </a:r>
            <a:r>
              <a:rPr lang="en-US" sz="3200" dirty="0">
                <a:latin typeface="Bahnschrift SemiBold" panose="020B0502040204020203" pitchFamily="34" charset="0"/>
              </a:rPr>
              <a:t> </a:t>
            </a:r>
            <a:r>
              <a:rPr lang="uk-UA" sz="3200" dirty="0">
                <a:latin typeface="Bahnschrift SemiBold" panose="020B0502040204020203" pitchFamily="34" charset="0"/>
              </a:rPr>
              <a:t>експертизи</a:t>
            </a:r>
            <a:endParaRPr lang="ru-RU" sz="3200" dirty="0">
              <a:latin typeface="Bahnschrift SemiBold" panose="020B0502040204020203" pitchFamily="34" charset="0"/>
            </a:endParaRPr>
          </a:p>
        </p:txBody>
      </p:sp>
      <p:pic>
        <p:nvPicPr>
          <p:cNvPr id="21" name="Рисунок 20" descr="Чат (справа налево)">
            <a:extLst>
              <a:ext uri="{FF2B5EF4-FFF2-40B4-BE49-F238E27FC236}">
                <a16:creationId xmlns:a16="http://schemas.microsoft.com/office/drawing/2014/main" xmlns="" id="{809F9B31-A0F9-4D34-ACE2-1531ADEFE6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3024" y="5178336"/>
            <a:ext cx="794402" cy="794402"/>
          </a:xfrm>
          <a:prstGeom prst="rect">
            <a:avLst/>
          </a:prstGeom>
        </p:spPr>
      </p:pic>
      <p:pic>
        <p:nvPicPr>
          <p:cNvPr id="24" name="Рисунок 23" descr="Монеты">
            <a:extLst>
              <a:ext uri="{FF2B5EF4-FFF2-40B4-BE49-F238E27FC236}">
                <a16:creationId xmlns:a16="http://schemas.microsoft.com/office/drawing/2014/main" xmlns="" id="{87CDC043-0593-4FF4-934C-65F4057ECAC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40508" y="1857494"/>
            <a:ext cx="757838" cy="8312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79E12B9-63A7-4D33-A83C-05CB5B850662}"/>
              </a:ext>
            </a:extLst>
          </p:cNvPr>
          <p:cNvSpPr txBox="1"/>
          <p:nvPr/>
        </p:nvSpPr>
        <p:spPr>
          <a:xfrm>
            <a:off x="1379348" y="2066903"/>
            <a:ext cx="34294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Bahnschrift SemiBold" panose="020B0502040204020203" pitchFamily="34" charset="0"/>
              </a:rPr>
              <a:t>Економіка</a:t>
            </a:r>
          </a:p>
          <a:p>
            <a:endParaRPr lang="ru-RU" sz="3200" dirty="0">
              <a:latin typeface="Bahnschrift SemiBold" panose="020B0502040204020203" pitchFamily="34" charset="0"/>
            </a:endParaRPr>
          </a:p>
        </p:txBody>
      </p:sp>
      <p:pic>
        <p:nvPicPr>
          <p:cNvPr id="27" name="Рисунок 26" descr="Лупа">
            <a:extLst>
              <a:ext uri="{FF2B5EF4-FFF2-40B4-BE49-F238E27FC236}">
                <a16:creationId xmlns:a16="http://schemas.microsoft.com/office/drawing/2014/main" xmlns="" id="{957B0806-AA0B-4235-98DE-446894996F7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40750" y="5935002"/>
            <a:ext cx="776676" cy="77667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566C010-5701-4CAA-910B-0F5394603ACC}"/>
              </a:ext>
            </a:extLst>
          </p:cNvPr>
          <p:cNvSpPr txBox="1"/>
          <p:nvPr/>
        </p:nvSpPr>
        <p:spPr>
          <a:xfrm>
            <a:off x="1402794" y="6066522"/>
            <a:ext cx="3713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Bahnschrift SemiBold" panose="020B0502040204020203" pitchFamily="34" charset="0"/>
              </a:rPr>
              <a:t>Посилання</a:t>
            </a:r>
          </a:p>
          <a:p>
            <a:endParaRPr lang="ru-RU" sz="32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5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8E8EFF-CAEA-4AA1-A133-48906D1BDCB0}"/>
              </a:ext>
            </a:extLst>
          </p:cNvPr>
          <p:cNvSpPr txBox="1"/>
          <p:nvPr/>
        </p:nvSpPr>
        <p:spPr>
          <a:xfrm>
            <a:off x="3591648" y="-23149"/>
            <a:ext cx="5467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ЕКОНОМІКА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A91744-83F3-4A98-B51C-A9082BA44B06}"/>
              </a:ext>
            </a:extLst>
          </p:cNvPr>
          <p:cNvSpPr txBox="1"/>
          <p:nvPr/>
        </p:nvSpPr>
        <p:spPr>
          <a:xfrm>
            <a:off x="638175" y="3358769"/>
            <a:ext cx="86677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Bahnschrift SemiBold" panose="020B0502040204020203" pitchFamily="34" charset="0"/>
              </a:rPr>
              <a:t>Економічний ефект від заміни однієї тони кам’яного </a:t>
            </a:r>
            <a:r>
              <a:rPr lang="ru-RU" sz="2200" dirty="0" err="1">
                <a:latin typeface="Bahnschrift SemiBold" panose="020B0502040204020203" pitchFamily="34" charset="0"/>
              </a:rPr>
              <a:t>вугілля</a:t>
            </a:r>
            <a:r>
              <a:rPr lang="ru-RU" sz="2200" dirty="0">
                <a:latin typeface="Bahnschrift SemiBold" panose="020B0502040204020203" pitchFamily="34" charset="0"/>
              </a:rPr>
              <a:t> на </a:t>
            </a:r>
            <a:r>
              <a:rPr lang="ru-RU" sz="2200" dirty="0" err="1">
                <a:latin typeface="Bahnschrift SemiBold" panose="020B0502040204020203" pitchFamily="34" charset="0"/>
              </a:rPr>
              <a:t>пірокарбон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складає</a:t>
            </a:r>
            <a:r>
              <a:rPr lang="ru-RU" sz="2200" dirty="0">
                <a:latin typeface="Bahnschrift SemiBold" panose="020B0502040204020203" pitchFamily="34" charset="0"/>
              </a:rPr>
              <a:t> 2000 </a:t>
            </a:r>
            <a:r>
              <a:rPr lang="ru-RU" sz="2200" dirty="0" err="1">
                <a:latin typeface="Bahnschrift SemiBold" panose="020B0502040204020203" pitchFamily="34" charset="0"/>
              </a:rPr>
              <a:t>грн</a:t>
            </a:r>
            <a:r>
              <a:rPr lang="ru-RU" sz="2200" dirty="0">
                <a:latin typeface="Bahnschrift SemiBold" panose="020B0502040204020203" pitchFamily="34" charset="0"/>
              </a:rPr>
              <a:t>, </a:t>
            </a:r>
            <a:r>
              <a:rPr lang="ru-RU" sz="2200" dirty="0" err="1">
                <a:latin typeface="Bahnschrift SemiBold" panose="020B0502040204020203" pitchFamily="34" charset="0"/>
              </a:rPr>
              <a:t>що</a:t>
            </a:r>
            <a:r>
              <a:rPr lang="ru-RU" sz="2200" dirty="0">
                <a:latin typeface="Bahnschrift SemiBold" panose="020B0502040204020203" pitchFamily="34" charset="0"/>
              </a:rPr>
              <a:t> у масштабах </a:t>
            </a:r>
            <a:r>
              <a:rPr lang="ru-RU" sz="2200" dirty="0" err="1">
                <a:latin typeface="Bahnschrift SemiBold" panose="020B0502040204020203" pitchFamily="34" charset="0"/>
              </a:rPr>
              <a:t>середньої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потужності</a:t>
            </a:r>
            <a:r>
              <a:rPr lang="ru-RU" sz="2200" dirty="0">
                <a:latin typeface="Bahnschrift SemiBold" panose="020B0502040204020203" pitchFamily="34" charset="0"/>
              </a:rPr>
              <a:t> ТЕЦ </a:t>
            </a:r>
            <a:r>
              <a:rPr lang="ru-RU" sz="2200" dirty="0" err="1">
                <a:latin typeface="Bahnschrift SemiBold" panose="020B0502040204020203" pitchFamily="34" charset="0"/>
              </a:rPr>
              <a:t>складає</a:t>
            </a:r>
            <a:r>
              <a:rPr lang="ru-RU" sz="2200" dirty="0">
                <a:latin typeface="Bahnschrift SemiBold" panose="020B0502040204020203" pitchFamily="34" charset="0"/>
              </a:rPr>
              <a:t> за один </a:t>
            </a:r>
            <a:r>
              <a:rPr lang="ru-RU" sz="2200" dirty="0" err="1">
                <a:latin typeface="Bahnschrift SemiBold" panose="020B0502040204020203" pitchFamily="34" charset="0"/>
              </a:rPr>
              <a:t>місяць</a:t>
            </a:r>
            <a:r>
              <a:rPr lang="ru-RU" sz="2200" dirty="0">
                <a:latin typeface="Bahnschrift SemiBold" panose="020B0502040204020203" pitchFamily="34" charset="0"/>
              </a:rPr>
              <a:t> 3 600 000 </a:t>
            </a:r>
            <a:r>
              <a:rPr lang="ru-RU" sz="2200" dirty="0" err="1">
                <a:latin typeface="Bahnschrift SemiBold" panose="020B0502040204020203" pitchFamily="34" charset="0"/>
              </a:rPr>
              <a:t>гривень</a:t>
            </a:r>
            <a:r>
              <a:rPr lang="ru-RU" sz="2200" dirty="0">
                <a:latin typeface="Bahnschrift SemiBold" panose="020B0502040204020203" pitchFamily="34" charset="0"/>
              </a:rPr>
              <a:t>.</a:t>
            </a:r>
            <a:br>
              <a:rPr lang="ru-RU" sz="2200" dirty="0">
                <a:latin typeface="Bahnschrift SemiBold" panose="020B0502040204020203" pitchFamily="34" charset="0"/>
              </a:rPr>
            </a:br>
            <a:r>
              <a:rPr lang="ru-RU" sz="2200" dirty="0" err="1">
                <a:latin typeface="Bahnschrift SemiBold" panose="020B0502040204020203" pitchFamily="34" charset="0"/>
              </a:rPr>
              <a:t>перехід</a:t>
            </a:r>
            <a:r>
              <a:rPr lang="ru-RU" sz="2200" dirty="0">
                <a:latin typeface="Bahnschrift SemiBold" panose="020B0502040204020203" pitchFamily="34" charset="0"/>
              </a:rPr>
              <a:t> на </a:t>
            </a:r>
            <a:r>
              <a:rPr lang="ru-RU" sz="2200" dirty="0" err="1">
                <a:latin typeface="Bahnschrift SemiBold" panose="020B0502040204020203" pitchFamily="34" charset="0"/>
              </a:rPr>
              <a:t>синтезований</a:t>
            </a:r>
            <a:r>
              <a:rPr lang="ru-RU" sz="2200" dirty="0">
                <a:latin typeface="Bahnschrift SemiBold" panose="020B0502040204020203" pitchFamily="34" charset="0"/>
              </a:rPr>
              <a:t> газ </a:t>
            </a:r>
            <a:r>
              <a:rPr lang="ru-RU" sz="2200" dirty="0" err="1">
                <a:latin typeface="Bahnschrift SemiBold" panose="020B0502040204020203" pitchFamily="34" charset="0"/>
              </a:rPr>
              <a:t>дає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економічний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ефект</a:t>
            </a:r>
            <a:r>
              <a:rPr lang="ru-RU" sz="2200">
                <a:latin typeface="Bahnschrift SemiBold" panose="020B0502040204020203" pitchFamily="34" charset="0"/>
              </a:rPr>
              <a:t> </a:t>
            </a:r>
            <a:br>
              <a:rPr lang="ru-RU" sz="2200">
                <a:latin typeface="Bahnschrift SemiBold" panose="020B0502040204020203" pitchFamily="34" charset="0"/>
              </a:rPr>
            </a:br>
            <a:r>
              <a:rPr lang="ru-RU" sz="2200">
                <a:latin typeface="Bahnschrift SemiBold" panose="020B0502040204020203" pitchFamily="34" charset="0"/>
              </a:rPr>
              <a:t>більше</a:t>
            </a:r>
            <a:r>
              <a:rPr lang="ru-RU" sz="2200" dirty="0">
                <a:latin typeface="Bahnschrift SemiBold" panose="020B0502040204020203" pitchFamily="34" charset="0"/>
              </a:rPr>
              <a:t> 5 000 000 </a:t>
            </a:r>
            <a:r>
              <a:rPr lang="ru-RU" sz="2200" dirty="0" err="1">
                <a:latin typeface="Bahnschrift SemiBold" panose="020B0502040204020203" pitchFamily="34" charset="0"/>
              </a:rPr>
              <a:t>гривень</a:t>
            </a:r>
            <a:r>
              <a:rPr lang="ru-RU" sz="2200" dirty="0">
                <a:latin typeface="Bahnschrift SemiBold" panose="020B0502040204020203" pitchFamily="34" charset="0"/>
              </a:rPr>
              <a:t>  на </a:t>
            </a:r>
            <a:r>
              <a:rPr lang="ru-RU" sz="2200" dirty="0" err="1">
                <a:latin typeface="Bahnschrift SemiBold" panose="020B0502040204020203" pitchFamily="34" charset="0"/>
              </a:rPr>
              <a:t>місяць</a:t>
            </a:r>
            <a:r>
              <a:rPr lang="ru-RU" sz="2200" dirty="0">
                <a:latin typeface="Bahnschrift SemiBold" panose="020B0502040204020203" pitchFamily="34" charset="0"/>
              </a:rPr>
              <a:t>.</a:t>
            </a:r>
            <a:endParaRPr lang="uk-UA" sz="2200" dirty="0">
              <a:latin typeface="Bahnschrift SemiBol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7B534A-30CA-4AD4-B33D-2E094586773E}"/>
              </a:ext>
            </a:extLst>
          </p:cNvPr>
          <p:cNvSpPr txBox="1"/>
          <p:nvPr/>
        </p:nvSpPr>
        <p:spPr>
          <a:xfrm>
            <a:off x="638175" y="5549949"/>
            <a:ext cx="8667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Окупність вкладених у дану технологію інвестицій становить </a:t>
            </a:r>
            <a:br>
              <a:rPr lang="uk-UA" sz="22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22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строк від 9 місяців.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CDB226A-70F7-4725-A958-41C0724D563A}"/>
              </a:ext>
            </a:extLst>
          </p:cNvPr>
          <p:cNvSpPr txBox="1"/>
          <p:nvPr/>
        </p:nvSpPr>
        <p:spPr>
          <a:xfrm>
            <a:off x="638175" y="503046"/>
            <a:ext cx="8601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Bahnschrift SemiBold" panose="020B0502040204020203" pitchFamily="34" charset="0"/>
              </a:rPr>
              <a:t>Дана технологія </a:t>
            </a:r>
            <a:r>
              <a:rPr lang="uk-UA" sz="2200" dirty="0" err="1">
                <a:latin typeface="Bahnschrift SemiBold" panose="020B0502040204020203" pitchFamily="34" charset="0"/>
              </a:rPr>
              <a:t>дозволя</a:t>
            </a:r>
            <a:r>
              <a:rPr lang="ru-RU" sz="2200" dirty="0">
                <a:latin typeface="Bahnschrift SemiBold" panose="020B0502040204020203" pitchFamily="34" charset="0"/>
              </a:rPr>
              <a:t>є </a:t>
            </a:r>
            <a:r>
              <a:rPr lang="ru-RU" sz="2200" dirty="0" err="1">
                <a:latin typeface="Bahnschrift SemiBold" panose="020B0502040204020203" pitchFamily="34" charset="0"/>
              </a:rPr>
              <a:t>отримати</a:t>
            </a:r>
            <a:r>
              <a:rPr lang="ru-RU" sz="2200" dirty="0">
                <a:latin typeface="Bahnschrift SemiBold" panose="020B0502040204020203" pitchFamily="34" charset="0"/>
              </a:rPr>
              <a:t> з </a:t>
            </a:r>
            <a:r>
              <a:rPr lang="ru-RU" sz="2200" dirty="0" err="1">
                <a:latin typeface="Bahnschrift SemiBold" panose="020B0502040204020203" pitchFamily="34" charset="0"/>
              </a:rPr>
              <a:t>однієї</a:t>
            </a:r>
            <a:r>
              <a:rPr lang="ru-RU" sz="2200" dirty="0">
                <a:latin typeface="Bahnschrift SemiBold" panose="020B0502040204020203" pitchFamily="34" charset="0"/>
              </a:rPr>
              <a:t> тони </a:t>
            </a:r>
            <a:r>
              <a:rPr lang="ru-RU" sz="2200" dirty="0" err="1">
                <a:latin typeface="Bahnschrift SemiBold" panose="020B0502040204020203" pitchFamily="34" charset="0"/>
              </a:rPr>
              <a:t>сміття</a:t>
            </a:r>
            <a:r>
              <a:rPr lang="ru-RU" sz="2200" dirty="0">
                <a:latin typeface="Bahnschrift SemiBold" panose="020B0502040204020203" pitchFamily="34" charset="0"/>
              </a:rPr>
              <a:t> у </a:t>
            </a:r>
            <a:r>
              <a:rPr lang="ru-RU" sz="2200" dirty="0" err="1">
                <a:latin typeface="Bahnschrift SemiBold" panose="020B0502040204020203" pitchFamily="34" charset="0"/>
              </a:rPr>
              <a:t>процесі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його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утилізації</a:t>
            </a:r>
            <a:r>
              <a:rPr lang="ru-RU" sz="2200" dirty="0">
                <a:latin typeface="Bahnschrift SemiBold" panose="020B0502040204020203" pitchFamily="34" charset="0"/>
              </a:rPr>
              <a:t>:</a:t>
            </a:r>
            <a:br>
              <a:rPr lang="ru-RU" sz="2200" dirty="0">
                <a:latin typeface="Bahnschrift SemiBold" panose="020B0502040204020203" pitchFamily="34" charset="0"/>
              </a:rPr>
            </a:br>
            <a:r>
              <a:rPr lang="ru-RU" sz="2200" dirty="0">
                <a:latin typeface="Bahnschrift SemiBold" panose="020B0502040204020203" pitchFamily="34" charset="0"/>
              </a:rPr>
              <a:t>- горючий газ – 20-30 м3</a:t>
            </a:r>
            <a:br>
              <a:rPr lang="ru-RU" sz="2200" dirty="0">
                <a:latin typeface="Bahnschrift SemiBold" panose="020B0502040204020203" pitchFamily="34" charset="0"/>
              </a:rPr>
            </a:br>
            <a:r>
              <a:rPr lang="ru-RU" sz="2200" dirty="0">
                <a:latin typeface="Bahnschrift SemiBold" panose="020B0502040204020203" pitchFamily="34" charset="0"/>
              </a:rPr>
              <a:t>- </a:t>
            </a:r>
            <a:r>
              <a:rPr lang="ru-RU" sz="2200" dirty="0" err="1">
                <a:latin typeface="Bahnschrift SemiBold" panose="020B0502040204020203" pitchFamily="34" charset="0"/>
              </a:rPr>
              <a:t>рідке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паливо</a:t>
            </a:r>
            <a:r>
              <a:rPr lang="ru-RU" sz="2200" dirty="0">
                <a:latin typeface="Bahnschrift SemiBold" panose="020B0502040204020203" pitchFamily="34" charset="0"/>
              </a:rPr>
              <a:t> 300-400 л</a:t>
            </a:r>
            <a:br>
              <a:rPr lang="ru-RU" sz="2200" dirty="0">
                <a:latin typeface="Bahnschrift SemiBold" panose="020B0502040204020203" pitchFamily="34" charset="0"/>
              </a:rPr>
            </a:br>
            <a:r>
              <a:rPr lang="ru-RU" sz="2200" dirty="0">
                <a:latin typeface="Bahnschrift SemiBold" panose="020B0502040204020203" pitchFamily="34" charset="0"/>
              </a:rPr>
              <a:t>- </a:t>
            </a:r>
            <a:r>
              <a:rPr lang="ru-RU" sz="2200" dirty="0" err="1">
                <a:latin typeface="Bahnschrift SemiBold" panose="020B0502040204020203" pitchFamily="34" charset="0"/>
              </a:rPr>
              <a:t>синтизоване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вугілля</a:t>
            </a:r>
            <a:r>
              <a:rPr lang="ru-RU" sz="2200" dirty="0">
                <a:latin typeface="Bahnschrift SemiBold" panose="020B0502040204020203" pitchFamily="34" charset="0"/>
              </a:rPr>
              <a:t> – до 300 кг</a:t>
            </a:r>
            <a:br>
              <a:rPr lang="ru-RU" sz="2200" dirty="0">
                <a:latin typeface="Bahnschrift SemiBold" panose="020B0502040204020203" pitchFamily="34" charset="0"/>
              </a:rPr>
            </a:br>
            <a:r>
              <a:rPr lang="ru-RU" sz="2200" dirty="0">
                <a:latin typeface="Bahnschrift SemiBold" panose="020B0502040204020203" pitchFamily="34" charset="0"/>
              </a:rPr>
              <a:t>- </a:t>
            </a:r>
            <a:r>
              <a:rPr lang="ru-RU" sz="2200" dirty="0" err="1">
                <a:latin typeface="Bahnschrift SemiBold" panose="020B0502040204020203" pitchFamily="34" charset="0"/>
              </a:rPr>
              <a:t>електроенергію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від</a:t>
            </a:r>
            <a:r>
              <a:rPr lang="ru-RU" sz="2200" dirty="0">
                <a:latin typeface="Bahnschrift SemiBold" panose="020B0502040204020203" pitchFamily="34" charset="0"/>
              </a:rPr>
              <a:t> 600 Квт/год до 8 Мвт/год (при </a:t>
            </a:r>
            <a:r>
              <a:rPr lang="ru-RU" sz="2200" dirty="0" err="1">
                <a:latin typeface="Bahnschrift SemiBold" panose="020B0502040204020203" pitchFamily="34" charset="0"/>
              </a:rPr>
              <a:t>додатковій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комплектації</a:t>
            </a:r>
            <a:r>
              <a:rPr lang="ru-RU" sz="2200" dirty="0">
                <a:latin typeface="Bahnschrift SemiBold" panose="020B0502040204020203" pitchFamily="34" charset="0"/>
              </a:rPr>
              <a:t>) </a:t>
            </a:r>
            <a:br>
              <a:rPr lang="ru-RU" sz="2200" dirty="0">
                <a:latin typeface="Bahnschrift SemiBold" panose="020B0502040204020203" pitchFamily="34" charset="0"/>
              </a:rPr>
            </a:br>
            <a:r>
              <a:rPr lang="ru-RU" sz="2200" dirty="0">
                <a:latin typeface="Bahnschrift SemiBold" panose="020B0502040204020203" pitchFamily="34" charset="0"/>
              </a:rPr>
              <a:t>(</a:t>
            </a:r>
            <a:r>
              <a:rPr lang="ru-RU" sz="2200" dirty="0" err="1">
                <a:latin typeface="Bahnschrift SemiBold" panose="020B0502040204020203" pitchFamily="34" charset="0"/>
              </a:rPr>
              <a:t>дані</a:t>
            </a:r>
            <a:r>
              <a:rPr lang="ru-RU" sz="2200" dirty="0">
                <a:latin typeface="Bahnschrift SemiBold" panose="020B0502040204020203" pitchFamily="34" charset="0"/>
              </a:rPr>
              <a:t> для 10-тонної </a:t>
            </a:r>
            <a:r>
              <a:rPr lang="ru-RU" sz="2200" dirty="0" err="1">
                <a:latin typeface="Bahnschrift SemiBold" panose="020B0502040204020203" pitchFamily="34" charset="0"/>
              </a:rPr>
              <a:t>модульної</a:t>
            </a:r>
            <a:r>
              <a:rPr lang="ru-RU" sz="2200" dirty="0">
                <a:latin typeface="Bahnschrift SemiBold" panose="020B0502040204020203" pitchFamily="34" charset="0"/>
              </a:rPr>
              <a:t> </a:t>
            </a:r>
            <a:r>
              <a:rPr lang="ru-RU" sz="2200" dirty="0" err="1">
                <a:latin typeface="Bahnschrift SemiBold" panose="020B0502040204020203" pitchFamily="34" charset="0"/>
              </a:rPr>
              <a:t>системи</a:t>
            </a:r>
            <a:r>
              <a:rPr lang="ru-RU" sz="2200" dirty="0">
                <a:latin typeface="Bahnschrift SemiBold" panose="020B0502040204020203" pitchFamily="34" charset="0"/>
              </a:rPr>
              <a:t>) </a:t>
            </a:r>
            <a:endParaRPr lang="uk-UA" sz="2200" dirty="0">
              <a:latin typeface="Bahnschrift SemiBold" panose="020B0502040204020203" pitchFamily="34" charset="0"/>
            </a:endParaRPr>
          </a:p>
        </p:txBody>
      </p:sp>
      <p:pic>
        <p:nvPicPr>
          <p:cNvPr id="12" name="Рисунок 11" descr="Монеты">
            <a:extLst>
              <a:ext uri="{FF2B5EF4-FFF2-40B4-BE49-F238E27FC236}">
                <a16:creationId xmlns:a16="http://schemas.microsoft.com/office/drawing/2014/main" xmlns="" id="{47124889-897F-419D-B3C9-EDBC7AD0F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362989" y="6026727"/>
            <a:ext cx="757838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к уроку экология и культура будущее России">
            <a:extLst>
              <a:ext uri="{FF2B5EF4-FFF2-40B4-BE49-F238E27FC236}">
                <a16:creationId xmlns:a16="http://schemas.microsoft.com/office/drawing/2014/main" xmlns="" id="{54370794-D70B-4704-BBE1-B98EDF08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3" y="291980"/>
            <a:ext cx="3088786" cy="212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убрика: Массовые обращения - Эковики">
            <a:extLst>
              <a:ext uri="{FF2B5EF4-FFF2-40B4-BE49-F238E27FC236}">
                <a16:creationId xmlns:a16="http://schemas.microsoft.com/office/drawing/2014/main" xmlns="" id="{3E972655-9DDB-4100-A337-6EB9C265E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6" y="2557834"/>
            <a:ext cx="3088786" cy="174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лагодаря полякам в Чернигове появится мусороперерабатывающий завод | Нова  Влада">
            <a:extLst>
              <a:ext uri="{FF2B5EF4-FFF2-40B4-BE49-F238E27FC236}">
                <a16:creationId xmlns:a16="http://schemas.microsoft.com/office/drawing/2014/main" xmlns="" id="{1B80E963-8813-477E-9CE6-CC123016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5" y="4443044"/>
            <a:ext cx="3088787" cy="187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2614F8-EF19-43FF-A5C1-C432ACF4FD36}"/>
              </a:ext>
            </a:extLst>
          </p:cNvPr>
          <p:cNvSpPr txBox="1"/>
          <p:nvPr/>
        </p:nvSpPr>
        <p:spPr>
          <a:xfrm>
            <a:off x="3485172" y="263036"/>
            <a:ext cx="61568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Bahnschrift SemiBold" panose="020B0502040204020203" pitchFamily="34" charset="0"/>
              </a:rPr>
              <a:t>За багато десятиліть життєдіяльності людини, в</a:t>
            </a:r>
            <a:br>
              <a:rPr lang="uk-UA" sz="2200" dirty="0">
                <a:latin typeface="Bahnschrift SemiBold" panose="020B0502040204020203" pitchFamily="34" charset="0"/>
              </a:rPr>
            </a:br>
            <a:r>
              <a:rPr lang="uk-UA" sz="2200" dirty="0">
                <a:latin typeface="Bahnschrift SemiBold" panose="020B0502040204020203" pitchFamily="34" charset="0"/>
              </a:rPr>
              <a:t>містах і околицях скупчилися багатотисячні</a:t>
            </a:r>
            <a:br>
              <a:rPr lang="uk-UA" sz="2200" dirty="0">
                <a:latin typeface="Bahnschrift SemiBold" panose="020B0502040204020203" pitchFamily="34" charset="0"/>
              </a:rPr>
            </a:br>
            <a:r>
              <a:rPr lang="uk-UA" sz="2200" dirty="0">
                <a:latin typeface="Bahnschrift SemiBold" panose="020B0502040204020203" pitchFamily="34" charset="0"/>
              </a:rPr>
              <a:t>Сміттєві полігони різного призначення, які</a:t>
            </a:r>
          </a:p>
          <a:p>
            <a:r>
              <a:rPr lang="uk-UA" sz="2200" dirty="0">
                <a:latin typeface="Bahnschrift SemiBold" panose="020B0502040204020203" pitchFamily="34" charset="0"/>
              </a:rPr>
              <a:t>З кожним днем збільшуються.</a:t>
            </a:r>
            <a:endParaRPr lang="ru-RU" sz="2200" dirty="0"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DB6F6F-5109-433C-89B3-FAD79ABCCFA7}"/>
              </a:ext>
            </a:extLst>
          </p:cNvPr>
          <p:cNvSpPr txBox="1"/>
          <p:nvPr/>
        </p:nvSpPr>
        <p:spPr>
          <a:xfrm>
            <a:off x="4067357" y="2107770"/>
            <a:ext cx="6052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rgbClr val="12478C"/>
                </a:solidFill>
                <a:latin typeface="Bahnschrift SemiBold" panose="020B0502040204020203" pitchFamily="34" charset="0"/>
              </a:rPr>
              <a:t>Загальноприйнята утилізація неможлива через наявність отруйних речовин у цих відходах.</a:t>
            </a:r>
            <a:endParaRPr lang="ru-RU" sz="2000" dirty="0">
              <a:solidFill>
                <a:srgbClr val="12478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C9A5FEB-89C1-4C8A-B86C-12D2FA55079A}"/>
              </a:ext>
            </a:extLst>
          </p:cNvPr>
          <p:cNvSpPr txBox="1"/>
          <p:nvPr/>
        </p:nvSpPr>
        <p:spPr>
          <a:xfrm>
            <a:off x="3485171" y="2854601"/>
            <a:ext cx="67468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>
                <a:latin typeface="Bahnschrift SemiBold" panose="020B0502040204020203" pitchFamily="34" charset="0"/>
              </a:rPr>
              <a:t>Території звалищ і полігонів з року в рік невпинно переповнюються і стають екологічною</a:t>
            </a:r>
            <a:br>
              <a:rPr lang="uk-UA" sz="2200" dirty="0">
                <a:latin typeface="Bahnschrift SemiBold" panose="020B0502040204020203" pitchFamily="34" charset="0"/>
              </a:rPr>
            </a:br>
            <a:r>
              <a:rPr lang="uk-UA" sz="2200" dirty="0">
                <a:latin typeface="Bahnschrift SemiBold" panose="020B0502040204020203" pitchFamily="34" charset="0"/>
              </a:rPr>
              <a:t>загрозою містам і селам.</a:t>
            </a:r>
            <a:endParaRPr lang="ru-RU" sz="2200" dirty="0">
              <a:latin typeface="Bahnschrift SemiBold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FB585C-AB5B-4189-A99E-3244E2FC1E36}"/>
              </a:ext>
            </a:extLst>
          </p:cNvPr>
          <p:cNvSpPr txBox="1"/>
          <p:nvPr/>
        </p:nvSpPr>
        <p:spPr>
          <a:xfrm>
            <a:off x="3680749" y="3875483"/>
            <a:ext cx="70258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150" dirty="0">
                <a:solidFill>
                  <a:srgbClr val="47C0EA"/>
                </a:solidFill>
                <a:latin typeface="Bahnschrift SemiBold" panose="020B0502040204020203" pitchFamily="34" charset="0"/>
              </a:rPr>
              <a:t>Сортувальні машини не вирішують питання зменшення </a:t>
            </a:r>
            <a:br>
              <a:rPr lang="uk-UA" sz="2150" dirty="0">
                <a:solidFill>
                  <a:srgbClr val="47C0EA"/>
                </a:solidFill>
                <a:latin typeface="Bahnschrift SemiBold" panose="020B0502040204020203" pitchFamily="34" charset="0"/>
              </a:rPr>
            </a:br>
            <a:r>
              <a:rPr lang="uk-UA" sz="2150" dirty="0">
                <a:solidFill>
                  <a:srgbClr val="47C0EA"/>
                </a:solidFill>
                <a:latin typeface="Bahnschrift SemiBold" panose="020B0502040204020203" pitchFamily="34" charset="0"/>
              </a:rPr>
              <a:t>площі полігонів. звалища і далі посилюють загрозу для навколишнього середовища:</a:t>
            </a:r>
          </a:p>
          <a:p>
            <a:r>
              <a:rPr lang="uk-UA" sz="2150" dirty="0">
                <a:solidFill>
                  <a:srgbClr val="12478C"/>
                </a:solidFill>
                <a:latin typeface="Bahnschrift SemiBold" panose="020B0502040204020203" pitchFamily="34" charset="0"/>
              </a:rPr>
              <a:t>-небезпечні віруси та бактерії</a:t>
            </a:r>
            <a:br>
              <a:rPr lang="uk-UA" sz="2150" dirty="0">
                <a:solidFill>
                  <a:srgbClr val="12478C"/>
                </a:solidFill>
                <a:latin typeface="Bahnschrift SemiBold" panose="020B0502040204020203" pitchFamily="34" charset="0"/>
              </a:rPr>
            </a:br>
            <a:r>
              <a:rPr lang="uk-UA" sz="2150" dirty="0">
                <a:solidFill>
                  <a:srgbClr val="12478C"/>
                </a:solidFill>
                <a:latin typeface="Bahnschrift SemiBold" panose="020B0502040204020203" pitchFamily="34" charset="0"/>
              </a:rPr>
              <a:t>-залишки медичних  препаратів</a:t>
            </a:r>
            <a:br>
              <a:rPr lang="uk-UA" sz="2150" dirty="0">
                <a:solidFill>
                  <a:srgbClr val="12478C"/>
                </a:solidFill>
                <a:latin typeface="Bahnschrift SemiBold" panose="020B0502040204020203" pitchFamily="34" charset="0"/>
              </a:rPr>
            </a:br>
            <a:r>
              <a:rPr lang="uk-UA" sz="2150" dirty="0">
                <a:solidFill>
                  <a:srgbClr val="12478C"/>
                </a:solidFill>
                <a:latin typeface="Bahnschrift SemiBold" panose="020B0502040204020203" pitchFamily="34" charset="0"/>
              </a:rPr>
              <a:t>-шкідливі гази</a:t>
            </a:r>
            <a:br>
              <a:rPr lang="uk-UA" sz="2150" dirty="0">
                <a:solidFill>
                  <a:srgbClr val="12478C"/>
                </a:solidFill>
                <a:latin typeface="Bahnschrift SemiBold" panose="020B0502040204020203" pitchFamily="34" charset="0"/>
              </a:rPr>
            </a:br>
            <a:r>
              <a:rPr lang="uk-UA" sz="2150" dirty="0">
                <a:solidFill>
                  <a:srgbClr val="12478C"/>
                </a:solidFill>
                <a:latin typeface="Bahnschrift SemiBold" panose="020B0502040204020203" pitchFamily="34" charset="0"/>
              </a:rPr>
              <a:t>-смертельні хімічні сполуки</a:t>
            </a:r>
            <a:endParaRPr lang="ru-RU" sz="2150" dirty="0">
              <a:solidFill>
                <a:srgbClr val="12478C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DC07EA5-E404-4ABB-BE4C-5EA0DF3D20DC}"/>
              </a:ext>
            </a:extLst>
          </p:cNvPr>
          <p:cNvSpPr txBox="1"/>
          <p:nvPr/>
        </p:nvSpPr>
        <p:spPr>
          <a:xfrm>
            <a:off x="384663" y="6496917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*Утворюється неприємний запах та посилюється розмноження бактерій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FAF22951-0FA6-415E-9AC1-667102A9B4AA}"/>
              </a:ext>
            </a:extLst>
          </p:cNvPr>
          <p:cNvCxnSpPr/>
          <p:nvPr/>
        </p:nvCxnSpPr>
        <p:spPr>
          <a:xfrm>
            <a:off x="3473449" y="2083731"/>
            <a:ext cx="6052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83F67B8A-7605-4BEC-8174-5B13814AB7D9}"/>
              </a:ext>
            </a:extLst>
          </p:cNvPr>
          <p:cNvCxnSpPr>
            <a:cxnSpLocks/>
          </p:cNvCxnSpPr>
          <p:nvPr/>
        </p:nvCxnSpPr>
        <p:spPr>
          <a:xfrm>
            <a:off x="3485172" y="2829717"/>
            <a:ext cx="605271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 descr="Документ">
            <a:extLst>
              <a:ext uri="{FF2B5EF4-FFF2-40B4-BE49-F238E27FC236}">
                <a16:creationId xmlns:a16="http://schemas.microsoft.com/office/drawing/2014/main" xmlns="" id="{DF4DF26D-B407-4010-9313-D6B0742C3D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11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кумент">
            <a:extLst>
              <a:ext uri="{FF2B5EF4-FFF2-40B4-BE49-F238E27FC236}">
                <a16:creationId xmlns:a16="http://schemas.microsoft.com/office/drawing/2014/main" xmlns="" id="{4E993046-7137-4B46-9D15-7C1B839E2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4E5DBA-BC89-4308-BE20-1767BD394990}"/>
              </a:ext>
            </a:extLst>
          </p:cNvPr>
          <p:cNvSpPr txBox="1"/>
          <p:nvPr/>
        </p:nvSpPr>
        <p:spPr>
          <a:xfrm>
            <a:off x="3516293" y="-38100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Вирішення проблеми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B87295-0E13-49F6-901B-A26CE8CBDF7C}"/>
              </a:ext>
            </a:extLst>
          </p:cNvPr>
          <p:cNvSpPr txBox="1"/>
          <p:nvPr/>
        </p:nvSpPr>
        <p:spPr>
          <a:xfrm>
            <a:off x="393700" y="508575"/>
            <a:ext cx="933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Переробка ТПВ та інших відходів за допомогою високотемпературного піролізу з подальшим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синтезом нових вуглецевих продуктів.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74FA555-1C45-49D8-8A5C-4ACCB0083D5D}"/>
              </a:ext>
            </a:extLst>
          </p:cNvPr>
          <p:cNvSpPr txBox="1"/>
          <p:nvPr/>
        </p:nvSpPr>
        <p:spPr>
          <a:xfrm>
            <a:off x="3670300" y="1152673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F7698"/>
                </a:solidFill>
                <a:latin typeface="Bahnschrift SemiBold" panose="020B0502040204020203" pitchFamily="34" charset="0"/>
              </a:rPr>
              <a:t>Основні переваги: </a:t>
            </a:r>
            <a:endParaRPr lang="ru-RU" sz="2400" dirty="0">
              <a:solidFill>
                <a:srgbClr val="0F7698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31BB3F-D9A1-494A-A8F1-FE9940450976}"/>
              </a:ext>
            </a:extLst>
          </p:cNvPr>
          <p:cNvSpPr txBox="1"/>
          <p:nvPr/>
        </p:nvSpPr>
        <p:spPr>
          <a:xfrm>
            <a:off x="317500" y="1699348"/>
            <a:ext cx="9334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- Повна утилізація утворюваних об’ємів ТПВ і можливість ліквідації старих полігонів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- повне знезараження відходів та </a:t>
            </a:r>
            <a:r>
              <a:rPr lang="uk-UA" sz="1600" dirty="0" err="1">
                <a:latin typeface="Bahnschrift SemiBold" panose="020B0502040204020203" pitchFamily="34" charset="0"/>
              </a:rPr>
              <a:t>деструктуризація</a:t>
            </a:r>
            <a:r>
              <a:rPr lang="uk-UA" sz="1600" dirty="0">
                <a:latin typeface="Bahnschrift SemiBold" panose="020B0502040204020203" pitchFamily="34" charset="0"/>
              </a:rPr>
              <a:t> всіх отруйних речовин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- отримання високоліквідних </a:t>
            </a:r>
            <a:r>
              <a:rPr lang="uk-UA" sz="1600" dirty="0" err="1">
                <a:latin typeface="Bahnschrift SemiBold" panose="020B0502040204020203" pitchFamily="34" charset="0"/>
              </a:rPr>
              <a:t>побочних</a:t>
            </a:r>
            <a:r>
              <a:rPr lang="uk-UA" sz="1600" dirty="0">
                <a:latin typeface="Bahnschrift SemiBold" panose="020B0502040204020203" pitchFamily="34" charset="0"/>
              </a:rPr>
              <a:t> продуктів та енергоносіїв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- трансформовані модулі дозволяють нарощувати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потужність </a:t>
            </a:r>
            <a:r>
              <a:rPr lang="uk-UA" sz="1600" dirty="0" err="1">
                <a:latin typeface="Bahnschrift SemiBold" panose="020B0502040204020203" pitchFamily="34" charset="0"/>
              </a:rPr>
              <a:t>переробляючих</a:t>
            </a:r>
            <a:r>
              <a:rPr lang="uk-UA" sz="1600" dirty="0">
                <a:latin typeface="Bahnschrift SemiBold" panose="020B0502040204020203" pitchFamily="34" charset="0"/>
              </a:rPr>
              <a:t>  комплексів без зупинки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- повна автономність комплексу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- висока рентабельність і швидка окупність вкладених інвестицій</a:t>
            </a:r>
          </a:p>
          <a:p>
            <a:endParaRPr lang="ru-RU" sz="1200" dirty="0">
              <a:latin typeface="Bahnschrift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93594F-3C3D-46EE-AC81-EAA0CE6F59F6}"/>
              </a:ext>
            </a:extLst>
          </p:cNvPr>
          <p:cNvSpPr txBox="1"/>
          <p:nvPr/>
        </p:nvSpPr>
        <p:spPr>
          <a:xfrm>
            <a:off x="304800" y="4007672"/>
            <a:ext cx="998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Унікальність методу полягає в тому, що він є повністю безвідходним, що в сучасних умовах забруднення атмосфери Землі є особливо актуальним. Наша технологія виключає недоліки класичного піролізу, а саме: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1. підсушування </a:t>
            </a:r>
            <a:r>
              <a:rPr lang="uk-UA" sz="1600" dirty="0" err="1">
                <a:latin typeface="Bahnschrift SemiBold" panose="020B0502040204020203" pitchFamily="34" charset="0"/>
              </a:rPr>
              <a:t>Тпв</a:t>
            </a:r>
            <a:r>
              <a:rPr lang="uk-UA" sz="1600" dirty="0">
                <a:latin typeface="Bahnschrift SemiBold" panose="020B0502040204020203" pitchFamily="34" charset="0"/>
              </a:rPr>
              <a:t/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2. </a:t>
            </a:r>
            <a:r>
              <a:rPr lang="uk-UA" sz="1600" dirty="0" err="1">
                <a:latin typeface="Bahnschrift SemiBold" panose="020B0502040204020203" pitchFamily="34" charset="0"/>
              </a:rPr>
              <a:t>допалювання</a:t>
            </a:r>
            <a:r>
              <a:rPr lang="uk-UA" sz="1600" dirty="0">
                <a:latin typeface="Bahnschrift SemiBold" panose="020B0502040204020203" pitchFamily="34" charset="0"/>
              </a:rPr>
              <a:t> залишків ТПВ в атмосфері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3. очищення газу в поглиначах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наш метод вирішить проблему фізичного прискорення піролізу і виключає використання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каталізаторів і активаторів, тим самим процес піролізу стає більш екологічним і рентабельним.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2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0FD4E2-214E-48C4-B600-FFA91B0BB646}"/>
              </a:ext>
            </a:extLst>
          </p:cNvPr>
          <p:cNvSpPr txBox="1"/>
          <p:nvPr/>
        </p:nvSpPr>
        <p:spPr>
          <a:xfrm>
            <a:off x="1689100" y="88900"/>
            <a:ext cx="629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Bahnschrift SemiBold" panose="020B0502040204020203" pitchFamily="34" charset="0"/>
              </a:rPr>
              <a:t>Балансне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atin typeface="Bahnschrift SemiBold" panose="020B0502040204020203" pitchFamily="34" charset="0"/>
              </a:rPr>
              <a:t>рівняння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atin typeface="Bahnschrift SemiBold" panose="020B0502040204020203" pitchFamily="34" charset="0"/>
              </a:rPr>
              <a:t>швидкого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atin typeface="Bahnschrift SemiBold" panose="020B0502040204020203" pitchFamily="34" charset="0"/>
              </a:rPr>
              <a:t>піролізу</a:t>
            </a:r>
            <a:r>
              <a:rPr lang="ru-RU" sz="2400" dirty="0">
                <a:latin typeface="Bahnschrift SemiBold" panose="020B0502040204020203" pitchFamily="34" charset="0"/>
              </a:rPr>
              <a:t> на </a:t>
            </a:r>
            <a:r>
              <a:rPr lang="ru-RU" sz="2400" dirty="0" err="1">
                <a:latin typeface="Bahnschrift SemiBold" panose="020B0502040204020203" pitchFamily="34" charset="0"/>
              </a:rPr>
              <a:t>прикладі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atin typeface="Bahnschrift SemiBold" panose="020B0502040204020203" pitchFamily="34" charset="0"/>
              </a:rPr>
              <a:t>твердих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atin typeface="Bahnschrift SemiBold" panose="020B0502040204020203" pitchFamily="34" charset="0"/>
              </a:rPr>
              <a:t>побутових</a:t>
            </a:r>
            <a:r>
              <a:rPr lang="ru-RU" sz="2400" dirty="0">
                <a:latin typeface="Bahnschrift SemiBold" panose="020B0502040204020203" pitchFamily="34" charset="0"/>
              </a:rPr>
              <a:t> </a:t>
            </a:r>
            <a:r>
              <a:rPr lang="ru-RU" sz="2400" dirty="0" err="1">
                <a:latin typeface="Bahnschrift SemiBold" panose="020B0502040204020203" pitchFamily="34" charset="0"/>
              </a:rPr>
              <a:t>відходів</a:t>
            </a:r>
            <a:r>
              <a:rPr lang="en-US" sz="2400" dirty="0">
                <a:latin typeface="Bahnschrift SemiBold" panose="020B0502040204020203" pitchFamily="34" charset="0"/>
              </a:rPr>
              <a:t/>
            </a:r>
            <a:br>
              <a:rPr lang="en-US" sz="2400" dirty="0">
                <a:latin typeface="Bahnschrift SemiBold" panose="020B0502040204020203" pitchFamily="34" charset="0"/>
              </a:rPr>
            </a:br>
            <a:r>
              <a:rPr lang="en-US" sz="2400" dirty="0">
                <a:latin typeface="Bahnschrift SemiBold" panose="020B0502040204020203" pitchFamily="34" charset="0"/>
              </a:rPr>
              <a:t>(</a:t>
            </a:r>
            <a:r>
              <a:rPr lang="uk-UA" sz="2400" dirty="0">
                <a:latin typeface="Bahnschrift SemiBold" panose="020B0502040204020203" pitchFamily="34" charset="0"/>
              </a:rPr>
              <a:t>ТПВ)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EDA057-C7D0-4841-9D19-9825EDCC4E32}"/>
              </a:ext>
            </a:extLst>
          </p:cNvPr>
          <p:cNvSpPr txBox="1"/>
          <p:nvPr/>
        </p:nvSpPr>
        <p:spPr>
          <a:xfrm>
            <a:off x="927100" y="1658560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ТПВ + тепло = С + смоли + С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O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+ СО2 +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H2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+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CH4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+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NH3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+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С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nHm</a:t>
            </a:r>
            <a: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sz="20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C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 – вуглець</a:t>
            </a:r>
            <a:br>
              <a:rPr lang="uk-UA" sz="20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при існуючій і пропонованій на ринку утилізації </a:t>
            </a:r>
            <a:r>
              <a:rPr lang="en-US" sz="2000" dirty="0">
                <a:latin typeface="Bahnschrift SemiBold" panose="020B0502040204020203" pitchFamily="34" charset="0"/>
              </a:rPr>
              <a:t> </a:t>
            </a:r>
            <a:r>
              <a:rPr lang="uk-UA" sz="2000" dirty="0">
                <a:latin typeface="Bahnschrift SemiBold" panose="020B0502040204020203" pitchFamily="34" charset="0"/>
              </a:rPr>
              <a:t>ТПВ (методом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низькотемпературного піролізу до </a:t>
            </a:r>
            <a:r>
              <a:rPr lang="en-US" sz="2000" dirty="0">
                <a:latin typeface="Bahnschrift SemiBold" panose="020B0502040204020203" pitchFamily="34" charset="0"/>
              </a:rPr>
              <a:t>T 900 C).</a:t>
            </a:r>
            <a:r>
              <a:rPr lang="uk-UA" sz="2000" dirty="0">
                <a:latin typeface="Bahnschrift SemiBold" panose="020B0502040204020203" pitchFamily="34" charset="0"/>
              </a:rPr>
              <a:t/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en-US" sz="2000" dirty="0">
                <a:latin typeface="Bahnschrift SemiBold" panose="020B0502040204020203" pitchFamily="34" charset="0"/>
              </a:rPr>
              <a:t/>
            </a:r>
            <a:br>
              <a:rPr lang="en-US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НЕБЕЗПЕКУ СТАНОВИТЬ УТВОРЕННЯ ДІМЕТОКСИНІВ І ФУАРІНІВ – ОТРУЙНИХ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РЕЧОВИН З ЧАСОМ РОЗПАДУ ВІД 3 ДО 7 РОКІВ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/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В ПРОПОНОВАНОМУ НАШОЮ КОМПАНІЄЮ ПРОЕКТІ УТИЛІЗАЦІЇ </a:t>
            </a:r>
            <a:r>
              <a:rPr lang="uk-UA" sz="2000" dirty="0" err="1">
                <a:latin typeface="Bahnschrift SemiBold" panose="020B0502040204020203" pitchFamily="34" charset="0"/>
              </a:rPr>
              <a:t>тпв</a:t>
            </a:r>
            <a:r>
              <a:rPr lang="uk-UA" sz="2000" dirty="0">
                <a:latin typeface="Bahnschrift SemiBold" panose="020B0502040204020203" pitchFamily="34" charset="0"/>
              </a:rPr>
              <a:t/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МЕТОДОМ ВИСОКОТЕМПЕРАТУРНОГО ПІРОЛІЗУ ПРИ Т 1200 – 1500 с,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ДІМЕТОКСИНИ І ФУАРІНИ ДЕАКТИВУЮТЬСЯ І РОЗПАДАЮТЬСЯ</a:t>
            </a:r>
            <a:br>
              <a:rPr lang="uk-UA" sz="2000" dirty="0">
                <a:latin typeface="Bahnschrift SemiBold" panose="020B0502040204020203" pitchFamily="34" charset="0"/>
              </a:rPr>
            </a:br>
            <a:r>
              <a:rPr lang="uk-UA" sz="2000" dirty="0">
                <a:latin typeface="Bahnschrift SemiBold" panose="020B0502040204020203" pitchFamily="34" charset="0"/>
              </a:rPr>
              <a:t>НА НЕШКІДЛИВІ РЕЧОВИНИ.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Рисунок 5" descr="Круги со стрелками">
            <a:extLst>
              <a:ext uri="{FF2B5EF4-FFF2-40B4-BE49-F238E27FC236}">
                <a16:creationId xmlns:a16="http://schemas.microsoft.com/office/drawing/2014/main" xmlns="" id="{B12EE240-5D36-4DDF-BCCC-8CCA670D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64900" y="6005412"/>
            <a:ext cx="852588" cy="8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F55B7A-7206-4A00-BCD6-B8DDDDAA20E3}"/>
              </a:ext>
            </a:extLst>
          </p:cNvPr>
          <p:cNvSpPr txBox="1"/>
          <p:nvPr/>
        </p:nvSpPr>
        <p:spPr>
          <a:xfrm>
            <a:off x="1892300" y="165100"/>
            <a:ext cx="724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ahnschrift SemiBold" panose="020B0502040204020203" pitchFamily="34" charset="0"/>
              </a:rPr>
              <a:t>ЩО ВІДБУВАЄТЬСЯ З ТПВ ПІД ЧАС УТИЛІЗАЦІЇ</a:t>
            </a:r>
            <a:endParaRPr lang="ru-RU" sz="2400" dirty="0">
              <a:latin typeface="Bahnschrift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53E20A-4DBB-493A-9170-6597C72EF27C}"/>
              </a:ext>
            </a:extLst>
          </p:cNvPr>
          <p:cNvSpPr txBox="1"/>
          <p:nvPr/>
        </p:nvSpPr>
        <p:spPr>
          <a:xfrm>
            <a:off x="825500" y="1130301"/>
            <a:ext cx="1927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ПОДРІБНЕНІ ТПВ </a:t>
            </a:r>
            <a:r>
              <a:rPr lang="uk-UA" sz="1600" dirty="0">
                <a:latin typeface="Bahnschrift SemiBold" panose="020B0502040204020203" pitchFamily="34" charset="0"/>
              </a:rPr>
              <a:t/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БЕЗ СОРТУВАНЯ І</a:t>
            </a:r>
            <a:br>
              <a:rPr lang="uk-UA" sz="16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СУШІННЯ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65FD2AB9-88D6-4F53-9149-0E7F48FE114C}"/>
              </a:ext>
            </a:extLst>
          </p:cNvPr>
          <p:cNvCxnSpPr>
            <a:cxnSpLocks/>
          </p:cNvCxnSpPr>
          <p:nvPr/>
        </p:nvCxnSpPr>
        <p:spPr>
          <a:xfrm>
            <a:off x="2413000" y="1943100"/>
            <a:ext cx="1803685" cy="0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7BF07C-5E69-4D64-A155-EC71CA6F6418}"/>
              </a:ext>
            </a:extLst>
          </p:cNvPr>
          <p:cNvSpPr txBox="1"/>
          <p:nvPr/>
        </p:nvSpPr>
        <p:spPr>
          <a:xfrm>
            <a:off x="3613149" y="749874"/>
            <a:ext cx="3067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17B0E4"/>
                </a:solidFill>
                <a:latin typeface="Bahnschrift SemiBold" panose="020B0502040204020203" pitchFamily="34" charset="0"/>
              </a:rPr>
              <a:t>T 1500 C</a:t>
            </a:r>
            <a:br>
              <a:rPr lang="en-US" sz="1600" dirty="0">
                <a:solidFill>
                  <a:srgbClr val="17B0E4"/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ПОСТІЙНО</a:t>
            </a:r>
            <a:b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ДІЮЧИЙ</a:t>
            </a:r>
            <a:b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РЕАКТОР</a:t>
            </a:r>
            <a:b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(БЕЗ ДОСТУПУ</a:t>
            </a:r>
            <a:b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КИСНЮ)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3B986122-6D3A-458A-B27D-0DCED17D5C9C}"/>
              </a:ext>
            </a:extLst>
          </p:cNvPr>
          <p:cNvCxnSpPr>
            <a:cxnSpLocks/>
          </p:cNvCxnSpPr>
          <p:nvPr/>
        </p:nvCxnSpPr>
        <p:spPr>
          <a:xfrm>
            <a:off x="4836561" y="2741434"/>
            <a:ext cx="1" cy="835710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90729A5-5639-4D5B-B7AF-72081B07BD77}"/>
              </a:ext>
            </a:extLst>
          </p:cNvPr>
          <p:cNvSpPr txBox="1"/>
          <p:nvPr/>
        </p:nvSpPr>
        <p:spPr>
          <a:xfrm>
            <a:off x="4098514" y="3607368"/>
            <a:ext cx="1476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Коагулятор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761FBF46-5EC2-4586-99BA-56A6BF31AF9D}"/>
              </a:ext>
            </a:extLst>
          </p:cNvPr>
          <p:cNvCxnSpPr>
            <a:cxnSpLocks/>
          </p:cNvCxnSpPr>
          <p:nvPr/>
        </p:nvCxnSpPr>
        <p:spPr>
          <a:xfrm flipH="1">
            <a:off x="3429001" y="3786678"/>
            <a:ext cx="787684" cy="0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D9859FB2-D8F3-4A85-9603-71F109C2D262}"/>
              </a:ext>
            </a:extLst>
          </p:cNvPr>
          <p:cNvCxnSpPr>
            <a:cxnSpLocks/>
          </p:cNvCxnSpPr>
          <p:nvPr/>
        </p:nvCxnSpPr>
        <p:spPr>
          <a:xfrm>
            <a:off x="4850296" y="4025900"/>
            <a:ext cx="0" cy="1283747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FF80D686-8C70-4D59-9704-702E8F41EEBF}"/>
              </a:ext>
            </a:extLst>
          </p:cNvPr>
          <p:cNvCxnSpPr>
            <a:cxnSpLocks/>
          </p:cNvCxnSpPr>
          <p:nvPr/>
        </p:nvCxnSpPr>
        <p:spPr>
          <a:xfrm>
            <a:off x="5442917" y="3817900"/>
            <a:ext cx="2127925" cy="0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00CA1E1-4D48-4704-8259-4942EE409FF3}"/>
              </a:ext>
            </a:extLst>
          </p:cNvPr>
          <p:cNvSpPr txBox="1"/>
          <p:nvPr/>
        </p:nvSpPr>
        <p:spPr>
          <a:xfrm>
            <a:off x="6631761" y="3591979"/>
            <a:ext cx="2622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45A7F1"/>
                </a:solidFill>
                <a:latin typeface="Bahnschrift SemiBold" panose="020B0502040204020203" pitchFamily="34" charset="0"/>
              </a:rPr>
              <a:t>ГАЗ</a:t>
            </a:r>
            <a:endParaRPr lang="ru-RU" dirty="0">
              <a:solidFill>
                <a:srgbClr val="45A7F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C2454CE4-152B-46A2-9C72-12B4182630DD}"/>
              </a:ext>
            </a:extLst>
          </p:cNvPr>
          <p:cNvCxnSpPr>
            <a:cxnSpLocks/>
          </p:cNvCxnSpPr>
          <p:nvPr/>
        </p:nvCxnSpPr>
        <p:spPr>
          <a:xfrm flipV="1">
            <a:off x="7946293" y="2798629"/>
            <a:ext cx="0" cy="721320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97DD1AB-541F-476A-8581-549069229473}"/>
              </a:ext>
            </a:extLst>
          </p:cNvPr>
          <p:cNvSpPr txBox="1"/>
          <p:nvPr/>
        </p:nvSpPr>
        <p:spPr>
          <a:xfrm>
            <a:off x="6259808" y="2446351"/>
            <a:ext cx="262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>
                <a:solidFill>
                  <a:srgbClr val="0B4E91"/>
                </a:solidFill>
                <a:latin typeface="Bahnschrift SemiBold" panose="020B0502040204020203" pitchFamily="34" charset="0"/>
              </a:rPr>
              <a:t>Когенераційна</a:t>
            </a:r>
            <a:r>
              <a:rPr lang="uk-UA" sz="1400" dirty="0">
                <a:solidFill>
                  <a:srgbClr val="0B4E91"/>
                </a:solidFill>
                <a:latin typeface="Bahnschrift SemiBold" panose="020B0502040204020203" pitchFamily="34" charset="0"/>
              </a:rPr>
              <a:t> станція</a:t>
            </a:r>
            <a:endParaRPr lang="ru-RU" sz="1400" dirty="0">
              <a:solidFill>
                <a:srgbClr val="0B4E91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86A08479-8023-444E-AB0D-92B06DE92A5E}"/>
              </a:ext>
            </a:extLst>
          </p:cNvPr>
          <p:cNvCxnSpPr>
            <a:cxnSpLocks/>
          </p:cNvCxnSpPr>
          <p:nvPr/>
        </p:nvCxnSpPr>
        <p:spPr>
          <a:xfrm flipV="1">
            <a:off x="6680956" y="1752600"/>
            <a:ext cx="0" cy="668110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BB5C5DAB-0262-4996-9F2E-D089D3BF35E6}"/>
              </a:ext>
            </a:extLst>
          </p:cNvPr>
          <p:cNvCxnSpPr>
            <a:cxnSpLocks/>
          </p:cNvCxnSpPr>
          <p:nvPr/>
        </p:nvCxnSpPr>
        <p:spPr>
          <a:xfrm flipV="1">
            <a:off x="8446259" y="1686455"/>
            <a:ext cx="0" cy="797126"/>
          </a:xfrm>
          <a:prstGeom prst="straightConnector1">
            <a:avLst/>
          </a:prstGeom>
          <a:ln w="44450">
            <a:solidFill>
              <a:schemeClr val="dk1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A9B4E63-DEDF-4939-B9F5-E948CCFE80FD}"/>
              </a:ext>
            </a:extLst>
          </p:cNvPr>
          <p:cNvSpPr txBox="1"/>
          <p:nvPr/>
        </p:nvSpPr>
        <p:spPr>
          <a:xfrm>
            <a:off x="6118123" y="1347901"/>
            <a:ext cx="903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ТЕПЛО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CF91E74-F818-4493-A06B-A2FD51892E65}"/>
              </a:ext>
            </a:extLst>
          </p:cNvPr>
          <p:cNvSpPr txBox="1"/>
          <p:nvPr/>
        </p:nvSpPr>
        <p:spPr>
          <a:xfrm>
            <a:off x="7657865" y="1010673"/>
            <a:ext cx="1595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Електрична</a:t>
            </a:r>
            <a:br>
              <a:rPr lang="uk-UA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SemiBold" panose="020B0502040204020203" pitchFamily="34" charset="0"/>
              </a:rPr>
              <a:t>енергія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7540144-019F-47A2-8A74-A9F6D21E49B1}"/>
              </a:ext>
            </a:extLst>
          </p:cNvPr>
          <p:cNvSpPr txBox="1"/>
          <p:nvPr/>
        </p:nvSpPr>
        <p:spPr>
          <a:xfrm>
            <a:off x="1429557" y="3426064"/>
            <a:ext cx="262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Синтетична</a:t>
            </a:r>
            <a:br>
              <a:rPr lang="uk-UA" sz="1600" dirty="0">
                <a:solidFill>
                  <a:schemeClr val="accent1"/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1"/>
                </a:solidFill>
                <a:latin typeface="Bahnschrift SemiBold" panose="020B0502040204020203" pitchFamily="34" charset="0"/>
              </a:rPr>
              <a:t>нафта</a:t>
            </a:r>
            <a:endParaRPr lang="ru-RU" sz="1600" dirty="0">
              <a:solidFill>
                <a:schemeClr val="accent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F0AFEC7-DC3B-4812-A45E-DD20B30728E0}"/>
              </a:ext>
            </a:extLst>
          </p:cNvPr>
          <p:cNvSpPr txBox="1"/>
          <p:nvPr/>
        </p:nvSpPr>
        <p:spPr>
          <a:xfrm>
            <a:off x="3556015" y="5310932"/>
            <a:ext cx="258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err="1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Пірокарбон</a:t>
            </a: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/>
            </a:r>
            <a:br>
              <a:rPr lang="uk-UA" sz="16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1600" dirty="0">
                <a:solidFill>
                  <a:schemeClr val="accent2">
                    <a:lumMod val="75000"/>
                  </a:schemeClr>
                </a:solidFill>
                <a:latin typeface="Bahnschrift SemiBold" panose="020B0502040204020203" pitchFamily="34" charset="0"/>
              </a:rPr>
              <a:t>(вугілля)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0" name="Рисунок 49" descr="Круги со стрелками">
            <a:extLst>
              <a:ext uri="{FF2B5EF4-FFF2-40B4-BE49-F238E27FC236}">
                <a16:creationId xmlns:a16="http://schemas.microsoft.com/office/drawing/2014/main" xmlns="" id="{DA01F0B8-04C9-49FE-BCF6-DD2B49974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157071" y="5972091"/>
            <a:ext cx="1034929" cy="10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9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 Iron (III) Oxide Fe2O3 – High Quality Powder – Ferric Oxide, Ferric  Iron – Amertek">
            <a:extLst>
              <a:ext uri="{FF2B5EF4-FFF2-40B4-BE49-F238E27FC236}">
                <a16:creationId xmlns:a16="http://schemas.microsoft.com/office/drawing/2014/main" xmlns="" id="{66251A1A-4BC0-47FD-A528-31F5B04C6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2737343"/>
            <a:ext cx="3091543" cy="301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CD4ECB-854C-450E-9C31-1B25F05A0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2010530"/>
            <a:ext cx="5998936" cy="4480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06B672-C314-4580-A49B-512C5499B6E8}"/>
              </a:ext>
            </a:extLst>
          </p:cNvPr>
          <p:cNvSpPr txBox="1"/>
          <p:nvPr/>
        </p:nvSpPr>
        <p:spPr>
          <a:xfrm>
            <a:off x="3896139" y="48309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>
                <a:latin typeface="Bahnschrift SemiBold" panose="020B0502040204020203" pitchFamily="34" charset="0"/>
              </a:rPr>
              <a:t>Технологія</a:t>
            </a:r>
            <a:r>
              <a:rPr lang="ru-RU" sz="4000" b="1" dirty="0">
                <a:latin typeface="Bahnschrift SemiBold" panose="020B0502040204020203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D6E033F-3C16-41F6-9CF4-095B2D3672EF}"/>
              </a:ext>
            </a:extLst>
          </p:cNvPr>
          <p:cNvSpPr txBox="1"/>
          <p:nvPr/>
        </p:nvSpPr>
        <p:spPr>
          <a:xfrm>
            <a:off x="1948070" y="791494"/>
            <a:ext cx="6199024" cy="1338828"/>
          </a:xfrm>
          <a:prstGeom prst="rect">
            <a:avLst/>
          </a:prstGeom>
          <a:noFill/>
          <a:effectLst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7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Піроліз – термічна деструкція вихідної речовини</a:t>
            </a:r>
            <a:br>
              <a:rPr lang="uk-UA" sz="27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</a:br>
            <a:r>
              <a:rPr lang="uk-UA" sz="2700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при мінімальному доступі кисню.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3346B1-F71B-4061-8FB6-94F379238FAE}"/>
              </a:ext>
            </a:extLst>
          </p:cNvPr>
          <p:cNvSpPr txBox="1"/>
          <p:nvPr/>
        </p:nvSpPr>
        <p:spPr>
          <a:xfrm>
            <a:off x="5154170" y="2220216"/>
            <a:ext cx="3091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>
                <a:latin typeface="Bahnschrift SemiBold" panose="020B0502040204020203" pitchFamily="34" charset="0"/>
              </a:rPr>
              <a:t>ВВМ – </a:t>
            </a:r>
            <a:r>
              <a:rPr lang="uk-UA" sz="1400" dirty="0" err="1">
                <a:latin typeface="Bahnschrift SemiBold" panose="020B0502040204020203" pitchFamily="34" charset="0"/>
              </a:rPr>
              <a:t>високовуглецевий</a:t>
            </a:r>
            <a:r>
              <a:rPr lang="uk-UA" sz="1400" dirty="0">
                <a:latin typeface="Bahnschrift SemiBold" panose="020B0502040204020203" pitchFamily="34" charset="0"/>
              </a:rPr>
              <a:t> матеріал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BA4736-7022-49C6-AAC9-CF01FBBB9D7A}"/>
              </a:ext>
            </a:extLst>
          </p:cNvPr>
          <p:cNvSpPr txBox="1"/>
          <p:nvPr/>
        </p:nvSpPr>
        <p:spPr>
          <a:xfrm>
            <a:off x="6399622" y="3800665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latin typeface="Bahnschrift SemiBold" panose="020B0502040204020203" pitchFamily="34" charset="0"/>
              </a:rPr>
              <a:t>СИНТЕТИЧНАЯ НАФТА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47FA51-4EAB-4F33-92AA-910A8B4F1B31}"/>
              </a:ext>
            </a:extLst>
          </p:cNvPr>
          <p:cNvSpPr txBox="1"/>
          <p:nvPr/>
        </p:nvSpPr>
        <p:spPr>
          <a:xfrm>
            <a:off x="6225578" y="5359056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ПІРОЛІЗНИЙ ГАЗ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8BF0D4-8838-41F6-9D4D-9A9D55AC1E0B}"/>
              </a:ext>
            </a:extLst>
          </p:cNvPr>
          <p:cNvSpPr txBox="1"/>
          <p:nvPr/>
        </p:nvSpPr>
        <p:spPr>
          <a:xfrm>
            <a:off x="6225578" y="5932676"/>
            <a:ext cx="273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ВІЛЬНИЙ ЕНЕРГОНОСІЙ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C46CE5-58CE-4AEB-A553-22C378415A5F}"/>
              </a:ext>
            </a:extLst>
          </p:cNvPr>
          <p:cNvSpPr txBox="1"/>
          <p:nvPr/>
        </p:nvSpPr>
        <p:spPr>
          <a:xfrm>
            <a:off x="4701962" y="6127176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latin typeface="Bahnschrift SemiBold" panose="020B0502040204020203" pitchFamily="34" charset="0"/>
              </a:rPr>
              <a:t>ТЕПЛО</a:t>
            </a:r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15" name="Рисунок 14" descr="Круги со стрелками">
            <a:extLst>
              <a:ext uri="{FF2B5EF4-FFF2-40B4-BE49-F238E27FC236}">
                <a16:creationId xmlns:a16="http://schemas.microsoft.com/office/drawing/2014/main" xmlns="" id="{AA38C70A-31E7-4378-87ED-0524E9D76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339412" y="6043487"/>
            <a:ext cx="852588" cy="8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34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3F41C7-ABCD-4983-A35F-D16B7F345B90}"/>
              </a:ext>
            </a:extLst>
          </p:cNvPr>
          <p:cNvSpPr txBox="1"/>
          <p:nvPr/>
        </p:nvSpPr>
        <p:spPr>
          <a:xfrm>
            <a:off x="3735324" y="29028"/>
            <a:ext cx="2941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atin typeface="Bahnschrift SemiBold" panose="020B0502040204020203" pitchFamily="34" charset="0"/>
              </a:rPr>
              <a:t>ВИСОКОТЕМПЕРАТУРНИЙ ПІРОЛІЗ</a:t>
            </a:r>
            <a:br>
              <a:rPr lang="uk-UA" dirty="0">
                <a:latin typeface="Bahnschrift SemiBold" panose="020B0502040204020203" pitchFamily="34" charset="0"/>
              </a:rPr>
            </a:br>
            <a:r>
              <a:rPr lang="uk-UA" dirty="0">
                <a:latin typeface="Bahnschrift SemiBold" panose="020B0502040204020203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T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Bahnschrift SemiBold" panose="020B0502040204020203" pitchFamily="34" charset="0"/>
              </a:rPr>
              <a:t>1200 – 1500 С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716453-D66B-4A2F-AF2F-3E8D9385D0A2}"/>
              </a:ext>
            </a:extLst>
          </p:cNvPr>
          <p:cNvSpPr txBox="1"/>
          <p:nvPr/>
        </p:nvSpPr>
        <p:spPr>
          <a:xfrm>
            <a:off x="3205495" y="1113592"/>
            <a:ext cx="5950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ОБЛАСТЬ ЗАСТОСУВАННЯ (ПО ГАЛУЗЯХ)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02E4FC-2FD8-4749-8CDC-F8B3777BB051}"/>
              </a:ext>
            </a:extLst>
          </p:cNvPr>
          <p:cNvSpPr txBox="1"/>
          <p:nvPr/>
        </p:nvSpPr>
        <p:spPr>
          <a:xfrm>
            <a:off x="237456" y="1846623"/>
            <a:ext cx="2383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КОМУНАЛЬНІ ВІДХОДИ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29F09E-D3B2-42F7-A001-AD7E00107AFC}"/>
              </a:ext>
            </a:extLst>
          </p:cNvPr>
          <p:cNvSpPr txBox="1"/>
          <p:nvPr/>
        </p:nvSpPr>
        <p:spPr>
          <a:xfrm>
            <a:off x="134473" y="2721013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ТПВ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90733C-FF0A-415E-AF47-06F5656146A0}"/>
              </a:ext>
            </a:extLst>
          </p:cNvPr>
          <p:cNvSpPr txBox="1"/>
          <p:nvPr/>
        </p:nvSpPr>
        <p:spPr>
          <a:xfrm>
            <a:off x="1049747" y="3182678"/>
            <a:ext cx="2366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ВІДХОДИ ЗЕЛЕНГОСПУ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61B88C-2E6C-40C8-9350-D1A6C8C69443}"/>
              </a:ext>
            </a:extLst>
          </p:cNvPr>
          <p:cNvSpPr txBox="1"/>
          <p:nvPr/>
        </p:nvSpPr>
        <p:spPr>
          <a:xfrm>
            <a:off x="134473" y="3859685"/>
            <a:ext cx="1983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МЕДИЧНІ ВІДХОДИ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241F07-8198-46E2-8141-8268E2AAD531}"/>
              </a:ext>
            </a:extLst>
          </p:cNvPr>
          <p:cNvSpPr txBox="1"/>
          <p:nvPr/>
        </p:nvSpPr>
        <p:spPr>
          <a:xfrm>
            <a:off x="3895071" y="1846623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ПРОМИСЛОВІ ВІДХОДИ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E6C5FE-133D-4E0C-A96B-00AC3D24AA9D}"/>
              </a:ext>
            </a:extLst>
          </p:cNvPr>
          <p:cNvSpPr txBox="1"/>
          <p:nvPr/>
        </p:nvSpPr>
        <p:spPr>
          <a:xfrm>
            <a:off x="3603353" y="2865730"/>
            <a:ext cx="1130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УСІ ВИДИ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ГУМОВИХ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ВИРОБІВ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3CE9B2A-13C6-430F-9ADB-638C07B53D6A}"/>
              </a:ext>
            </a:extLst>
          </p:cNvPr>
          <p:cNvSpPr txBox="1"/>
          <p:nvPr/>
        </p:nvSpPr>
        <p:spPr>
          <a:xfrm>
            <a:off x="5228580" y="3062802"/>
            <a:ext cx="1904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600" dirty="0">
                <a:latin typeface="Bahnschrift SemiBold" panose="020B0502040204020203" pitchFamily="34" charset="0"/>
              </a:rPr>
              <a:t>АВТОМОБІЛЬНИЙ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ШРОТ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038410-222F-407A-B2FB-C666949C6664}"/>
              </a:ext>
            </a:extLst>
          </p:cNvPr>
          <p:cNvSpPr txBox="1"/>
          <p:nvPr/>
        </p:nvSpPr>
        <p:spPr>
          <a:xfrm>
            <a:off x="4113341" y="4282894"/>
            <a:ext cx="2173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УСІ ВИДИ ПЛАСТИКУ</a:t>
            </a:r>
          </a:p>
          <a:p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982DAF2-E945-4DF6-AB8F-45CF6B916570}"/>
              </a:ext>
            </a:extLst>
          </p:cNvPr>
          <p:cNvSpPr txBox="1"/>
          <p:nvPr/>
        </p:nvSpPr>
        <p:spPr>
          <a:xfrm>
            <a:off x="7523832" y="1846623"/>
            <a:ext cx="18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Сільгосп відходи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E09D0E-A7D0-4236-AFE1-E7489E383EB1}"/>
              </a:ext>
            </a:extLst>
          </p:cNvPr>
          <p:cNvSpPr txBox="1"/>
          <p:nvPr/>
        </p:nvSpPr>
        <p:spPr>
          <a:xfrm>
            <a:off x="6304631" y="4652055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Bahnschrift SemiBold" panose="020B0502040204020203" pitchFamily="34" charset="0"/>
              </a:rPr>
              <a:t>ВІДХОДИ УСІХ  ВИДІВ РОСЛИНОГО </a:t>
            </a:r>
            <a:br>
              <a:rPr lang="uk-UA" sz="1600" dirty="0">
                <a:latin typeface="Bahnschrift SemiBold" panose="020B0502040204020203" pitchFamily="34" charset="0"/>
              </a:rPr>
            </a:br>
            <a:r>
              <a:rPr lang="uk-UA" sz="1600" dirty="0">
                <a:latin typeface="Bahnschrift SemiBold" panose="020B0502040204020203" pitchFamily="34" charset="0"/>
              </a:rPr>
              <a:t>ТА ТВАРИНОГО ПОХОДЖЕННЯ</a:t>
            </a:r>
            <a:endParaRPr lang="ru-RU" sz="1600" dirty="0">
              <a:latin typeface="Bahnschrift SemiBold" panose="020B0502040204020203" pitchFamily="34" charset="0"/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DFEAB78A-0DA9-45CC-A06E-F534160FA767}"/>
              </a:ext>
            </a:extLst>
          </p:cNvPr>
          <p:cNvCxnSpPr/>
          <p:nvPr/>
        </p:nvCxnSpPr>
        <p:spPr>
          <a:xfrm>
            <a:off x="1886857" y="2294189"/>
            <a:ext cx="0" cy="7545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39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A64313B0-BF39-4E9A-8E62-CA410B5290F8}"/>
              </a:ext>
            </a:extLst>
          </p:cNvPr>
          <p:cNvCxnSpPr>
            <a:cxnSpLocks/>
          </p:cNvCxnSpPr>
          <p:nvPr/>
        </p:nvCxnSpPr>
        <p:spPr>
          <a:xfrm>
            <a:off x="428171" y="2308288"/>
            <a:ext cx="0" cy="4062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39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4A9D4238-08CA-4571-907E-C78DC7AB345C}"/>
              </a:ext>
            </a:extLst>
          </p:cNvPr>
          <p:cNvCxnSpPr>
            <a:cxnSpLocks/>
          </p:cNvCxnSpPr>
          <p:nvPr/>
        </p:nvCxnSpPr>
        <p:spPr>
          <a:xfrm>
            <a:off x="894025" y="2300057"/>
            <a:ext cx="0" cy="1559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39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87F0FCDD-0F72-4760-9304-7CC83D9AA854}"/>
              </a:ext>
            </a:extLst>
          </p:cNvPr>
          <p:cNvCxnSpPr>
            <a:cxnSpLocks/>
          </p:cNvCxnSpPr>
          <p:nvPr/>
        </p:nvCxnSpPr>
        <p:spPr>
          <a:xfrm>
            <a:off x="4120598" y="2287347"/>
            <a:ext cx="0" cy="5709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39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0F55728D-BF23-4714-8F03-BB6F0A2A91DA}"/>
              </a:ext>
            </a:extLst>
          </p:cNvPr>
          <p:cNvCxnSpPr>
            <a:cxnSpLocks/>
          </p:cNvCxnSpPr>
          <p:nvPr/>
        </p:nvCxnSpPr>
        <p:spPr>
          <a:xfrm>
            <a:off x="5884084" y="2338964"/>
            <a:ext cx="0" cy="7238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39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FEDFA316-9860-4DB7-BCD8-CB3B5BE9A576}"/>
              </a:ext>
            </a:extLst>
          </p:cNvPr>
          <p:cNvCxnSpPr>
            <a:cxnSpLocks/>
          </p:cNvCxnSpPr>
          <p:nvPr/>
        </p:nvCxnSpPr>
        <p:spPr>
          <a:xfrm>
            <a:off x="4940655" y="2353479"/>
            <a:ext cx="0" cy="1967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39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5D5081C2-DA1A-4311-8C21-976DD50C45A4}"/>
              </a:ext>
            </a:extLst>
          </p:cNvPr>
          <p:cNvCxnSpPr>
            <a:cxnSpLocks/>
          </p:cNvCxnSpPr>
          <p:nvPr/>
        </p:nvCxnSpPr>
        <p:spPr>
          <a:xfrm>
            <a:off x="8519470" y="2394495"/>
            <a:ext cx="0" cy="2205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139700">
              <a:schemeClr val="accent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Круги со стрелками">
            <a:extLst>
              <a:ext uri="{FF2B5EF4-FFF2-40B4-BE49-F238E27FC236}">
                <a16:creationId xmlns:a16="http://schemas.microsoft.com/office/drawing/2014/main" xmlns="" id="{DBDC3B62-30BA-4EAB-B3AD-AE2070EE1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271559" y="6005412"/>
            <a:ext cx="852588" cy="8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6274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717</TotalTime>
  <Words>376</Words>
  <Application>Microsoft Office PowerPoint</Application>
  <PresentationFormat>Довільний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Аспект</vt:lpstr>
      <vt:lpstr>Презентація PowerPoint</vt:lpstr>
      <vt:lpstr>Зміст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qq2you</dc:creator>
  <cp:lastModifiedBy>Лозовий Олег Анатолійович</cp:lastModifiedBy>
  <cp:revision>32</cp:revision>
  <dcterms:created xsi:type="dcterms:W3CDTF">2021-09-21T17:24:20Z</dcterms:created>
  <dcterms:modified xsi:type="dcterms:W3CDTF">2021-09-30T08:58:34Z</dcterms:modified>
</cp:coreProperties>
</file>