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182881"/>
            <a:ext cx="8542483" cy="2690948"/>
          </a:xfrm>
        </p:spPr>
        <p:txBody>
          <a:bodyPr/>
          <a:lstStyle/>
          <a:p>
            <a:r>
              <a:rPr lang="uk-UA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Збережемо Дніпро чистим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" y="4050833"/>
            <a:ext cx="10306593" cy="1096899"/>
          </a:xfrm>
        </p:spPr>
        <p:txBody>
          <a:bodyPr>
            <a:normAutofit lnSpcReduction="10000"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Гімназія № 191 </a:t>
            </a:r>
            <a:r>
              <a:rPr lang="uk-UA" sz="3200" b="1" dirty="0" err="1" smtClean="0">
                <a:solidFill>
                  <a:srgbClr val="002060"/>
                </a:solidFill>
              </a:rPr>
              <a:t>ім.П.Г.Тичини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</a:rPr>
              <a:t>м.Києва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r>
              <a:rPr lang="uk-UA" sz="3200" b="1" dirty="0" smtClean="0">
                <a:solidFill>
                  <a:srgbClr val="002060"/>
                </a:solidFill>
              </a:rPr>
              <a:t>квітень 2021 рік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8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903" y="609600"/>
            <a:ext cx="10933612" cy="1320800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Дніпро –</a:t>
            </a:r>
            <a:br>
              <a:rPr lang="uk-UA" sz="4800" b="1" dirty="0" smtClean="0"/>
            </a:br>
            <a:r>
              <a:rPr lang="uk-UA" sz="4800" b="1" dirty="0" smtClean="0"/>
              <a:t> найбільша річка України</a:t>
            </a:r>
            <a:endParaRPr lang="en-US" sz="4800" b="1" dirty="0"/>
          </a:p>
        </p:txBody>
      </p:sp>
      <p:pic>
        <p:nvPicPr>
          <p:cNvPr id="4" name="Цікаві факти про річку Дніпро - Amazing Ukraine - Дивовижна Україна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2361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869577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Екологічний стан Дніпра</a:t>
            </a:r>
            <a:br>
              <a:rPr lang="uk-UA" sz="4800" b="1" dirty="0" smtClean="0"/>
            </a:br>
            <a:r>
              <a:rPr lang="uk-UA" b="1" dirty="0" smtClean="0">
                <a:solidFill>
                  <a:srgbClr val="002060"/>
                </a:solidFill>
              </a:rPr>
              <a:t>Екологічний стан річки опинився під серйозною загрозою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r>
              <a:rPr lang="uk-UA" b="1" dirty="0" smtClean="0">
                <a:solidFill>
                  <a:srgbClr val="002060"/>
                </a:solidFill>
              </a:rPr>
              <a:t/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/>
              <a:t>-з’явилося 56 мілин</a:t>
            </a:r>
            <a:br>
              <a:rPr lang="uk-UA" b="1" dirty="0" smtClean="0"/>
            </a:br>
            <a:r>
              <a:rPr lang="uk-UA" b="1" dirty="0" smtClean="0"/>
              <a:t>-втратився власний перебіг річки</a:t>
            </a:r>
            <a:br>
              <a:rPr lang="uk-UA" b="1" dirty="0" smtClean="0"/>
            </a:br>
            <a:r>
              <a:rPr lang="uk-UA" b="1" dirty="0" smtClean="0"/>
              <a:t>-забруднення виробничими стоками</a:t>
            </a:r>
            <a:br>
              <a:rPr lang="uk-UA" b="1" dirty="0" smtClean="0"/>
            </a:br>
            <a:r>
              <a:rPr lang="uk-UA" b="1" dirty="0" smtClean="0"/>
              <a:t>-металургійні та хімічні гіганти</a:t>
            </a:r>
            <a:br>
              <a:rPr lang="uk-UA" b="1" dirty="0" smtClean="0"/>
            </a:br>
            <a:r>
              <a:rPr lang="uk-UA" b="1" dirty="0" smtClean="0"/>
              <a:t>на берегах</a:t>
            </a:r>
            <a:br>
              <a:rPr lang="uk-UA" b="1" dirty="0" smtClean="0"/>
            </a:br>
            <a:r>
              <a:rPr lang="uk-UA" b="1" dirty="0" smtClean="0"/>
              <a:t>-мегаполіси на берегах</a:t>
            </a:r>
            <a:endParaRPr lang="en-US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24" y="4541049"/>
            <a:ext cx="3699895" cy="2074584"/>
          </a:xfrm>
        </p:spPr>
      </p:pic>
    </p:spTree>
    <p:extLst>
      <p:ext uri="{BB962C8B-B14F-4D97-AF65-F5344CB8AC3E}">
        <p14:creationId xmlns:p14="http://schemas.microsoft.com/office/powerpoint/2010/main" val="338680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67" y="609600"/>
            <a:ext cx="8851635" cy="1320800"/>
          </a:xfrm>
        </p:spPr>
        <p:txBody>
          <a:bodyPr>
            <a:noAutofit/>
          </a:bodyPr>
          <a:lstStyle/>
          <a:p>
            <a:r>
              <a:rPr lang="uk-UA" sz="4800" b="1" dirty="0"/>
              <a:t>Е</a:t>
            </a:r>
            <a:r>
              <a:rPr lang="uk-UA" sz="4800" b="1" dirty="0" smtClean="0"/>
              <a:t>кологічний стан Дніпра</a:t>
            </a:r>
            <a:endParaRPr lang="en-US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11" y="104504"/>
            <a:ext cx="3808446" cy="2481942"/>
          </a:xfrm>
        </p:spPr>
      </p:pic>
      <p:sp>
        <p:nvSpPr>
          <p:cNvPr id="5" name="Прямоугольник 4"/>
          <p:cNvSpPr/>
          <p:nvPr/>
        </p:nvSpPr>
        <p:spPr>
          <a:xfrm>
            <a:off x="422367" y="2840458"/>
            <a:ext cx="112558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>
                <a:solidFill>
                  <a:srgbClr val="002060"/>
                </a:solidFill>
              </a:rPr>
              <a:t>	За </a:t>
            </a:r>
            <a:r>
              <a:rPr lang="ru-RU" b="1" dirty="0" err="1">
                <a:solidFill>
                  <a:srgbClr val="002060"/>
                </a:solidFill>
              </a:rPr>
              <a:t>останні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двадцять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п’ять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років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із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карти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України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зникло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понад</a:t>
            </a:r>
            <a:r>
              <a:rPr lang="ru-RU" b="1" dirty="0">
                <a:solidFill>
                  <a:srgbClr val="002060"/>
                </a:solidFill>
              </a:rPr>
              <a:t> десять </a:t>
            </a:r>
            <a:r>
              <a:rPr lang="ru-RU" b="1" dirty="0" err="1">
                <a:solidFill>
                  <a:srgbClr val="002060"/>
                </a:solidFill>
              </a:rPr>
              <a:t>тисяч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малих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річок</a:t>
            </a:r>
            <a:r>
              <a:rPr lang="ru-RU" b="1" dirty="0">
                <a:solidFill>
                  <a:srgbClr val="002060"/>
                </a:solidFill>
              </a:rPr>
              <a:t> – </a:t>
            </a:r>
            <a:r>
              <a:rPr lang="ru-RU" b="1" dirty="0" err="1">
                <a:solidFill>
                  <a:srgbClr val="002060"/>
                </a:solidFill>
              </a:rPr>
              <a:t>це</a:t>
            </a:r>
            <a:r>
              <a:rPr lang="ru-RU" b="1" dirty="0">
                <a:solidFill>
                  <a:srgbClr val="002060"/>
                </a:solidFill>
              </a:rPr>
              <a:t> результат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нераціонального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ставлення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водних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ресурсів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err="1">
                <a:solidFill>
                  <a:srgbClr val="002060"/>
                </a:solidFill>
              </a:rPr>
              <a:t>Останні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двадцять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років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фактично</a:t>
            </a:r>
            <a:r>
              <a:rPr lang="ru-RU" b="1" dirty="0">
                <a:solidFill>
                  <a:srgbClr val="002060"/>
                </a:solidFill>
              </a:rPr>
              <a:t> не </a:t>
            </a:r>
            <a:r>
              <a:rPr lang="ru-RU" b="1" dirty="0" err="1">
                <a:solidFill>
                  <a:srgbClr val="002060"/>
                </a:solidFill>
              </a:rPr>
              <a:t>проводяться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меліоративні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роботи</a:t>
            </a:r>
            <a:r>
              <a:rPr lang="ru-RU" b="1" dirty="0">
                <a:solidFill>
                  <a:srgbClr val="002060"/>
                </a:solidFill>
              </a:rPr>
              <a:t> з </a:t>
            </a:r>
            <a:r>
              <a:rPr lang="ru-RU" b="1" dirty="0" err="1">
                <a:solidFill>
                  <a:srgbClr val="002060"/>
                </a:solidFill>
              </a:rPr>
              <a:t>розчищення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замулених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витоків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річок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внаслідок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чого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річки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міліють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пересихають</a:t>
            </a:r>
            <a:r>
              <a:rPr lang="ru-RU" b="1" dirty="0">
                <a:solidFill>
                  <a:srgbClr val="002060"/>
                </a:solidFill>
              </a:rPr>
              <a:t>. Проблему </a:t>
            </a:r>
            <a:r>
              <a:rPr lang="ru-RU" b="1" dirty="0" err="1">
                <a:solidFill>
                  <a:srgbClr val="002060"/>
                </a:solidFill>
              </a:rPr>
              <a:t>посилює</a:t>
            </a:r>
            <a:r>
              <a:rPr lang="ru-RU" b="1" dirty="0">
                <a:solidFill>
                  <a:srgbClr val="002060"/>
                </a:solidFill>
              </a:rPr>
              <a:t> й те, </a:t>
            </a:r>
            <a:r>
              <a:rPr lang="ru-RU" b="1" dirty="0" err="1">
                <a:solidFill>
                  <a:srgbClr val="002060"/>
                </a:solidFill>
              </a:rPr>
              <a:t>що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останніми</a:t>
            </a:r>
            <a:r>
              <a:rPr lang="ru-RU" b="1" dirty="0">
                <a:solidFill>
                  <a:srgbClr val="002060"/>
                </a:solidFill>
              </a:rPr>
              <a:t> роками </a:t>
            </a:r>
            <a:r>
              <a:rPr lang="ru-RU" b="1" dirty="0" err="1">
                <a:solidFill>
                  <a:srgbClr val="002060"/>
                </a:solidFill>
              </a:rPr>
              <a:t>спостерігається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сильне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маловоддя</a:t>
            </a:r>
            <a:r>
              <a:rPr lang="ru-RU" b="1" dirty="0">
                <a:solidFill>
                  <a:srgbClr val="002060"/>
                </a:solidFill>
              </a:rPr>
              <a:t> – </a:t>
            </a:r>
            <a:r>
              <a:rPr lang="ru-RU" b="1" dirty="0" err="1">
                <a:solidFill>
                  <a:srgbClr val="002060"/>
                </a:solidFill>
              </a:rPr>
              <a:t>річки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наповнюються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тільки</a:t>
            </a:r>
            <a:r>
              <a:rPr lang="ru-RU" b="1" dirty="0">
                <a:solidFill>
                  <a:srgbClr val="002060"/>
                </a:solidFill>
              </a:rPr>
              <a:t> на 70% </a:t>
            </a:r>
            <a:r>
              <a:rPr lang="ru-RU" b="1" dirty="0" err="1">
                <a:solidFill>
                  <a:srgbClr val="002060"/>
                </a:solidFill>
              </a:rPr>
              <a:t>від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норми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>
                <a:solidFill>
                  <a:srgbClr val="002060"/>
                </a:solidFill>
              </a:rPr>
              <a:t>	Хаотично, в </a:t>
            </a:r>
            <a:r>
              <a:rPr lang="ru-RU" b="1" dirty="0" err="1">
                <a:solidFill>
                  <a:srgbClr val="002060"/>
                </a:solidFill>
              </a:rPr>
              <a:t>супереч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чинному </a:t>
            </a:r>
            <a:r>
              <a:rPr lang="ru-RU" b="1" dirty="0" err="1" smtClean="0">
                <a:solidFill>
                  <a:srgbClr val="002060"/>
                </a:solidFill>
              </a:rPr>
              <a:t>законодавству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інтенсивно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забудовуються</a:t>
            </a:r>
            <a:r>
              <a:rPr lang="ru-RU" b="1" dirty="0">
                <a:solidFill>
                  <a:srgbClr val="002060"/>
                </a:solidFill>
              </a:rPr>
              <a:t> береги </a:t>
            </a:r>
            <a:r>
              <a:rPr lang="ru-RU" b="1" dirty="0" err="1">
                <a:solidFill>
                  <a:srgbClr val="002060"/>
                </a:solidFill>
              </a:rPr>
              <a:t>водойм</a:t>
            </a:r>
            <a:r>
              <a:rPr lang="ru-RU" b="1" dirty="0">
                <a:solidFill>
                  <a:srgbClr val="002060"/>
                </a:solidFill>
              </a:rPr>
              <a:t>. Там, де </a:t>
            </a:r>
            <a:r>
              <a:rPr lang="ru-RU" b="1" dirty="0" err="1">
                <a:solidFill>
                  <a:srgbClr val="002060"/>
                </a:solidFill>
              </a:rPr>
              <a:t>раніше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були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заплавні</a:t>
            </a:r>
            <a:r>
              <a:rPr lang="ru-RU" b="1" dirty="0">
                <a:solidFill>
                  <a:srgbClr val="002060"/>
                </a:solidFill>
              </a:rPr>
              <a:t> луки, </a:t>
            </a:r>
            <a:r>
              <a:rPr lang="ru-RU" b="1" dirty="0" err="1">
                <a:solidFill>
                  <a:srgbClr val="002060"/>
                </a:solidFill>
              </a:rPr>
              <a:t>природні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нерестовища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риби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мальовничі</a:t>
            </a:r>
            <a:r>
              <a:rPr lang="ru-RU" b="1" dirty="0">
                <a:solidFill>
                  <a:srgbClr val="002060"/>
                </a:solidFill>
              </a:rPr>
              <a:t> протоки, </a:t>
            </a:r>
            <a:r>
              <a:rPr lang="ru-RU" b="1" dirty="0" err="1">
                <a:solidFill>
                  <a:srgbClr val="002060"/>
                </a:solidFill>
              </a:rPr>
              <a:t>сьогодні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приватні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домоволодіння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r>
              <a:rPr lang="ru-RU" b="1" dirty="0" err="1">
                <a:solidFill>
                  <a:srgbClr val="002060"/>
                </a:solidFill>
              </a:rPr>
              <a:t>Заганяючи</a:t>
            </a:r>
            <a:r>
              <a:rPr lang="ru-RU" b="1" dirty="0">
                <a:solidFill>
                  <a:srgbClr val="002060"/>
                </a:solidFill>
              </a:rPr>
              <a:t> береги </a:t>
            </a:r>
            <a:r>
              <a:rPr lang="ru-RU" b="1" dirty="0" err="1">
                <a:solidFill>
                  <a:srgbClr val="002060"/>
                </a:solidFill>
              </a:rPr>
              <a:t>річок</a:t>
            </a:r>
            <a:r>
              <a:rPr lang="ru-RU" b="1" dirty="0">
                <a:solidFill>
                  <a:srgbClr val="002060"/>
                </a:solidFill>
              </a:rPr>
              <a:t> в бетон, </a:t>
            </a:r>
            <a:r>
              <a:rPr lang="ru-RU" b="1" dirty="0" err="1">
                <a:solidFill>
                  <a:srgbClr val="002060"/>
                </a:solidFill>
              </a:rPr>
              <a:t>їх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позбавляють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можливості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самоочистити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свої</a:t>
            </a:r>
            <a:r>
              <a:rPr lang="ru-RU" b="1" dirty="0">
                <a:solidFill>
                  <a:srgbClr val="002060"/>
                </a:solidFill>
              </a:rPr>
              <a:t> води.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>
                <a:solidFill>
                  <a:srgbClr val="002060"/>
                </a:solidFill>
              </a:rPr>
              <a:t>	П</a:t>
            </a:r>
            <a:r>
              <a:rPr lang="ru-RU" b="1" dirty="0" smtClean="0">
                <a:solidFill>
                  <a:srgbClr val="002060"/>
                </a:solidFill>
              </a:rPr>
              <a:t>раво </a:t>
            </a:r>
            <a:r>
              <a:rPr lang="ru-RU" b="1" dirty="0" err="1">
                <a:solidFill>
                  <a:srgbClr val="002060"/>
                </a:solidFill>
              </a:rPr>
              <a:t>громадян</a:t>
            </a:r>
            <a:r>
              <a:rPr lang="ru-RU" b="1" dirty="0">
                <a:solidFill>
                  <a:srgbClr val="002060"/>
                </a:solidFill>
              </a:rPr>
              <a:t> на </a:t>
            </a:r>
            <a:r>
              <a:rPr lang="ru-RU" b="1" dirty="0" err="1">
                <a:solidFill>
                  <a:srgbClr val="002060"/>
                </a:solidFill>
              </a:rPr>
              <a:t>безперешкодний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підхід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водойми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порушується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будівництвом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різних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загорож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r>
              <a:rPr lang="ru-RU" b="1" dirty="0" err="1">
                <a:solidFill>
                  <a:srgbClr val="002060"/>
                </a:solidFill>
              </a:rPr>
              <a:t>Сьогодні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від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Києва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міста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Українка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фактично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простій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людині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неможливо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підійти</a:t>
            </a:r>
            <a:r>
              <a:rPr lang="ru-RU" b="1" dirty="0">
                <a:solidFill>
                  <a:srgbClr val="002060"/>
                </a:solidFill>
              </a:rPr>
              <a:t> до води – </a:t>
            </a:r>
            <a:r>
              <a:rPr lang="ru-RU" b="1" dirty="0" err="1">
                <a:solidFill>
                  <a:srgbClr val="002060"/>
                </a:solidFill>
              </a:rPr>
              <a:t>скрізь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приватні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паркани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8766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Забруднення Дніпра –</a:t>
            </a:r>
            <a:br>
              <a:rPr lang="uk-UA" sz="4800" b="1" dirty="0" smtClean="0"/>
            </a:br>
            <a:r>
              <a:rPr lang="uk-UA" sz="4800" b="1" dirty="0" smtClean="0"/>
              <a:t>національна проблема</a:t>
            </a:r>
            <a:br>
              <a:rPr lang="uk-UA" sz="4800" b="1" dirty="0" smtClean="0"/>
            </a:br>
            <a:r>
              <a:rPr lang="uk-UA" sz="2800" b="1" dirty="0" smtClean="0">
                <a:solidFill>
                  <a:srgbClr val="002060"/>
                </a:solidFill>
              </a:rPr>
              <a:t>-</a:t>
            </a:r>
            <a:r>
              <a:rPr lang="uk-UA" sz="2400" b="1" dirty="0" smtClean="0">
                <a:solidFill>
                  <a:srgbClr val="002060"/>
                </a:solidFill>
              </a:rPr>
              <a:t>Під час скринінгу вод басейну Дніпра виявили десятки тисяч хімічних </a:t>
            </a:r>
            <a:r>
              <a:rPr lang="uk-UA" sz="2400" b="1" dirty="0" err="1" smtClean="0">
                <a:solidFill>
                  <a:srgbClr val="002060"/>
                </a:solidFill>
              </a:rPr>
              <a:t>сполук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- Значне забруднення створюють лікарські засоби, які використовуються при лікуванні </a:t>
            </a:r>
            <a:r>
              <a:rPr lang="en-US" sz="2400" b="1" dirty="0" smtClean="0">
                <a:solidFill>
                  <a:srgbClr val="002060"/>
                </a:solidFill>
              </a:rPr>
              <a:t>COVID-19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-Виявлено навіть сліди агрохімікатів і пестицидів, заборонених ще в 60-х роках ХХ століття.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-Щорічно у Дніпро скидається 370 млн кубометрів забруднених стоків.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-Почалися біогенні мутації, пропадають види риб, а ті, що залишаються – непридатні до вживання.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-Спостерігається «цвітіння» Дніпра.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00" y="875211"/>
            <a:ext cx="3399468" cy="1914162"/>
          </a:xfrm>
        </p:spPr>
      </p:pic>
    </p:spTree>
    <p:extLst>
      <p:ext uri="{BB962C8B-B14F-4D97-AF65-F5344CB8AC3E}">
        <p14:creationId xmlns:p14="http://schemas.microsoft.com/office/powerpoint/2010/main" val="406188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Що треба зробити щоб розпочати реальний процес очищення річки?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1. Обмежити промислові викиди в річку.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2. Очистити русла та заплави річки від сміття.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3. Удосконалити технології виробництва й утилізації відходів.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4. Здійснювати жорсткий контроль за скиданням у річку добрив та хімікатів.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5. контролювати попадання каналізаційних мас у річку.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6. Проводити постійні заходи з навчання населення щодо відновлення та захисту екологічно чистого Дніпра. 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7. Задіяти засоби масової інформації, громадські організації з метою екологічної освіти населення.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/>
              <a:t>Зупинимо катастрофічний занепад Дніпра!</a:t>
            </a:r>
            <a:endParaRPr lang="en-US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sz="2800" b="1" dirty="0" err="1">
                <a:solidFill>
                  <a:srgbClr val="002060"/>
                </a:solidFill>
              </a:rPr>
              <a:t>Корисним</a:t>
            </a:r>
            <a:r>
              <a:rPr lang="ru-RU" sz="2800" b="1" dirty="0">
                <a:solidFill>
                  <a:srgbClr val="002060"/>
                </a:solidFill>
              </a:rPr>
              <a:t> для нас є приклад </a:t>
            </a:r>
            <a:r>
              <a:rPr lang="ru-RU" sz="2800" b="1" dirty="0" err="1">
                <a:solidFill>
                  <a:srgbClr val="002060"/>
                </a:solidFill>
              </a:rPr>
              <a:t>відновлення</a:t>
            </a:r>
            <a:r>
              <a:rPr lang="ru-RU" sz="2800" b="1" dirty="0">
                <a:solidFill>
                  <a:srgbClr val="002060"/>
                </a:solidFill>
              </a:rPr>
              <a:t> Рейну, </a:t>
            </a:r>
            <a:r>
              <a:rPr lang="ru-RU" sz="2800" b="1" dirty="0" err="1">
                <a:solidFill>
                  <a:srgbClr val="002060"/>
                </a:solidFill>
              </a:rPr>
              <a:t>який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із</a:t>
            </a:r>
            <a:r>
              <a:rPr lang="ru-RU" sz="2800" b="1" dirty="0">
                <a:solidFill>
                  <a:srgbClr val="002060"/>
                </a:solidFill>
              </a:rPr>
              <a:t> «</a:t>
            </a:r>
            <a:r>
              <a:rPr lang="ru-RU" sz="2800" b="1" dirty="0" err="1">
                <a:solidFill>
                  <a:srgbClr val="002060"/>
                </a:solidFill>
              </a:rPr>
              <a:t>стічної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канави</a:t>
            </a:r>
            <a:r>
              <a:rPr lang="ru-RU" sz="2800" b="1" dirty="0">
                <a:solidFill>
                  <a:srgbClr val="002060"/>
                </a:solidFill>
              </a:rPr>
              <a:t>» </a:t>
            </a:r>
            <a:r>
              <a:rPr lang="ru-RU" sz="2800" b="1" dirty="0" err="1">
                <a:solidFill>
                  <a:srgbClr val="002060"/>
                </a:solidFill>
              </a:rPr>
              <a:t>Європи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знову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перетворився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</a:rPr>
              <a:t>гордість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країн</a:t>
            </a:r>
            <a:r>
              <a:rPr lang="ru-RU" sz="2800" b="1" dirty="0" smtClean="0">
                <a:solidFill>
                  <a:srgbClr val="002060"/>
                </a:solidFill>
              </a:rPr>
              <a:t>,  </a:t>
            </a:r>
            <a:r>
              <a:rPr lang="ru-RU" sz="2800" b="1" dirty="0" err="1">
                <a:solidFill>
                  <a:srgbClr val="002060"/>
                </a:solidFill>
              </a:rPr>
              <a:t>які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розташовані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</a:rPr>
              <a:t>його</a:t>
            </a:r>
            <a:r>
              <a:rPr lang="ru-RU" sz="2800" b="1" dirty="0">
                <a:solidFill>
                  <a:srgbClr val="002060"/>
                </a:solidFill>
              </a:rPr>
              <a:t> берегах. </a:t>
            </a:r>
            <a:endParaRPr lang="en-US" sz="28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  </a:t>
            </a:r>
            <a:r>
              <a:rPr lang="ru-RU" sz="3600" b="1" dirty="0" err="1" smtClean="0">
                <a:solidFill>
                  <a:srgbClr val="00B0F0"/>
                </a:solidFill>
              </a:rPr>
              <a:t>Це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  <a:r>
              <a:rPr lang="ru-RU" sz="3600" b="1" dirty="0">
                <a:solidFill>
                  <a:srgbClr val="00B0F0"/>
                </a:solidFill>
              </a:rPr>
              <a:t>знак для нас, </a:t>
            </a:r>
            <a:r>
              <a:rPr lang="ru-RU" sz="3600" b="1" dirty="0" err="1">
                <a:solidFill>
                  <a:srgbClr val="00B0F0"/>
                </a:solidFill>
              </a:rPr>
              <a:t>що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>
                <a:solidFill>
                  <a:srgbClr val="00B0F0"/>
                </a:solidFill>
              </a:rPr>
              <a:t>спільними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>
                <a:solidFill>
                  <a:srgbClr val="00B0F0"/>
                </a:solidFill>
              </a:rPr>
              <a:t>зусиллями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>
                <a:solidFill>
                  <a:srgbClr val="00B0F0"/>
                </a:solidFill>
              </a:rPr>
              <a:t>можливо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>
                <a:solidFill>
                  <a:srgbClr val="00B0F0"/>
                </a:solidFill>
              </a:rPr>
              <a:t>повернути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>
                <a:solidFill>
                  <a:srgbClr val="00B0F0"/>
                </a:solidFill>
              </a:rPr>
              <a:t>життя</a:t>
            </a:r>
            <a:r>
              <a:rPr lang="ru-RU" sz="3600" b="1" dirty="0">
                <a:solidFill>
                  <a:srgbClr val="00B0F0"/>
                </a:solidFill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</a:rPr>
              <a:t>Дніпру</a:t>
            </a:r>
            <a:r>
              <a:rPr lang="ru-RU" sz="3600" b="1" dirty="0">
                <a:solidFill>
                  <a:srgbClr val="00B0F0"/>
                </a:solidFill>
              </a:rPr>
              <a:t>!</a:t>
            </a:r>
            <a:endParaRPr lang="en-US" sz="3600" b="1" dirty="0">
              <a:solidFill>
                <a:srgbClr val="00B0F0"/>
              </a:solidFill>
            </a:endParaRPr>
          </a:p>
          <a:p>
            <a:pPr algn="just"/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255</TotalTime>
  <Words>160</Words>
  <Application>Microsoft Office PowerPoint</Application>
  <PresentationFormat>Широкоэкранный</PresentationFormat>
  <Paragraphs>22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Аспект</vt:lpstr>
      <vt:lpstr>Збережемо Дніпро чистим</vt:lpstr>
      <vt:lpstr>Дніпро –  найбільша річка України</vt:lpstr>
      <vt:lpstr>Екологічний стан Дніпра Екологічний стан річки опинився під серйозною загрозою: -з’явилося 56 мілин -втратився власний перебіг річки -забруднення виробничими стоками -металургійні та хімічні гіганти на берегах -мегаполіси на берегах</vt:lpstr>
      <vt:lpstr>Екологічний стан Дніпра</vt:lpstr>
      <vt:lpstr>Забруднення Дніпра – національна проблема -Під час скринінгу вод басейну Дніпра виявили десятки тисяч хімічних сполук. - Значне забруднення створюють лікарські засоби, які використовуються при лікуванні COVID-19. -Виявлено навіть сліди агрохімікатів і пестицидів, заборонених ще в 60-х роках ХХ століття. -Щорічно у Дніпро скидається 370 млн кубометрів забруднених стоків. -Почалися біогенні мутації, пропадають види риб, а ті, що залишаються – непридатні до вживання. -Спостерігається «цвітіння» Дніпра.</vt:lpstr>
      <vt:lpstr>Що треба зробити щоб розпочати реальний процес очищення річки?</vt:lpstr>
      <vt:lpstr>Зупинимо катастрофічний занепад Дніпра!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стан Дніпра</dc:title>
  <dc:creator>Svetlana Yeresko</dc:creator>
  <cp:lastModifiedBy>Svetlana Yeresko</cp:lastModifiedBy>
  <cp:revision>18</cp:revision>
  <dcterms:created xsi:type="dcterms:W3CDTF">2021-04-13T14:51:44Z</dcterms:created>
  <dcterms:modified xsi:type="dcterms:W3CDTF">2021-04-13T19:07:32Z</dcterms:modified>
</cp:coreProperties>
</file>