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08" r:id="rId3"/>
    <p:sldId id="282" r:id="rId4"/>
    <p:sldId id="313" r:id="rId5"/>
    <p:sldId id="314" r:id="rId6"/>
    <p:sldId id="311" r:id="rId7"/>
    <p:sldId id="297" r:id="rId8"/>
    <p:sldId id="301" r:id="rId9"/>
    <p:sldId id="312" r:id="rId10"/>
    <p:sldId id="310" r:id="rId11"/>
    <p:sldId id="309" r:id="rId12"/>
  </p:sldIdLst>
  <p:sldSz cx="9906000" cy="6858000" type="A4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B800"/>
    <a:srgbClr val="4D4F53"/>
    <a:srgbClr val="DF8300"/>
    <a:srgbClr val="4D4FBD"/>
    <a:srgbClr val="FEDF00"/>
    <a:srgbClr val="93CDDD"/>
    <a:srgbClr val="F79646"/>
    <a:srgbClr val="F0E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99" autoAdjust="0"/>
    <p:restoredTop sz="94660" autoAdjust="0"/>
  </p:normalViewPr>
  <p:slideViewPr>
    <p:cSldViewPr>
      <p:cViewPr>
        <p:scale>
          <a:sx n="100" d="100"/>
          <a:sy n="100" d="100"/>
        </p:scale>
        <p:origin x="-2430" y="-4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10A450-851E-4E89-9370-531A720D913E}" type="datetimeFigureOut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1363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9" tIns="45405" rIns="90809" bIns="454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6300"/>
            <a:ext cx="5386387" cy="4438650"/>
          </a:xfrm>
          <a:prstGeom prst="rect">
            <a:avLst/>
          </a:prstGeom>
        </p:spPr>
        <p:txBody>
          <a:bodyPr vert="horz" lIns="90809" tIns="45405" rIns="90809" bIns="454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169283-C4FF-428B-88C4-EDD88C67E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1DB935-6291-46CC-9A13-CB7C9DE2CD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1DB935-6291-46CC-9A13-CB7C9DE2CD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1DB935-6291-46CC-9A13-CB7C9DE2CD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5143C-D19C-454A-B459-3AC2E35D10C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1DDD6-5601-4E77-91D7-A34F21CD4ED1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BF34-6A28-4884-8844-1BC830F9B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619C-6A65-4352-BD7A-0A46AE7625E2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35DD-F5B0-4732-8004-45BE31D9E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CCAD-545C-4AFC-BB78-50737D450CE2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3248-3B66-451C-A6B9-24BAF7ECA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5344-725A-42F4-A013-9E264D20629C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C532-D3A1-4432-8818-7A2C07878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FA13-2145-4D32-94A9-E296465621BA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9F45-CB3E-4E86-8280-4F79430D1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40DE-1AD8-42CC-BA42-AA0F3D036E79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951B-028F-4381-A984-869B3DD87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2E32-4CF3-4BA4-8FCF-6E6CA9A7233D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CCCF-6262-4668-9200-2752D1798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7C47-FE37-41E4-8CCB-3E9E39BAB9FA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4997-D125-4BCA-BC92-1DA09AEE5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9A6D-B63B-46C2-8F9D-F95A95C73C6C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320-DA57-406A-BA89-F9478D25F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55EDA-F2C7-4807-A4F4-168A47CE0A29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EFAF-A936-40A7-A7F7-7B49359EB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DC17-8085-4187-826C-8D05903ACC15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2A4F-8529-4C8B-8AB1-D62C84E4E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40000" t="40000" r="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A3C47-FBA7-4039-9F3C-27FB415C3D56}" type="datetime1">
              <a:rPr lang="ru-RU"/>
              <a:pPr>
                <a:defRPr/>
              </a:pPr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   0 800 700 123      www.bbs.ua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58BD6-2094-431A-A438-DA41CCD67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insider.com/clause/hijack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5546" y="3643314"/>
            <a:ext cx="2452687" cy="28733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10438" y="3643314"/>
            <a:ext cx="2286032" cy="28733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6654" y="3643314"/>
            <a:ext cx="2428875" cy="28733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3000" y="3643314"/>
            <a:ext cx="2500312" cy="28733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24372" y="5000636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ПІД КРИЛОМ НАДІЙНОЇ </a:t>
            </a:r>
            <a:r>
              <a:rPr lang="ru-RU" sz="2400" b="1" kern="0" dirty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КОМПАНІЇ! </a:t>
            </a:r>
            <a:r>
              <a:rPr lang="ru-RU" b="1" kern="0" dirty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itchFamily="18" charset="0"/>
              </a:rPr>
              <a:t>® </a:t>
            </a:r>
            <a:endParaRPr lang="uk-UA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5" name="Picture 2" descr="C:\Users\PR_2\Desktop\photo_2021-07-14 12.22.1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3" y="500042"/>
            <a:ext cx="649062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Воєнні ризики (Страхування </a:t>
            </a:r>
            <a:r>
              <a:rPr lang="uk-UA" sz="2400" b="1" kern="0" dirty="0">
                <a:solidFill>
                  <a:schemeClr val="accent6"/>
                </a:solidFill>
                <a:cs typeface="Times New Roman" pitchFamily="18" charset="0"/>
              </a:rPr>
              <a:t>від нещасного </a:t>
            </a: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випадку)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3095625" y="714375"/>
            <a:ext cx="6286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       </a:t>
            </a:r>
            <a:endParaRPr lang="ru-RU" b="1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452406" y="1928802"/>
            <a:ext cx="857255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Нещасні випадки, пов'язані із воєнними ризиками:</a:t>
            </a:r>
          </a:p>
          <a:p>
            <a:pPr algn="ctr"/>
            <a:r>
              <a:rPr lang="uk-UA" sz="24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Травма / поранення, контузія, каліцтво, смерть або загибель внаслідок бойових уражень або дій з боку противника  у разі застосування стрілецької зброї, гранат та/або в результаті  вибуху артилерійських снарядів, мінометних мін, ракетних боєприпасів, авіабомб та боєголовок, керованих і балістичних ракет, крім ядерної, біологічної, та хімічної зброї.</a:t>
            </a:r>
            <a:endParaRPr lang="uk-U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906000" cy="714375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>
                <a:solidFill>
                  <a:schemeClr val="accent6"/>
                </a:solidFill>
                <a:cs typeface="Times New Roman" pitchFamily="18" charset="0"/>
              </a:rPr>
              <a:t>ТЕРИТОРІЯ ДІЇ ДОГОВОРІВ СТРАХУВАННЯ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595282" y="1142984"/>
            <a:ext cx="828680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Територія </a:t>
            </a:r>
            <a:r>
              <a:rPr lang="uk-UA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України,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крім:</a:t>
            </a:r>
          </a:p>
          <a:p>
            <a:endParaRPr lang="uk-UA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endParaRPr lang="uk-UA" b="1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uk-UA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територій 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проведення воєнних (</a:t>
            </a:r>
            <a:r>
              <a:rPr lang="uk-UA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бойових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uk-UA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дій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або які перебувають в </a:t>
            </a:r>
            <a:r>
              <a:rPr lang="uk-UA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тимчасовій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uk-UA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окупації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, оточенні (блокуванні), також тимчасово анексованих територій України, а також територій проведення операцій Об’єднаних сил</a:t>
            </a:r>
            <a:r>
              <a:rPr lang="uk-UA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uk-UA" sz="2000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територій</a:t>
            </a:r>
            <a:r>
              <a:rPr lang="uk-UA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, що розташовані на відстані до 100 (ста) кілометрів від Зони стикання (згідно з Додатковим протоколом до Женевських конвенцій від 12 серпня 1949 року, що стосується захисту жертв міжнародних збройних конфліктів (Протокол I), від 8 червня 1977 року</a:t>
            </a:r>
            <a:r>
              <a:rPr lang="uk-UA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район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воєнних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бойових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дій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це</a:t>
            </a:r>
            <a:r>
              <a:rPr lang="ru-RU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визначена</a:t>
            </a:r>
            <a:r>
              <a:rPr lang="ru-RU" sz="2000" b="1" dirty="0" smtClean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рішенням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Головнокомандувача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Збройних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Сил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України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частина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сухопутної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території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України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повітряного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або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/та водного простору, на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якій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впродовж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певного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часу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ведуться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або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/та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можуть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вестися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воєнні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бойові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ru-RU" sz="2000" b="1" dirty="0" err="1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дії</a:t>
            </a:r>
            <a:r>
              <a:rPr lang="ru-RU" sz="2000" b="1" dirty="0">
                <a:solidFill>
                  <a:srgbClr val="4D4F53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uk-UA" sz="2000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unl_topo.jpg"/>
          <p:cNvPicPr>
            <a:picLocks noChangeAspect="1"/>
          </p:cNvPicPr>
          <p:nvPr/>
        </p:nvPicPr>
        <p:blipFill>
          <a:blip r:embed="rId2" cstate="print"/>
          <a:srcRect t="11250" b="32500"/>
          <a:stretch>
            <a:fillRect/>
          </a:stretch>
        </p:blipFill>
        <p:spPr>
          <a:xfrm>
            <a:off x="7739082" y="857232"/>
            <a:ext cx="1428732" cy="803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742113"/>
            <a:ext cx="2457450" cy="11588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57450" y="6742113"/>
            <a:ext cx="2495550" cy="11588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6742113"/>
            <a:ext cx="2495550" cy="11588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48550" y="6742113"/>
            <a:ext cx="2457450" cy="11588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>
                <a:solidFill>
                  <a:schemeClr val="accent6"/>
                </a:solidFill>
                <a:cs typeface="Times New Roman" pitchFamily="18" charset="0"/>
              </a:rPr>
              <a:t>КАРТА РЕГІОНАЛЬНОЇ </a:t>
            </a: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МЕРЕЖІ 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08" y="621427"/>
            <a:ext cx="9674616" cy="602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742113"/>
            <a:ext cx="2457450" cy="11588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57450" y="6742113"/>
            <a:ext cx="2495550" cy="11588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53000" y="6742113"/>
            <a:ext cx="2495550" cy="11588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48550" y="6742113"/>
            <a:ext cx="2457450" cy="11588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09596" y="785794"/>
            <a:ext cx="8429621" cy="5616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b="1" noProof="1">
                <a:solidFill>
                  <a:srgbClr val="4D4F53"/>
                </a:solidFill>
                <a:latin typeface="+mn-lt"/>
                <a:cs typeface="+mn-cs"/>
              </a:rPr>
              <a:t> </a:t>
            </a:r>
            <a:r>
              <a:rPr lang="ru-RU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Більше </a:t>
            </a:r>
            <a:r>
              <a:rPr lang="en-US" sz="16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uk-UA" sz="16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років </a:t>
            </a: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на ринку страхування України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ліцензія на </a:t>
            </a:r>
            <a:r>
              <a:rPr lang="uk-UA" sz="16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добровільні </a:t>
            </a: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та обов</a:t>
            </a:r>
            <a:r>
              <a:rPr lang="en-US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язкові види страхування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Рейтинг фінансової стійкості </a:t>
            </a:r>
            <a:r>
              <a:rPr lang="uk-UA" sz="1600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за національною шкалою на рівні  </a:t>
            </a:r>
            <a:r>
              <a:rPr lang="uk-UA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«uaАА»</a:t>
            </a:r>
            <a:r>
              <a:rPr lang="uk-UA" sz="1600" noProof="1">
                <a:solidFill>
                  <a:srgbClr val="4D4F53"/>
                </a:solidFill>
                <a:latin typeface="Arial" pitchFamily="34" charset="0"/>
                <a:ea typeface="Franklin Gothic Book" pitchFamily="34" charset="0"/>
                <a:cs typeface="Arial" pitchFamily="34" charset="0"/>
              </a:rPr>
              <a:t>, який компанія підтверджує кожний квартал результатами своєї </a:t>
            </a:r>
            <a:r>
              <a:rPr lang="uk-UA" sz="1600" noProof="1" smtClean="0">
                <a:solidFill>
                  <a:srgbClr val="4D4F53"/>
                </a:solidFill>
                <a:latin typeface="Arial" pitchFamily="34" charset="0"/>
                <a:ea typeface="Franklin Gothic Book" pitchFamily="34" charset="0"/>
                <a:cs typeface="Arial" pitchFamily="34" charset="0"/>
              </a:rPr>
              <a:t>діяльності</a:t>
            </a:r>
            <a:endParaRPr lang="uk-UA" sz="1600" noProof="1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1600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Регіональна </a:t>
            </a:r>
            <a:r>
              <a:rPr lang="ru-RU" sz="1600" b="1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мережа</a:t>
            </a:r>
            <a:r>
              <a:rPr lang="ru-RU" sz="1600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 -  4</a:t>
            </a:r>
            <a:r>
              <a:rPr lang="en-US" sz="1600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1600" noProof="1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регіональних підрозділів з продажу по всій </a:t>
            </a:r>
            <a:r>
              <a:rPr lang="ru-RU" sz="1600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Україні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Учасник ініціації пулу для страхування воєнних ризиків в Україні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Активи 		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295,30 млн грн</a:t>
            </a:r>
            <a:r>
              <a:rPr lang="en-US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Страхові резерви </a:t>
            </a:r>
            <a:r>
              <a:rPr lang="en-US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118,88 млн грн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Коєфіцієнт забезпеченості власними засобами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en-US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0,75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Рівень покритя інвестиційними активами та грошовими засобами </a:t>
            </a:r>
            <a:r>
              <a:rPr lang="en-US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1,5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Фактичний запас платоспроможності 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166,4 млн.грн. </a:t>
            </a: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що більш ніж на 120 млн.грн. перевищує нормативний, який складає 46,23 млн.грн.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Виплати за 9 місяців 2022р. </a:t>
            </a:r>
            <a:r>
              <a:rPr lang="uk-UA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47,5 млн грн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600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600" noProof="1">
              <a:solidFill>
                <a:srgbClr val="4D4F53"/>
              </a:solidFill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ОСНОВНІ ПОКАЗНИКИ ДІЯЛЬНОСТІ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742113"/>
            <a:ext cx="2457450" cy="11588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57450" y="6742113"/>
            <a:ext cx="2495550" cy="11588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53000" y="6742113"/>
            <a:ext cx="2495550" cy="11588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48550" y="6742113"/>
            <a:ext cx="2457450" cy="11588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09596" y="785794"/>
            <a:ext cx="8429621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noProof="1">
                <a:solidFill>
                  <a:srgbClr val="4D4F53"/>
                </a:solidFill>
                <a:latin typeface="+mn-lt"/>
                <a:cs typeface="+mn-cs"/>
              </a:rPr>
              <a:t> </a:t>
            </a:r>
            <a:r>
              <a:rPr lang="uk-UA" sz="28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СТРАХУВАННЯ МАЙНА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СТРАХУВАННЯ ТРАНСПОРТНИХ ЗАСОБІВ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СТРАХУВАННЯ ВАНТАЖІВ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СТРАХУВАННЯ ВІД НЕЩАСНОГО ВИПАДКУ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2800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800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СТРАХУВАННЯ АВІАЦІЙНИХ ТА МОРСЬКИХ РИЗИКІВ на підставі уніфікованих міжнародних правил та застережень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600" noProof="1">
              <a:solidFill>
                <a:srgbClr val="4D4F53"/>
              </a:solidFill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ВИДИ СТРАХУВАННЯ З ДОПОВНЕННЯМ ВОЄННИМИ РИЗИКАМИ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742113"/>
            <a:ext cx="2457450" cy="11588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57450" y="6742113"/>
            <a:ext cx="2495550" cy="11588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53000" y="6742113"/>
            <a:ext cx="2495550" cy="11588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48550" y="6742113"/>
            <a:ext cx="2457450" cy="11588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23844" y="785794"/>
            <a:ext cx="871537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INSTITUTE WAR CLAUSES (CARGO), CL385, 1/01/09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INSTITUTE WAR CLAUSES (air cargo, ex sending by Post), CL385 1/01/09 </a:t>
            </a:r>
            <a:endParaRPr lang="uk-UA" sz="2000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BIMCO War Risks Clause for Time Chartering 2013 (</a:t>
            </a:r>
            <a:r>
              <a:rPr lang="en-US" sz="2000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CONWARTIME 2013</a:t>
            </a: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AVN 48B ("War, </a:t>
            </a: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  <a:hlinkClick r:id="rId3"/>
              </a:rPr>
              <a:t>Hijacking</a:t>
            </a: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 and Other Perils Exclusion Clause")</a:t>
            </a:r>
            <a:endParaRPr lang="uk-UA" sz="2000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LSW 555 D EN– Aviation Hull ”War and allied perils” Policy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AVN 52E – Extended Coverage Endorsement (Aviation Liabilities)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Aviation War Risk Insurance Program by FAA </a:t>
            </a:r>
            <a:r>
              <a:rPr lang="uk-UA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Airline Finance/lease Contract Endorsement (Hull War) AVN 67C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 </a:t>
            </a: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“50/50 Provisional Claims Settlement Clause” AVS 103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noProof="1" smtClean="0">
                <a:solidFill>
                  <a:srgbClr val="4D4F53"/>
                </a:solidFill>
                <a:latin typeface="Arial" pitchFamily="34" charset="0"/>
                <a:cs typeface="Arial" pitchFamily="34" charset="0"/>
              </a:rPr>
              <a:t> Paramount War Clause</a:t>
            </a:r>
            <a:endParaRPr lang="uk-UA" sz="2000" b="1" noProof="1" smtClean="0">
              <a:solidFill>
                <a:srgbClr val="4D4F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Міжнародні застереження воєнних ризиків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Застереження щодо воєнних ризиків (вантажі)</a:t>
            </a:r>
            <a:endParaRPr lang="en-US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95282" y="928670"/>
          <a:ext cx="857256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674"/>
                <a:gridCol w="4581886"/>
              </a:tblGrid>
              <a:tr h="4643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Risks 1. This insurance covers, except as excluded by the provisions of Clauses 3 and 4 below, loss of or damage to the subject-matter insured caused by </a:t>
                      </a: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1.1 war civil war revolution rebellion insurrection, or civil strife arising there from, or any hostile act by or against a belligerent power </a:t>
                      </a: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1.2 capture seizure arrest restraint or detainment, arising from risks covered under 1.1 above, and the consequences thereof or any attempt thereat </a:t>
                      </a: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1.3 derelict mines torpedoes bombs or other derelict weapons of war. </a:t>
                      </a:r>
                      <a:endParaRPr lang="uk-UA" b="1" i="1" dirty="0" smtClean="0">
                        <a:solidFill>
                          <a:srgbClr val="2E4787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noProof="0" dirty="0" smtClean="0"/>
                        <a:t>Цим страхуванням</a:t>
                      </a:r>
                      <a:r>
                        <a:rPr lang="uk-UA" i="1" baseline="0" noProof="0" dirty="0" smtClean="0"/>
                        <a:t> покривається, за винятком як визначено в умовах 3 та 4 нижче, збиток або пошкодження застрахованому майну внаслідок:</a:t>
                      </a:r>
                    </a:p>
                    <a:p>
                      <a:endParaRPr lang="uk-UA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baseline="0" noProof="0" dirty="0" smtClean="0"/>
                        <a:t>1.1. війни, збройного конфлікту не міжна</a:t>
                      </a:r>
                      <a:r>
                        <a:rPr lang="uk-UA" sz="1800" i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родного характеру, дій, спрямованих на насильницьку зміну чи повалення конституційного ладу або на захоплення державної влади, і як наслідок – масові заворушення, або будь-якої збройної агресії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 захоплення, арешту, будь-якого обмеження доступу, примусового відчуження або вилучення майна внаслідок ризиків в ст.1.1. та наслідків таких дій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1.3. дій покинутих мін, торпед, бомб або інших покинутих знарядь війни</a:t>
                      </a:r>
                      <a:endParaRPr lang="uk-UA" sz="1800" i="1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742113"/>
            <a:ext cx="2457450" cy="115887"/>
          </a:xfrm>
          <a:prstGeom prst="rect">
            <a:avLst/>
          </a:prstGeom>
          <a:solidFill>
            <a:srgbClr val="FEDF00"/>
          </a:solidFill>
          <a:ln>
            <a:solidFill>
              <a:srgbClr val="FED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57450" y="6742113"/>
            <a:ext cx="2495550" cy="115887"/>
          </a:xfrm>
          <a:prstGeom prst="rect">
            <a:avLst/>
          </a:prstGeom>
          <a:solidFill>
            <a:srgbClr val="70B800"/>
          </a:solidFill>
          <a:ln>
            <a:solidFill>
              <a:srgbClr val="7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53000" y="6742113"/>
            <a:ext cx="2495550" cy="115887"/>
          </a:xfrm>
          <a:prstGeom prst="rect">
            <a:avLst/>
          </a:prstGeom>
          <a:solidFill>
            <a:srgbClr val="DF8300"/>
          </a:solidFill>
          <a:ln>
            <a:solidFill>
              <a:srgbClr val="DF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48550" y="6742113"/>
            <a:ext cx="2457450" cy="115887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66750" y="785813"/>
            <a:ext cx="9072563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/>
              <a:t>Страховий випадок </a:t>
            </a:r>
            <a:r>
              <a:rPr lang="uk-UA" sz="2800" dirty="0" smtClean="0"/>
              <a:t>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 smtClean="0"/>
              <a:t>це пошкодження, знищення (загибель) або втрата Застрахованого ТЗ в цілому, або окремих його деталей та частин, внаслідок одного або декількох ризиків: вибуху або потрапляння боєприпасів, мін, бомб та боєголовок, ракет, дії інших знарядь та засобів війни, крім ядерної, біологічної, хімічної зброї. </a:t>
            </a:r>
            <a:endParaRPr lang="uk-UA" sz="2800" noProof="1">
              <a:solidFill>
                <a:srgbClr val="4D4F53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1600" b="1" dirty="0">
              <a:solidFill>
                <a:srgbClr val="4D4F53"/>
              </a:solidFill>
              <a:latin typeface="+mn-lt"/>
              <a:cs typeface="Times New Roman" pitchFamily="18" charset="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uk-UA" sz="1500" noProof="1">
              <a:solidFill>
                <a:srgbClr val="4D4F53"/>
              </a:solidFill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5216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ВОЄННІ РИЗИКИ (</a:t>
            </a:r>
            <a:r>
              <a:rPr lang="uk-UA" sz="2400" b="1" kern="0" dirty="0">
                <a:solidFill>
                  <a:schemeClr val="accent6"/>
                </a:solidFill>
                <a:cs typeface="Times New Roman" pitchFamily="18" charset="0"/>
              </a:rPr>
              <a:t>каско </a:t>
            </a: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транспортні засоби)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4112" name="AutoShape 16" descr="Email бесплатно значок из Plex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13" name="AutoShape 18" descr="Email бесплатно значок из Plex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ВОЄННІ РИЗИКИ (страхування майна)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2438" y="1214438"/>
            <a:ext cx="8929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uk-UA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452406" y="1000108"/>
            <a:ext cx="8929719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/>
              <a:t>Страховий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випадок</a:t>
            </a:r>
            <a:endParaRPr lang="ru-RU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sz="2400" dirty="0" err="1" smtClean="0"/>
              <a:t>вибух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пряме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потрапляння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боєприпасів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вибухові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; </a:t>
            </a:r>
            <a:r>
              <a:rPr lang="ru-RU" sz="2400" dirty="0" err="1" smtClean="0"/>
              <a:t>артилерійських</a:t>
            </a:r>
            <a:r>
              <a:rPr lang="ru-RU" sz="2400" dirty="0" smtClean="0"/>
              <a:t>, </a:t>
            </a:r>
            <a:r>
              <a:rPr lang="ru-RU" sz="2400" dirty="0" err="1" smtClean="0"/>
              <a:t>мінометних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ракетних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боєприпасів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мін</a:t>
            </a:r>
            <a:r>
              <a:rPr lang="ru-RU" sz="2400" dirty="0" smtClean="0"/>
              <a:t>, бомб та </a:t>
            </a:r>
            <a:r>
              <a:rPr lang="ru-RU" sz="2400" dirty="0" err="1" smtClean="0"/>
              <a:t>боєголовок</a:t>
            </a:r>
            <a:r>
              <a:rPr lang="ru-RU" sz="2400" dirty="0" smtClean="0"/>
              <a:t>, </a:t>
            </a:r>
            <a:r>
              <a:rPr lang="ru-RU" sz="2400" dirty="0" err="1" smtClean="0"/>
              <a:t>керованих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балістичних</a:t>
            </a:r>
            <a:r>
              <a:rPr lang="ru-RU" sz="2400" dirty="0" smtClean="0"/>
              <a:t> ракет,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ядерної</a:t>
            </a:r>
            <a:r>
              <a:rPr lang="ru-RU" sz="2400" dirty="0" smtClean="0"/>
              <a:t>, </a:t>
            </a:r>
            <a:r>
              <a:rPr lang="ru-RU" sz="2400" dirty="0" err="1" smtClean="0"/>
              <a:t>біологічної</a:t>
            </a:r>
            <a:r>
              <a:rPr lang="ru-RU" sz="2400" dirty="0" smtClean="0"/>
              <a:t>, та </a:t>
            </a:r>
            <a:r>
              <a:rPr lang="ru-RU" sz="2400" dirty="0" err="1" smtClean="0"/>
              <a:t>хімічної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зброї</a:t>
            </a:r>
            <a:r>
              <a:rPr lang="ru-RU" sz="2400" dirty="0" smtClean="0"/>
              <a:t>. </a:t>
            </a: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uk-UA" sz="2400" dirty="0" smtClean="0"/>
              <a:t> падіння </a:t>
            </a:r>
            <a:r>
              <a:rPr lang="uk-UA" sz="2400" dirty="0"/>
              <a:t>на застраховане майно повітряних суден військових типів та/або дистанційно пілотованих об’єктів чи їхніх частин, а також розливу палива, що знаходиться в баках цього літаючого апарату</a:t>
            </a:r>
            <a:r>
              <a:rPr lang="uk-UA" sz="2400" dirty="0" smtClean="0"/>
              <a:t>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uk-UA" dirty="0"/>
          </a:p>
          <a:p>
            <a:pPr algn="just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  <a:solidFill>
            <a:srgbClr val="4D4F53"/>
          </a:solidFill>
          <a:ln>
            <a:solidFill>
              <a:srgbClr val="4D4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kern="0" dirty="0" smtClean="0">
                <a:solidFill>
                  <a:schemeClr val="accent6"/>
                </a:solidFill>
                <a:cs typeface="Times New Roman" pitchFamily="18" charset="0"/>
              </a:rPr>
              <a:t>ВОЄННІ РИЗИКИ (страхування вантажів)</a:t>
            </a:r>
            <a:endParaRPr lang="ru-RU" sz="2400" b="1" kern="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88" y="3357563"/>
            <a:ext cx="9286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4D4F53"/>
                </a:solidFill>
                <a:latin typeface="+mn-lt"/>
                <a:cs typeface="Times New Roman" pitchFamily="18" charset="0"/>
              </a:rPr>
              <a:t>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2438" y="1214438"/>
            <a:ext cx="8929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uk-UA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4D4F53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523874" y="714375"/>
            <a:ext cx="900115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/>
              <a:t>Страховий випадок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sz="2000" dirty="0" smtClean="0"/>
              <a:t>ризик пошкодження або знищення (втрати) вантажу в результаті прямого та безпосереднього попадання в нього або в ТЗ, що його транспортує, мін, бомб, касетних бомб, торпед або інших знарядь війни (боєприпасами);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/>
              <a:t> </a:t>
            </a:r>
            <a:r>
              <a:rPr lang="uk-UA" sz="2000" dirty="0" smtClean="0"/>
              <a:t>також в результаті маневрування ТЗ, що транспортує вантаж, необхідним для уникнення влучання будь-яких знарядь війни або потрапляння під уламки будь-яких знарядь війни, ракет чи збитих пілотованих повітряних суден чи дистанційно пілотованих об’єктів.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/>
              <a:t>При чому, такий ризик не покривається, якщо страхувальник або перевізник, який транспортує застрахований вантаж, не дотримується правил мінної безпеки при керуванні ТЗ  порушуючи заборону та нехтуючи обмеженнями проїзду забороненою територією.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/>
              <a:t>Покриття діє для наземних перевезень!</a:t>
            </a:r>
            <a:endParaRPr lang="uk-UA" sz="2000" b="1" dirty="0"/>
          </a:p>
          <a:p>
            <a:pPr algn="just"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12516</TotalTime>
  <Words>740</Words>
  <Application>Microsoft Office PowerPoint</Application>
  <PresentationFormat>Лист A4 (210x297 мм)</PresentationFormat>
  <Paragraphs>95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PR_2</dc:creator>
  <cp:lastModifiedBy>Y.Radionov</cp:lastModifiedBy>
  <cp:revision>650</cp:revision>
  <dcterms:created xsi:type="dcterms:W3CDTF">2015-01-26T12:29:32Z</dcterms:created>
  <dcterms:modified xsi:type="dcterms:W3CDTF">2022-11-02T10:56:14Z</dcterms:modified>
</cp:coreProperties>
</file>