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16" r:id="rId2"/>
    <p:sldId id="331" r:id="rId3"/>
    <p:sldId id="330" r:id="rId4"/>
    <p:sldId id="324" r:id="rId5"/>
    <p:sldId id="336" r:id="rId6"/>
    <p:sldId id="328" r:id="rId7"/>
    <p:sldId id="332" r:id="rId8"/>
    <p:sldId id="256" r:id="rId9"/>
    <p:sldId id="2141411003" r:id="rId10"/>
    <p:sldId id="459" r:id="rId11"/>
    <p:sldId id="463" r:id="rId12"/>
    <p:sldId id="457" r:id="rId13"/>
  </p:sldIdLst>
  <p:sldSz cx="9144000" cy="5143500" type="screen16x9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K" initials="i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A558CD-140A-45B3-9A22-C4452AF06CF9}" v="6" dt="2022-11-02T09:00:51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249" autoAdjust="0"/>
  </p:normalViewPr>
  <p:slideViewPr>
    <p:cSldViewPr>
      <p:cViewPr>
        <p:scale>
          <a:sx n="93" d="100"/>
          <a:sy n="93" d="100"/>
        </p:scale>
        <p:origin x="-614" y="19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дрій Антонюк" userId="b6dc26c0-6c57-4f44-b16c-4218077919b3" providerId="ADAL" clId="{C8A558CD-140A-45B3-9A22-C4452AF06CF9}"/>
    <pc:docChg chg="custSel addSld delSld modSld">
      <pc:chgData name="Андрій Антонюк" userId="b6dc26c0-6c57-4f44-b16c-4218077919b3" providerId="ADAL" clId="{C8A558CD-140A-45B3-9A22-C4452AF06CF9}" dt="2022-11-02T09:12:01.572" v="419" actId="1076"/>
      <pc:docMkLst>
        <pc:docMk/>
      </pc:docMkLst>
      <pc:sldChg chg="delSp modSp add mod">
        <pc:chgData name="Андрій Антонюк" userId="b6dc26c0-6c57-4f44-b16c-4218077919b3" providerId="ADAL" clId="{C8A558CD-140A-45B3-9A22-C4452AF06CF9}" dt="2022-11-02T08:58:53.354" v="217" actId="21"/>
        <pc:sldMkLst>
          <pc:docMk/>
          <pc:sldMk cId="0" sldId="256"/>
        </pc:sldMkLst>
        <pc:spChg chg="mod">
          <ac:chgData name="Андрій Антонюк" userId="b6dc26c0-6c57-4f44-b16c-4218077919b3" providerId="ADAL" clId="{C8A558CD-140A-45B3-9A22-C4452AF06CF9}" dt="2022-11-02T08:52:58.954" v="163" actId="14100"/>
          <ac:spMkLst>
            <pc:docMk/>
            <pc:sldMk cId="0" sldId="256"/>
            <ac:spMk id="2051" creationId="{00000000-0000-0000-0000-000000000000}"/>
          </ac:spMkLst>
        </pc:spChg>
        <pc:picChg chg="del mod">
          <ac:chgData name="Андрій Антонюк" userId="b6dc26c0-6c57-4f44-b16c-4218077919b3" providerId="ADAL" clId="{C8A558CD-140A-45B3-9A22-C4452AF06CF9}" dt="2022-11-02T08:58:53.354" v="217" actId="21"/>
          <ac:picMkLst>
            <pc:docMk/>
            <pc:sldMk cId="0" sldId="256"/>
            <ac:picMk id="5" creationId="{00000000-0000-0000-0000-000000000000}"/>
          </ac:picMkLst>
        </pc:picChg>
        <pc:picChg chg="mod">
          <ac:chgData name="Андрій Антонюк" userId="b6dc26c0-6c57-4f44-b16c-4218077919b3" providerId="ADAL" clId="{C8A558CD-140A-45B3-9A22-C4452AF06CF9}" dt="2022-11-02T08:48:15.748" v="145" actId="1076"/>
          <ac:picMkLst>
            <pc:docMk/>
            <pc:sldMk cId="0" sldId="256"/>
            <ac:picMk id="6" creationId="{00000000-0000-0000-0000-000000000000}"/>
          </ac:picMkLst>
        </pc:picChg>
        <pc:picChg chg="mod">
          <ac:chgData name="Андрій Антонюк" userId="b6dc26c0-6c57-4f44-b16c-4218077919b3" providerId="ADAL" clId="{C8A558CD-140A-45B3-9A22-C4452AF06CF9}" dt="2022-11-02T08:48:19.016" v="147" actId="1076"/>
          <ac:picMkLst>
            <pc:docMk/>
            <pc:sldMk cId="0" sldId="256"/>
            <ac:picMk id="7" creationId="{00000000-0000-0000-0000-000000000000}"/>
          </ac:picMkLst>
        </pc:picChg>
        <pc:picChg chg="mod">
          <ac:chgData name="Андрій Антонюк" userId="b6dc26c0-6c57-4f44-b16c-4218077919b3" providerId="ADAL" clId="{C8A558CD-140A-45B3-9A22-C4452AF06CF9}" dt="2022-11-02T08:48:17.725" v="146" actId="1076"/>
          <ac:picMkLst>
            <pc:docMk/>
            <pc:sldMk cId="0" sldId="256"/>
            <ac:picMk id="8" creationId="{00000000-0000-0000-0000-000000000000}"/>
          </ac:picMkLst>
        </pc:picChg>
      </pc:sldChg>
      <pc:sldChg chg="modSp mod">
        <pc:chgData name="Андрій Антонюк" userId="b6dc26c0-6c57-4f44-b16c-4218077919b3" providerId="ADAL" clId="{C8A558CD-140A-45B3-9A22-C4452AF06CF9}" dt="2022-11-02T08:35:47.755" v="86" actId="20577"/>
        <pc:sldMkLst>
          <pc:docMk/>
          <pc:sldMk cId="0" sldId="316"/>
        </pc:sldMkLst>
        <pc:spChg chg="mod">
          <ac:chgData name="Андрій Антонюк" userId="b6dc26c0-6c57-4f44-b16c-4218077919b3" providerId="ADAL" clId="{C8A558CD-140A-45B3-9A22-C4452AF06CF9}" dt="2022-11-02T08:35:47.755" v="86" actId="20577"/>
          <ac:spMkLst>
            <pc:docMk/>
            <pc:sldMk cId="0" sldId="316"/>
            <ac:spMk id="2" creationId="{00000000-0000-0000-0000-000000000000}"/>
          </ac:spMkLst>
        </pc:spChg>
      </pc:sldChg>
      <pc:sldChg chg="modSp mod">
        <pc:chgData name="Андрій Антонюк" userId="b6dc26c0-6c57-4f44-b16c-4218077919b3" providerId="ADAL" clId="{C8A558CD-140A-45B3-9A22-C4452AF06CF9}" dt="2022-11-02T08:40:37.029" v="115" actId="207"/>
        <pc:sldMkLst>
          <pc:docMk/>
          <pc:sldMk cId="4020053558" sldId="324"/>
        </pc:sldMkLst>
        <pc:spChg chg="mod">
          <ac:chgData name="Андрій Антонюк" userId="b6dc26c0-6c57-4f44-b16c-4218077919b3" providerId="ADAL" clId="{C8A558CD-140A-45B3-9A22-C4452AF06CF9}" dt="2022-11-02T08:40:37.029" v="115" actId="207"/>
          <ac:spMkLst>
            <pc:docMk/>
            <pc:sldMk cId="4020053558" sldId="324"/>
            <ac:spMk id="7" creationId="{00000000-0000-0000-0000-000000000000}"/>
          </ac:spMkLst>
        </pc:spChg>
      </pc:sldChg>
      <pc:sldChg chg="del">
        <pc:chgData name="Андрій Антонюк" userId="b6dc26c0-6c57-4f44-b16c-4218077919b3" providerId="ADAL" clId="{C8A558CD-140A-45B3-9A22-C4452AF06CF9}" dt="2022-11-02T08:48:41.336" v="148" actId="47"/>
        <pc:sldMkLst>
          <pc:docMk/>
          <pc:sldMk cId="0" sldId="327"/>
        </pc:sldMkLst>
      </pc:sldChg>
      <pc:sldChg chg="modSp mod">
        <pc:chgData name="Андрій Антонюк" userId="b6dc26c0-6c57-4f44-b16c-4218077919b3" providerId="ADAL" clId="{C8A558CD-140A-45B3-9A22-C4452AF06CF9}" dt="2022-11-02T08:41:26.305" v="119" actId="255"/>
        <pc:sldMkLst>
          <pc:docMk/>
          <pc:sldMk cId="2097357127" sldId="328"/>
        </pc:sldMkLst>
        <pc:spChg chg="mod">
          <ac:chgData name="Андрій Антонюк" userId="b6dc26c0-6c57-4f44-b16c-4218077919b3" providerId="ADAL" clId="{C8A558CD-140A-45B3-9A22-C4452AF06CF9}" dt="2022-11-02T08:41:26.305" v="119" actId="255"/>
          <ac:spMkLst>
            <pc:docMk/>
            <pc:sldMk cId="2097357127" sldId="328"/>
            <ac:spMk id="2" creationId="{00000000-0000-0000-0000-000000000000}"/>
          </ac:spMkLst>
        </pc:spChg>
      </pc:sldChg>
      <pc:sldChg chg="modSp mod">
        <pc:chgData name="Андрій Антонюк" userId="b6dc26c0-6c57-4f44-b16c-4218077919b3" providerId="ADAL" clId="{C8A558CD-140A-45B3-9A22-C4452AF06CF9}" dt="2022-11-02T08:40:05.182" v="111" actId="20577"/>
        <pc:sldMkLst>
          <pc:docMk/>
          <pc:sldMk cId="4280212665" sldId="330"/>
        </pc:sldMkLst>
        <pc:spChg chg="mod">
          <ac:chgData name="Андрій Антонюк" userId="b6dc26c0-6c57-4f44-b16c-4218077919b3" providerId="ADAL" clId="{C8A558CD-140A-45B3-9A22-C4452AF06CF9}" dt="2022-11-02T08:39:25.129" v="107" actId="255"/>
          <ac:spMkLst>
            <pc:docMk/>
            <pc:sldMk cId="4280212665" sldId="330"/>
            <ac:spMk id="2" creationId="{00000000-0000-0000-0000-000000000000}"/>
          </ac:spMkLst>
        </pc:spChg>
        <pc:spChg chg="mod">
          <ac:chgData name="Андрій Антонюк" userId="b6dc26c0-6c57-4f44-b16c-4218077919b3" providerId="ADAL" clId="{C8A558CD-140A-45B3-9A22-C4452AF06CF9}" dt="2022-11-02T08:40:05.182" v="111" actId="20577"/>
          <ac:spMkLst>
            <pc:docMk/>
            <pc:sldMk cId="4280212665" sldId="330"/>
            <ac:spMk id="6" creationId="{00000000-0000-0000-0000-000000000000}"/>
          </ac:spMkLst>
        </pc:spChg>
      </pc:sldChg>
      <pc:sldChg chg="modSp mod">
        <pc:chgData name="Андрій Антонюк" userId="b6dc26c0-6c57-4f44-b16c-4218077919b3" providerId="ADAL" clId="{C8A558CD-140A-45B3-9A22-C4452AF06CF9}" dt="2022-11-02T08:38:57.796" v="105" actId="20577"/>
        <pc:sldMkLst>
          <pc:docMk/>
          <pc:sldMk cId="2197925550" sldId="331"/>
        </pc:sldMkLst>
        <pc:spChg chg="mod">
          <ac:chgData name="Андрій Антонюк" userId="b6dc26c0-6c57-4f44-b16c-4218077919b3" providerId="ADAL" clId="{C8A558CD-140A-45B3-9A22-C4452AF06CF9}" dt="2022-11-02T08:37:20.124" v="96" actId="1076"/>
          <ac:spMkLst>
            <pc:docMk/>
            <pc:sldMk cId="2197925550" sldId="331"/>
            <ac:spMk id="2" creationId="{00000000-0000-0000-0000-000000000000}"/>
          </ac:spMkLst>
        </pc:spChg>
        <pc:spChg chg="mod">
          <ac:chgData name="Андрій Антонюк" userId="b6dc26c0-6c57-4f44-b16c-4218077919b3" providerId="ADAL" clId="{C8A558CD-140A-45B3-9A22-C4452AF06CF9}" dt="2022-11-02T08:38:57.796" v="105" actId="20577"/>
          <ac:spMkLst>
            <pc:docMk/>
            <pc:sldMk cId="2197925550" sldId="331"/>
            <ac:spMk id="6" creationId="{00000000-0000-0000-0000-000000000000}"/>
          </ac:spMkLst>
        </pc:spChg>
      </pc:sldChg>
      <pc:sldChg chg="modSp mod">
        <pc:chgData name="Андрій Антонюк" userId="b6dc26c0-6c57-4f44-b16c-4218077919b3" providerId="ADAL" clId="{C8A558CD-140A-45B3-9A22-C4452AF06CF9}" dt="2022-11-02T08:42:28.241" v="126" actId="20577"/>
        <pc:sldMkLst>
          <pc:docMk/>
          <pc:sldMk cId="916684274" sldId="332"/>
        </pc:sldMkLst>
        <pc:spChg chg="mod">
          <ac:chgData name="Андрій Антонюк" userId="b6dc26c0-6c57-4f44-b16c-4218077919b3" providerId="ADAL" clId="{C8A558CD-140A-45B3-9A22-C4452AF06CF9}" dt="2022-11-02T08:42:08.574" v="124" actId="20577"/>
          <ac:spMkLst>
            <pc:docMk/>
            <pc:sldMk cId="916684274" sldId="332"/>
            <ac:spMk id="2" creationId="{00000000-0000-0000-0000-000000000000}"/>
          </ac:spMkLst>
        </pc:spChg>
        <pc:spChg chg="mod">
          <ac:chgData name="Андрій Антонюк" userId="b6dc26c0-6c57-4f44-b16c-4218077919b3" providerId="ADAL" clId="{C8A558CD-140A-45B3-9A22-C4452AF06CF9}" dt="2022-11-02T08:42:28.241" v="126" actId="20577"/>
          <ac:spMkLst>
            <pc:docMk/>
            <pc:sldMk cId="916684274" sldId="332"/>
            <ac:spMk id="6" creationId="{00000000-0000-0000-0000-000000000000}"/>
          </ac:spMkLst>
        </pc:spChg>
      </pc:sldChg>
      <pc:sldChg chg="modSp mod">
        <pc:chgData name="Андрій Антонюк" userId="b6dc26c0-6c57-4f44-b16c-4218077919b3" providerId="ADAL" clId="{C8A558CD-140A-45B3-9A22-C4452AF06CF9}" dt="2022-11-02T08:58:39.017" v="215" actId="20577"/>
        <pc:sldMkLst>
          <pc:docMk/>
          <pc:sldMk cId="2962154888" sldId="336"/>
        </pc:sldMkLst>
        <pc:spChg chg="mod">
          <ac:chgData name="Андрій Антонюк" userId="b6dc26c0-6c57-4f44-b16c-4218077919b3" providerId="ADAL" clId="{C8A558CD-140A-45B3-9A22-C4452AF06CF9}" dt="2022-11-02T08:58:39.017" v="215" actId="20577"/>
          <ac:spMkLst>
            <pc:docMk/>
            <pc:sldMk cId="2962154888" sldId="336"/>
            <ac:spMk id="5" creationId="{F0AEE590-57D6-4CDC-9349-6D7D5B1C8DCC}"/>
          </ac:spMkLst>
        </pc:spChg>
        <pc:spChg chg="mod">
          <ac:chgData name="Андрій Антонюк" userId="b6dc26c0-6c57-4f44-b16c-4218077919b3" providerId="ADAL" clId="{C8A558CD-140A-45B3-9A22-C4452AF06CF9}" dt="2022-11-02T08:41:08.666" v="117" actId="255"/>
          <ac:spMkLst>
            <pc:docMk/>
            <pc:sldMk cId="2962154888" sldId="336"/>
            <ac:spMk id="7" creationId="{00000000-0000-0000-0000-000000000000}"/>
          </ac:spMkLst>
        </pc:spChg>
      </pc:sldChg>
      <pc:sldChg chg="del">
        <pc:chgData name="Андрій Антонюк" userId="b6dc26c0-6c57-4f44-b16c-4218077919b3" providerId="ADAL" clId="{C8A558CD-140A-45B3-9A22-C4452AF06CF9}" dt="2022-11-02T08:42:00.476" v="122" actId="47"/>
        <pc:sldMkLst>
          <pc:docMk/>
          <pc:sldMk cId="2099852104" sldId="337"/>
        </pc:sldMkLst>
      </pc:sldChg>
      <pc:sldChg chg="addSp modSp add mod">
        <pc:chgData name="Андрій Антонюк" userId="b6dc26c0-6c57-4f44-b16c-4218077919b3" providerId="ADAL" clId="{C8A558CD-140A-45B3-9A22-C4452AF06CF9}" dt="2022-11-02T09:12:01.572" v="419" actId="1076"/>
        <pc:sldMkLst>
          <pc:docMk/>
          <pc:sldMk cId="0" sldId="457"/>
        </pc:sldMkLst>
        <pc:spChg chg="add mod">
          <ac:chgData name="Андрій Антонюк" userId="b6dc26c0-6c57-4f44-b16c-4218077919b3" providerId="ADAL" clId="{C8A558CD-140A-45B3-9A22-C4452AF06CF9}" dt="2022-11-02T09:10:40.722" v="418" actId="20577"/>
          <ac:spMkLst>
            <pc:docMk/>
            <pc:sldMk cId="0" sldId="457"/>
            <ac:spMk id="2" creationId="{02F19DB0-6602-43F2-8924-71CDD392B878}"/>
          </ac:spMkLst>
        </pc:spChg>
        <pc:spChg chg="mod">
          <ac:chgData name="Андрій Антонюк" userId="b6dc26c0-6c57-4f44-b16c-4218077919b3" providerId="ADAL" clId="{C8A558CD-140A-45B3-9A22-C4452AF06CF9}" dt="2022-11-02T09:12:01.572" v="419" actId="1076"/>
          <ac:spMkLst>
            <pc:docMk/>
            <pc:sldMk cId="0" sldId="457"/>
            <ac:spMk id="5" creationId="{00000000-0000-0000-0000-000000000000}"/>
          </ac:spMkLst>
        </pc:spChg>
        <pc:spChg chg="mod">
          <ac:chgData name="Андрій Антонюк" userId="b6dc26c0-6c57-4f44-b16c-4218077919b3" providerId="ADAL" clId="{C8A558CD-140A-45B3-9A22-C4452AF06CF9}" dt="2022-11-02T08:45:26.634" v="132" actId="14100"/>
          <ac:spMkLst>
            <pc:docMk/>
            <pc:sldMk cId="0" sldId="457"/>
            <ac:spMk id="15364" creationId="{00000000-0000-0000-0000-000000000000}"/>
          </ac:spMkLst>
        </pc:spChg>
        <pc:picChg chg="mod">
          <ac:chgData name="Андрій Антонюк" userId="b6dc26c0-6c57-4f44-b16c-4218077919b3" providerId="ADAL" clId="{C8A558CD-140A-45B3-9A22-C4452AF06CF9}" dt="2022-11-02T08:45:30.166" v="133" actId="1076"/>
          <ac:picMkLst>
            <pc:docMk/>
            <pc:sldMk cId="0" sldId="457"/>
            <ac:picMk id="6" creationId="{00000000-0000-0000-0000-000000000000}"/>
          </ac:picMkLst>
        </pc:picChg>
      </pc:sldChg>
      <pc:sldChg chg="delSp modSp add mod">
        <pc:chgData name="Андрій Антонюк" userId="b6dc26c0-6c57-4f44-b16c-4218077919b3" providerId="ADAL" clId="{C8A558CD-140A-45B3-9A22-C4452AF06CF9}" dt="2022-11-02T08:59:45.970" v="227" actId="14100"/>
        <pc:sldMkLst>
          <pc:docMk/>
          <pc:sldMk cId="0" sldId="459"/>
        </pc:sldMkLst>
        <pc:spChg chg="mod">
          <ac:chgData name="Андрій Антонюк" userId="b6dc26c0-6c57-4f44-b16c-4218077919b3" providerId="ADAL" clId="{C8A558CD-140A-45B3-9A22-C4452AF06CF9}" dt="2022-11-02T08:54:56.727" v="185" actId="1076"/>
          <ac:spMkLst>
            <pc:docMk/>
            <pc:sldMk cId="0" sldId="459"/>
            <ac:spMk id="9" creationId="{00000000-0000-0000-0000-000000000000}"/>
          </ac:spMkLst>
        </pc:spChg>
        <pc:spChg chg="mod">
          <ac:chgData name="Андрій Антонюк" userId="b6dc26c0-6c57-4f44-b16c-4218077919b3" providerId="ADAL" clId="{C8A558CD-140A-45B3-9A22-C4452AF06CF9}" dt="2022-11-02T08:54:33.939" v="180" actId="1076"/>
          <ac:spMkLst>
            <pc:docMk/>
            <pc:sldMk cId="0" sldId="459"/>
            <ac:spMk id="15" creationId="{BB715051-F071-4EDB-95DD-E43C45DFC7C3}"/>
          </ac:spMkLst>
        </pc:spChg>
        <pc:spChg chg="mod">
          <ac:chgData name="Андрій Антонюк" userId="b6dc26c0-6c57-4f44-b16c-4218077919b3" providerId="ADAL" clId="{C8A558CD-140A-45B3-9A22-C4452AF06CF9}" dt="2022-11-02T08:59:45.970" v="227" actId="14100"/>
          <ac:spMkLst>
            <pc:docMk/>
            <pc:sldMk cId="0" sldId="459"/>
            <ac:spMk id="286722" creationId="{00000000-0000-0000-0000-000000000000}"/>
          </ac:spMkLst>
        </pc:spChg>
        <pc:spChg chg="del mod">
          <ac:chgData name="Андрій Антонюк" userId="b6dc26c0-6c57-4f44-b16c-4218077919b3" providerId="ADAL" clId="{C8A558CD-140A-45B3-9A22-C4452AF06CF9}" dt="2022-11-02T08:54:44.038" v="183"/>
          <ac:spMkLst>
            <pc:docMk/>
            <pc:sldMk cId="0" sldId="459"/>
            <ac:spMk id="286723" creationId="{00000000-0000-0000-0000-000000000000}"/>
          </ac:spMkLst>
        </pc:spChg>
        <pc:graphicFrameChg chg="mod modGraphic">
          <ac:chgData name="Андрій Антонюк" userId="b6dc26c0-6c57-4f44-b16c-4218077919b3" providerId="ADAL" clId="{C8A558CD-140A-45B3-9A22-C4452AF06CF9}" dt="2022-11-02T08:55:01.070" v="186" actId="1076"/>
          <ac:graphicFrameMkLst>
            <pc:docMk/>
            <pc:sldMk cId="0" sldId="459"/>
            <ac:graphicFrameMk id="10" creationId="{00000000-0000-0000-0000-000000000000}"/>
          </ac:graphicFrameMkLst>
        </pc:graphicFrameChg>
        <pc:picChg chg="del mod">
          <ac:chgData name="Андрій Антонюк" userId="b6dc26c0-6c57-4f44-b16c-4218077919b3" providerId="ADAL" clId="{C8A558CD-140A-45B3-9A22-C4452AF06CF9}" dt="2022-11-02T08:59:33.415" v="224" actId="21"/>
          <ac:picMkLst>
            <pc:docMk/>
            <pc:sldMk cId="0" sldId="459"/>
            <ac:picMk id="11" creationId="{00000000-0000-0000-0000-000000000000}"/>
          </ac:picMkLst>
        </pc:picChg>
        <pc:picChg chg="mod">
          <ac:chgData name="Андрій Антонюк" userId="b6dc26c0-6c57-4f44-b16c-4218077919b3" providerId="ADAL" clId="{C8A558CD-140A-45B3-9A22-C4452AF06CF9}" dt="2022-11-02T08:59:37.332" v="225" actId="1076"/>
          <ac:picMkLst>
            <pc:docMk/>
            <pc:sldMk cId="0" sldId="459"/>
            <ac:picMk id="16" creationId="{00000000-0000-0000-0000-000000000000}"/>
          </ac:picMkLst>
        </pc:picChg>
      </pc:sldChg>
      <pc:sldChg chg="delSp modSp add mod">
        <pc:chgData name="Андрій Антонюк" userId="b6dc26c0-6c57-4f44-b16c-4218077919b3" providerId="ADAL" clId="{C8A558CD-140A-45B3-9A22-C4452AF06CF9}" dt="2022-11-02T08:59:58.414" v="229" actId="1076"/>
        <pc:sldMkLst>
          <pc:docMk/>
          <pc:sldMk cId="4039634156" sldId="463"/>
        </pc:sldMkLst>
        <pc:spChg chg="mod">
          <ac:chgData name="Андрій Антонюк" userId="b6dc26c0-6c57-4f44-b16c-4218077919b3" providerId="ADAL" clId="{C8A558CD-140A-45B3-9A22-C4452AF06CF9}" dt="2022-11-02T08:55:38.457" v="194" actId="1076"/>
          <ac:spMkLst>
            <pc:docMk/>
            <pc:sldMk cId="4039634156" sldId="463"/>
            <ac:spMk id="10" creationId="{00000000-0000-0000-0000-000000000000}"/>
          </ac:spMkLst>
        </pc:spChg>
        <pc:spChg chg="mod">
          <ac:chgData name="Андрій Антонюк" userId="b6dc26c0-6c57-4f44-b16c-4218077919b3" providerId="ADAL" clId="{C8A558CD-140A-45B3-9A22-C4452AF06CF9}" dt="2022-11-02T08:57:11.940" v="212" actId="255"/>
          <ac:spMkLst>
            <pc:docMk/>
            <pc:sldMk cId="4039634156" sldId="463"/>
            <ac:spMk id="14" creationId="{00000000-0000-0000-0000-000000000000}"/>
          </ac:spMkLst>
        </pc:spChg>
        <pc:spChg chg="del mod">
          <ac:chgData name="Андрій Антонюк" userId="b6dc26c0-6c57-4f44-b16c-4218077919b3" providerId="ADAL" clId="{C8A558CD-140A-45B3-9A22-C4452AF06CF9}" dt="2022-11-02T08:56:28.307" v="206"/>
          <ac:spMkLst>
            <pc:docMk/>
            <pc:sldMk cId="4039634156" sldId="463"/>
            <ac:spMk id="15" creationId="{7572CD44-D355-405A-9286-4E956EDE2680}"/>
          </ac:spMkLst>
        </pc:spChg>
        <pc:spChg chg="mod">
          <ac:chgData name="Андрій Антонюк" userId="b6dc26c0-6c57-4f44-b16c-4218077919b3" providerId="ADAL" clId="{C8A558CD-140A-45B3-9A22-C4452AF06CF9}" dt="2022-11-02T08:56:33.885" v="207" actId="255"/>
          <ac:spMkLst>
            <pc:docMk/>
            <pc:sldMk cId="4039634156" sldId="463"/>
            <ac:spMk id="17" creationId="{00000000-0000-0000-0000-000000000000}"/>
          </ac:spMkLst>
        </pc:spChg>
        <pc:spChg chg="mod">
          <ac:chgData name="Андрій Антонюк" userId="b6dc26c0-6c57-4f44-b16c-4218077919b3" providerId="ADAL" clId="{C8A558CD-140A-45B3-9A22-C4452AF06CF9}" dt="2022-11-02T08:57:03.612" v="211" actId="255"/>
          <ac:spMkLst>
            <pc:docMk/>
            <pc:sldMk cId="4039634156" sldId="463"/>
            <ac:spMk id="18" creationId="{00000000-0000-0000-0000-000000000000}"/>
          </ac:spMkLst>
        </pc:spChg>
        <pc:spChg chg="mod">
          <ac:chgData name="Андрій Антонюк" userId="b6dc26c0-6c57-4f44-b16c-4218077919b3" providerId="ADAL" clId="{C8A558CD-140A-45B3-9A22-C4452AF06CF9}" dt="2022-11-02T08:56:49.547" v="208" actId="255"/>
          <ac:spMkLst>
            <pc:docMk/>
            <pc:sldMk cId="4039634156" sldId="463"/>
            <ac:spMk id="19" creationId="{00000000-0000-0000-0000-000000000000}"/>
          </ac:spMkLst>
        </pc:spChg>
        <pc:spChg chg="mod">
          <ac:chgData name="Андрій Антонюк" userId="b6dc26c0-6c57-4f44-b16c-4218077919b3" providerId="ADAL" clId="{C8A558CD-140A-45B3-9A22-C4452AF06CF9}" dt="2022-11-02T08:56:55.701" v="209" actId="255"/>
          <ac:spMkLst>
            <pc:docMk/>
            <pc:sldMk cId="4039634156" sldId="463"/>
            <ac:spMk id="20" creationId="{CB2076A9-4C3D-4ACE-B506-04086CE5D719}"/>
          </ac:spMkLst>
        </pc:spChg>
        <pc:spChg chg="mod">
          <ac:chgData name="Андрій Антонюк" userId="b6dc26c0-6c57-4f44-b16c-4218077919b3" providerId="ADAL" clId="{C8A558CD-140A-45B3-9A22-C4452AF06CF9}" dt="2022-11-02T08:55:17.888" v="188" actId="1076"/>
          <ac:spMkLst>
            <pc:docMk/>
            <pc:sldMk cId="4039634156" sldId="463"/>
            <ac:spMk id="21" creationId="{1A0BF4B6-0CE0-4BF9-81B3-9CB3A79D4CEC}"/>
          </ac:spMkLst>
        </pc:spChg>
        <pc:graphicFrameChg chg="mod modGraphic">
          <ac:chgData name="Андрій Антонюк" userId="b6dc26c0-6c57-4f44-b16c-4218077919b3" providerId="ADAL" clId="{C8A558CD-140A-45B3-9A22-C4452AF06CF9}" dt="2022-11-02T08:55:58.381" v="198" actId="1076"/>
          <ac:graphicFrameMkLst>
            <pc:docMk/>
            <pc:sldMk cId="4039634156" sldId="463"/>
            <ac:graphicFrameMk id="12" creationId="{00000000-0000-0000-0000-000000000000}"/>
          </ac:graphicFrameMkLst>
        </pc:graphicFrameChg>
        <pc:picChg chg="mod">
          <ac:chgData name="Андрій Антонюк" userId="b6dc26c0-6c57-4f44-b16c-4218077919b3" providerId="ADAL" clId="{C8A558CD-140A-45B3-9A22-C4452AF06CF9}" dt="2022-11-02T08:59:58.414" v="229" actId="1076"/>
          <ac:picMkLst>
            <pc:docMk/>
            <pc:sldMk cId="4039634156" sldId="463"/>
            <ac:picMk id="16" creationId="{00000000-0000-0000-0000-000000000000}"/>
          </ac:picMkLst>
        </pc:picChg>
        <pc:picChg chg="del mod">
          <ac:chgData name="Андрій Антонюк" userId="b6dc26c0-6c57-4f44-b16c-4218077919b3" providerId="ADAL" clId="{C8A558CD-140A-45B3-9A22-C4452AF06CF9}" dt="2022-11-02T08:59:54.073" v="228" actId="21"/>
          <ac:picMkLst>
            <pc:docMk/>
            <pc:sldMk cId="4039634156" sldId="463"/>
            <ac:picMk id="25601" creationId="{00000000-0000-0000-0000-000000000000}"/>
          </ac:picMkLst>
        </pc:picChg>
      </pc:sldChg>
      <pc:sldChg chg="delSp modSp add mod">
        <pc:chgData name="Андрій Антонюк" userId="b6dc26c0-6c57-4f44-b16c-4218077919b3" providerId="ADAL" clId="{C8A558CD-140A-45B3-9A22-C4452AF06CF9}" dt="2022-11-02T08:59:25.189" v="223" actId="14100"/>
        <pc:sldMkLst>
          <pc:docMk/>
          <pc:sldMk cId="1214955729" sldId="2141411003"/>
        </pc:sldMkLst>
        <pc:spChg chg="del mod">
          <ac:chgData name="Андрій Антонюк" userId="b6dc26c0-6c57-4f44-b16c-4218077919b3" providerId="ADAL" clId="{C8A558CD-140A-45B3-9A22-C4452AF06CF9}" dt="2022-11-02T08:48:58.007" v="150" actId="21"/>
          <ac:spMkLst>
            <pc:docMk/>
            <pc:sldMk cId="1214955729" sldId="2141411003"/>
            <ac:spMk id="15" creationId="{3BF4F20C-CA31-4BA8-81C8-3BEE177DC1C4}"/>
          </ac:spMkLst>
        </pc:spChg>
        <pc:spChg chg="mod">
          <ac:chgData name="Андрій Антонюк" userId="b6dc26c0-6c57-4f44-b16c-4218077919b3" providerId="ADAL" clId="{C8A558CD-140A-45B3-9A22-C4452AF06CF9}" dt="2022-11-02T08:59:25.189" v="223" actId="14100"/>
          <ac:spMkLst>
            <pc:docMk/>
            <pc:sldMk cId="1214955729" sldId="2141411003"/>
            <ac:spMk id="286722" creationId="{00000000-0000-0000-0000-000000000000}"/>
          </ac:spMkLst>
        </pc:spChg>
        <pc:graphicFrameChg chg="mod modGraphic">
          <ac:chgData name="Андрій Антонюк" userId="b6dc26c0-6c57-4f44-b16c-4218077919b3" providerId="ADAL" clId="{C8A558CD-140A-45B3-9A22-C4452AF06CF9}" dt="2022-11-02T08:52:31.924" v="162" actId="14100"/>
          <ac:graphicFrameMkLst>
            <pc:docMk/>
            <pc:sldMk cId="1214955729" sldId="2141411003"/>
            <ac:graphicFrameMk id="13" creationId="{E0CD4D0E-CFB3-4130-8217-DA03A07B6A35}"/>
          </ac:graphicFrameMkLst>
        </pc:graphicFrameChg>
        <pc:picChg chg="mod">
          <ac:chgData name="Андрій Антонюк" userId="b6dc26c0-6c57-4f44-b16c-4218077919b3" providerId="ADAL" clId="{C8A558CD-140A-45B3-9A22-C4452AF06CF9}" dt="2022-11-02T08:59:16.972" v="221" actId="1076"/>
          <ac:picMkLst>
            <pc:docMk/>
            <pc:sldMk cId="1214955729" sldId="2141411003"/>
            <ac:picMk id="2050" creationId="{00000000-0000-0000-0000-000000000000}"/>
          </ac:picMkLst>
        </pc:picChg>
        <pc:picChg chg="del mod">
          <ac:chgData name="Андрій Антонюк" userId="b6dc26c0-6c57-4f44-b16c-4218077919b3" providerId="ADAL" clId="{C8A558CD-140A-45B3-9A22-C4452AF06CF9}" dt="2022-11-02T08:59:02.110" v="218" actId="21"/>
          <ac:picMkLst>
            <pc:docMk/>
            <pc:sldMk cId="1214955729" sldId="2141411003"/>
            <ac:picMk id="2560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2B38B-DCEB-4CA8-8B75-D593D328DF39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C24AC-9044-43B4-B15A-408193808FAF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5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C24AC-9044-43B4-B15A-408193808FAF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914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57366-735D-429F-8946-91618FC6093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A2D32-4CB5-4091-AD4D-2DA5EE96F83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C24AC-9044-43B4-B15A-408193808FA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51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C24AC-9044-43B4-B15A-408193808FA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C24AC-9044-43B4-B15A-408193808FA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557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C24AC-9044-43B4-B15A-408193808FA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656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C24AC-9044-43B4-B15A-408193808FA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84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BCAA4-D4C5-41D9-B645-080A21C1082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57366-735D-429F-8946-91618FC6093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46125"/>
            <a:ext cx="6629400" cy="37306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57366-735D-429F-8946-91618FC6093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573528"/>
            <a:ext cx="5182344" cy="1102519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1923678"/>
            <a:ext cx="4496544" cy="131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5B22-3128-4C18-B5ED-C63A3A98AAC9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23528" y="843559"/>
            <a:ext cx="8363272" cy="37510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A3A-DF98-4AAA-92FE-6C7C03ECB25C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195487"/>
            <a:ext cx="8363272" cy="486054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52B2-66B1-4231-8AB0-CDDB7EB0F2FF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5487"/>
            <a:ext cx="8363272" cy="486054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89553"/>
            <a:ext cx="8363272" cy="3805071"/>
          </a:xfr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/>
            </a:lvl1pPr>
            <a:lvl2pPr>
              <a:buClr>
                <a:schemeClr val="tx2"/>
              </a:buClr>
              <a:buFont typeface="Wingdings" pitchFamily="2" charset="2"/>
              <a:buChar char="§"/>
              <a:defRPr/>
            </a:lvl2pPr>
            <a:lvl3pPr>
              <a:buClr>
                <a:schemeClr val="tx2"/>
              </a:buClr>
              <a:buFont typeface="Arial" pitchFamily="34" charset="0"/>
              <a:buChar char="•"/>
              <a:defRPr/>
            </a:lvl3pPr>
            <a:lvl4pPr>
              <a:buClr>
                <a:schemeClr val="tx2"/>
              </a:buClr>
              <a:buFont typeface="Arial" pitchFamily="34" charset="0"/>
              <a:buChar char="•"/>
              <a:defRPr/>
            </a:lvl4pPr>
            <a:lvl5pPr>
              <a:buClr>
                <a:schemeClr val="tx2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28177"/>
            <a:ext cx="2133600" cy="273844"/>
          </a:xfrm>
        </p:spPr>
        <p:txBody>
          <a:bodyPr/>
          <a:lstStyle/>
          <a:p>
            <a:fld id="{B7E7D092-D20C-450F-9934-DE64BAB73012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28177"/>
            <a:ext cx="2895600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28177"/>
            <a:ext cx="2133600" cy="273844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1E2-B8C6-4BB1-BFFE-6C1B544931CD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82A-79A1-4AF2-A15F-C99D8B007CA2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23528" y="195487"/>
            <a:ext cx="8363272" cy="486054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D48E-017B-496E-AFB6-703116449878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23528" y="195487"/>
            <a:ext cx="8363272" cy="486054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2244-B6DC-4EE0-8FCD-5FD6CBB2B981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195487"/>
            <a:ext cx="8363272" cy="486054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401-075D-4216-95DC-A2607B17DC1B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843558"/>
            <a:ext cx="5111750" cy="37510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843558"/>
            <a:ext cx="3008313" cy="37510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E8D9-F8DA-4B8B-A73F-07E872372164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23528" y="195487"/>
            <a:ext cx="8363272" cy="486054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561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D29B-78C4-415A-8B1F-A7D759EF6041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2817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64712-2CA5-49AE-9BED-8A099F17E582}" type="datetime1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2817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2817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DCE0B47C-44A5-4D96-8A13-42F5B22B5A8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2099302"/>
            <a:ext cx="6120680" cy="21286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uk-UA" sz="2800" dirty="0">
                <a:solidFill>
                  <a:schemeClr val="accent1"/>
                </a:solidFill>
              </a:rPr>
              <a:t>Фінансування експорту від               </a:t>
            </a:r>
            <a:r>
              <a:rPr lang="ru-RU" sz="2800" dirty="0">
                <a:solidFill>
                  <a:schemeClr val="accent1"/>
                </a:solidFill>
              </a:rPr>
              <a:t>АТ «</a:t>
            </a:r>
            <a:r>
              <a:rPr lang="uk-UA" sz="2800" dirty="0">
                <a:solidFill>
                  <a:schemeClr val="accent1"/>
                </a:solidFill>
              </a:rPr>
              <a:t>Укрексімбанк»</a:t>
            </a:r>
            <a:br>
              <a:rPr lang="uk-UA" sz="2800" dirty="0">
                <a:solidFill>
                  <a:schemeClr val="accent1"/>
                </a:solidFill>
              </a:rPr>
            </a:br>
            <a:r>
              <a:rPr lang="uk-UA" sz="2800" dirty="0">
                <a:solidFill>
                  <a:srgbClr val="FF0000"/>
                </a:solidFill>
              </a:rPr>
              <a:t/>
            </a:r>
            <a:br>
              <a:rPr lang="uk-UA" sz="2800" dirty="0">
                <a:solidFill>
                  <a:srgbClr val="FF0000"/>
                </a:solidFill>
              </a:rPr>
            </a:br>
            <a:r>
              <a:rPr lang="uk-UA" sz="2000" i="1" dirty="0"/>
              <a:t>програма з                                                                  ПрАТ «Експортно-кредитне агентство»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1473"/>
            <a:ext cx="7416823" cy="594066"/>
          </a:xfrm>
          <a:effectLst/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1350" dirty="0">
                <a:solidFill>
                  <a:srgbClr val="003399"/>
                </a:solidFill>
                <a:latin typeface="Calibri" pitchFamily="34" charset="0"/>
              </a:rPr>
              <a:t/>
            </a:r>
            <a:br>
              <a:rPr lang="en-US" sz="1350" dirty="0">
                <a:solidFill>
                  <a:srgbClr val="003399"/>
                </a:solidFill>
                <a:latin typeface="Calibri" pitchFamily="34" charset="0"/>
              </a:rPr>
            </a:br>
            <a:r>
              <a:rPr lang="uk-UA" sz="1350" dirty="0">
                <a:solidFill>
                  <a:srgbClr val="003399"/>
                </a:solidFill>
                <a:latin typeface="Calibri" pitchFamily="34" charset="0"/>
              </a:rPr>
              <a:t/>
            </a:r>
            <a:br>
              <a:rPr lang="uk-UA" sz="1350" dirty="0">
                <a:solidFill>
                  <a:srgbClr val="003399"/>
                </a:solidFill>
                <a:latin typeface="Calibri" pitchFamily="34" charset="0"/>
              </a:rPr>
            </a:br>
            <a:r>
              <a:rPr lang="uk-UA" sz="2025" dirty="0">
                <a:solidFill>
                  <a:srgbClr val="112F71"/>
                </a:solidFill>
                <a:latin typeface="Calibri" pitchFamily="34" charset="0"/>
              </a:rPr>
              <a:t>ЄБРР: Програма для кредитування </a:t>
            </a:r>
            <a:r>
              <a:rPr lang="ru-RU" sz="2025" dirty="0">
                <a:solidFill>
                  <a:srgbClr val="112F71"/>
                </a:solidFill>
                <a:latin typeface="Calibri" pitchFamily="34" charset="0"/>
              </a:rPr>
              <a:t>МС</a:t>
            </a:r>
            <a:r>
              <a:rPr lang="uk-UA" sz="2025" dirty="0">
                <a:solidFill>
                  <a:srgbClr val="112F71"/>
                </a:solidFill>
                <a:latin typeface="Calibri" pitchFamily="34" charset="0"/>
              </a:rPr>
              <a:t>П</a:t>
            </a:r>
            <a:r>
              <a:rPr lang="en-US" sz="2025" dirty="0">
                <a:solidFill>
                  <a:srgbClr val="112F71"/>
                </a:solidFill>
                <a:latin typeface="Calibri" pitchFamily="34" charset="0"/>
              </a:rPr>
              <a:t> </a:t>
            </a:r>
            <a:r>
              <a:rPr lang="uk-UA" sz="2100" dirty="0">
                <a:solidFill>
                  <a:srgbClr val="112F71"/>
                </a:solidFill>
              </a:rPr>
              <a:t>на підтримку ПВЗВТ з ЄС </a:t>
            </a:r>
            <a:r>
              <a:rPr lang="en-US" sz="2025" dirty="0">
                <a:solidFill>
                  <a:srgbClr val="003399"/>
                </a:solidFill>
                <a:latin typeface="Calibri" pitchFamily="34" charset="0"/>
              </a:rPr>
              <a:t/>
            </a:r>
            <a:br>
              <a:rPr lang="en-US" sz="2025" dirty="0">
                <a:solidFill>
                  <a:srgbClr val="003399"/>
                </a:solidFill>
                <a:latin typeface="Calibri" pitchFamily="34" charset="0"/>
              </a:rPr>
            </a:br>
            <a:r>
              <a:rPr lang="en-US" sz="1350" dirty="0">
                <a:solidFill>
                  <a:srgbClr val="003399"/>
                </a:solidFill>
                <a:latin typeface="Calibri" pitchFamily="34" charset="0"/>
              </a:rPr>
              <a:t/>
            </a:r>
            <a:br>
              <a:rPr lang="en-US" sz="1350" dirty="0">
                <a:solidFill>
                  <a:srgbClr val="003399"/>
                </a:solidFill>
                <a:latin typeface="Calibri" pitchFamily="34" charset="0"/>
              </a:rPr>
            </a:br>
            <a:endParaRPr lang="en-GB" sz="1350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286728" name="Rectangle 8"/>
          <p:cNvSpPr>
            <a:spLocks noGrp="1" noChangeArrowheads="1"/>
          </p:cNvSpPr>
          <p:nvPr>
            <p:ph idx="1"/>
          </p:nvPr>
        </p:nvSpPr>
        <p:spPr>
          <a:xfrm>
            <a:off x="1277634" y="1329612"/>
            <a:ext cx="6505943" cy="1977464"/>
          </a:xfrm>
        </p:spPr>
        <p:txBody>
          <a:bodyPr wrap="square">
            <a:spAutoFit/>
          </a:bodyPr>
          <a:lstStyle/>
          <a:p>
            <a:pPr marL="64294" lvl="3" indent="0" algn="just">
              <a:spcBef>
                <a:spcPts val="0"/>
              </a:spcBef>
              <a:buNone/>
            </a:pPr>
            <a:endParaRPr lang="uk-UA" sz="1200" b="1" i="1" dirty="0">
              <a:solidFill>
                <a:srgbClr val="003399"/>
              </a:solidFill>
              <a:latin typeface="Calibri" pitchFamily="34" charset="0"/>
              <a:ea typeface="+mj-ea"/>
              <a:cs typeface="+mj-cs"/>
            </a:endParaRPr>
          </a:p>
          <a:p>
            <a:pPr marL="64294" lvl="3" indent="0" algn="just">
              <a:spcBef>
                <a:spcPts val="0"/>
              </a:spcBef>
              <a:spcAft>
                <a:spcPts val="450"/>
              </a:spcAft>
              <a:buNone/>
            </a:pPr>
            <a:endParaRPr lang="uk-UA" sz="1200" b="1" i="1" dirty="0">
              <a:solidFill>
                <a:srgbClr val="003399"/>
              </a:solidFill>
              <a:latin typeface="Calibri" pitchFamily="34" charset="0"/>
              <a:ea typeface="+mj-ea"/>
              <a:cs typeface="+mj-cs"/>
            </a:endParaRPr>
          </a:p>
          <a:p>
            <a:pPr marL="64294" lvl="3" indent="0" algn="just">
              <a:spcBef>
                <a:spcPts val="0"/>
              </a:spcBef>
              <a:spcAft>
                <a:spcPts val="450"/>
              </a:spcAft>
              <a:buNone/>
            </a:pPr>
            <a:endParaRPr lang="uk-UA" sz="1200" b="1" i="1" dirty="0">
              <a:solidFill>
                <a:srgbClr val="003399"/>
              </a:solidFill>
              <a:latin typeface="Calibri" pitchFamily="34" charset="0"/>
              <a:ea typeface="+mj-ea"/>
              <a:cs typeface="+mj-cs"/>
            </a:endParaRPr>
          </a:p>
          <a:p>
            <a:pPr marL="64294" lvl="3" indent="0" algn="just">
              <a:spcBef>
                <a:spcPts val="0"/>
              </a:spcBef>
              <a:spcAft>
                <a:spcPts val="450"/>
              </a:spcAft>
              <a:buNone/>
            </a:pPr>
            <a:endParaRPr lang="uk-UA" sz="1200" b="1" i="1" dirty="0">
              <a:solidFill>
                <a:srgbClr val="003399"/>
              </a:solidFill>
              <a:latin typeface="Calibri" pitchFamily="34" charset="0"/>
              <a:ea typeface="+mj-ea"/>
              <a:cs typeface="+mj-cs"/>
            </a:endParaRPr>
          </a:p>
          <a:p>
            <a:pPr marL="64294" lvl="3" indent="0" algn="just">
              <a:spcBef>
                <a:spcPts val="0"/>
              </a:spcBef>
              <a:spcAft>
                <a:spcPts val="450"/>
              </a:spcAft>
              <a:buNone/>
            </a:pPr>
            <a:endParaRPr lang="uk-UA" sz="1200" b="1" i="1" dirty="0">
              <a:solidFill>
                <a:srgbClr val="003399"/>
              </a:solidFill>
              <a:latin typeface="Calibri" pitchFamily="34" charset="0"/>
              <a:ea typeface="+mj-ea"/>
              <a:cs typeface="+mj-cs"/>
            </a:endParaRPr>
          </a:p>
          <a:p>
            <a:pPr marL="64294" lvl="3" indent="0" algn="just">
              <a:spcBef>
                <a:spcPts val="0"/>
              </a:spcBef>
              <a:spcAft>
                <a:spcPts val="450"/>
              </a:spcAft>
              <a:buNone/>
            </a:pPr>
            <a:endParaRPr lang="uk-UA" sz="1200" b="1" i="1" dirty="0">
              <a:solidFill>
                <a:srgbClr val="003399"/>
              </a:solidFill>
              <a:latin typeface="Calibri" pitchFamily="34" charset="0"/>
              <a:ea typeface="+mj-ea"/>
              <a:cs typeface="+mj-cs"/>
            </a:endParaRPr>
          </a:p>
          <a:p>
            <a:pPr marL="64294" lvl="3" indent="0" algn="just">
              <a:spcBef>
                <a:spcPts val="0"/>
              </a:spcBef>
              <a:spcAft>
                <a:spcPts val="450"/>
              </a:spcAft>
              <a:buNone/>
            </a:pPr>
            <a:endParaRPr lang="uk-UA" sz="1200" b="1" i="1" dirty="0">
              <a:solidFill>
                <a:srgbClr val="003399"/>
              </a:solidFill>
              <a:latin typeface="Calibri" pitchFamily="34" charset="0"/>
              <a:ea typeface="+mj-ea"/>
              <a:cs typeface="+mj-cs"/>
            </a:endParaRPr>
          </a:p>
          <a:p>
            <a:pPr algn="ctr">
              <a:spcBef>
                <a:spcPts val="0"/>
              </a:spcBef>
            </a:pPr>
            <a:r>
              <a:rPr lang="uk-UA" sz="1350" b="1" u="sng" dirty="0">
                <a:solidFill>
                  <a:srgbClr val="112F71"/>
                </a:solidFill>
                <a:latin typeface="Calibri" pitchFamily="34" charset="0"/>
              </a:rPr>
              <a:t>Переваги для учасників:</a:t>
            </a:r>
          </a:p>
        </p:txBody>
      </p:sp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5CDDEE-E978-4C5B-A169-66DCDEA58FB1}" type="slidenum">
              <a:rPr lang="en-GB" smtClean="0">
                <a:latin typeface="Calibri" pitchFamily="34" charset="0"/>
              </a:rPr>
              <a:pPr/>
              <a:t>10</a:t>
            </a:fld>
            <a:endParaRPr lang="en-GB" dirty="0"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01938"/>
              </p:ext>
            </p:extLst>
          </p:nvPr>
        </p:nvGraphicFramePr>
        <p:xfrm>
          <a:off x="429521" y="1173024"/>
          <a:ext cx="8390951" cy="1813560"/>
        </p:xfrm>
        <a:graphic>
          <a:graphicData uri="http://schemas.openxmlformats.org/drawingml/2006/table">
            <a:tbl>
              <a:tblPr/>
              <a:tblGrid>
                <a:gridCol w="52927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8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93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uk-UA" sz="1500" b="1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Сума позики ЄБРР – 692 млн. грн.</a:t>
                      </a:r>
                      <a:endParaRPr lang="ru-RU" sz="1500" b="1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1528">
                <a:tc>
                  <a:txBody>
                    <a:bodyPr/>
                    <a:lstStyle/>
                    <a:p>
                      <a:pPr marL="0" lvl="3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b="1" u="sng" kern="1200" baseline="0" dirty="0">
                          <a:solidFill>
                            <a:srgbClr val="112F7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Умови кредитування:</a:t>
                      </a:r>
                    </a:p>
                    <a:p>
                      <a:pPr marL="0" lvl="3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400" b="0" u="none" kern="1200" baseline="0" dirty="0">
                          <a:solidFill>
                            <a:srgbClr val="112F7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 Валюта – гривня</a:t>
                      </a:r>
                    </a:p>
                    <a:p>
                      <a:pPr marL="0" lvl="3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400" b="0" u="none" kern="1200" baseline="0" dirty="0">
                          <a:solidFill>
                            <a:srgbClr val="112F7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uk-UA" sz="1400" b="1" u="none" kern="1200" baseline="0" dirty="0">
                          <a:solidFill>
                            <a:srgbClr val="112F7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Отримання гранту від ЄС</a:t>
                      </a:r>
                    </a:p>
                    <a:p>
                      <a:pPr marL="273050" lvl="3" indent="-2730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400" b="0" u="none" kern="1200" baseline="0" dirty="0">
                          <a:solidFill>
                            <a:srgbClr val="112F7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Сума кредиту –  не більше </a:t>
                      </a:r>
                      <a:r>
                        <a:rPr lang="uk-UA" sz="1400" b="0" u="none" kern="1200" baseline="0" dirty="0" err="1">
                          <a:solidFill>
                            <a:srgbClr val="112F7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екв</a:t>
                      </a:r>
                      <a:r>
                        <a:rPr lang="uk-UA" sz="1400" b="0" u="none" kern="1200" baseline="0" dirty="0">
                          <a:solidFill>
                            <a:srgbClr val="112F7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. 3,0 млн. євро</a:t>
                      </a:r>
                    </a:p>
                    <a:p>
                      <a:pPr marL="273050" lvl="3" indent="-2730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400" b="0" u="none" kern="1200" baseline="0" dirty="0">
                          <a:solidFill>
                            <a:srgbClr val="112F7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Проекти мають відповідати вимогам хоча б однієї Директиви ЄС</a:t>
                      </a:r>
                      <a:endParaRPr lang="uk-UA" sz="1400" b="0" kern="1200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3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b="1" u="sng" kern="120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Вимоги до учасників</a:t>
                      </a:r>
                      <a:r>
                        <a:rPr lang="uk-UA" sz="1400" b="1" kern="120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400" b="0" kern="120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b="1" kern="120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Приватна форма власності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400" b="0" kern="120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Штат – </a:t>
                      </a:r>
                      <a:r>
                        <a:rPr lang="uk-UA" sz="1400" b="1" kern="120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до 249 працівників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400" b="0" kern="120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Річний товарообіг – до </a:t>
                      </a:r>
                      <a:r>
                        <a:rPr lang="uk-UA" sz="1400" b="0" kern="1200" dirty="0" err="1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екв</a:t>
                      </a:r>
                      <a:r>
                        <a:rPr lang="uk-UA" sz="1400" b="0" kern="120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. 50 млн. євро</a:t>
                      </a:r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uk-UA" sz="1400" b="0" u="none" kern="1200" baseline="0" dirty="0">
                        <a:solidFill>
                          <a:srgbClr val="112F7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 bwMode="auto">
          <a:xfrm>
            <a:off x="1067442" y="796142"/>
            <a:ext cx="7009116" cy="270030"/>
          </a:xfrm>
          <a:prstGeom prst="roundRect">
            <a:avLst>
              <a:gd name="adj" fmla="val 9673"/>
            </a:avLst>
          </a:prstGeom>
          <a:solidFill>
            <a:srgbClr val="112F71"/>
          </a:solidFill>
          <a:ln w="254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539354" lvl="3" indent="-475060" algn="ctr">
              <a:lnSpc>
                <a:spcPct val="110000"/>
              </a:lnSpc>
            </a:pPr>
            <a:r>
              <a:rPr lang="uk-UA" sz="1350" b="1" dirty="0">
                <a:solidFill>
                  <a:schemeClr val="bg1"/>
                </a:solidFill>
                <a:latin typeface="Calibri" pitchFamily="34" charset="0"/>
              </a:rPr>
              <a:t>Мета: фінансування капітальних інвестицій у субпроекти розвитку українських МСП</a:t>
            </a:r>
            <a:endParaRPr lang="en-US" sz="135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1202457" y="4353948"/>
            <a:ext cx="6750750" cy="216024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64294" lvl="3" algn="ctr"/>
            <a:r>
              <a:rPr lang="uk-UA" sz="1350" b="1" dirty="0">
                <a:solidFill>
                  <a:schemeClr val="bg1"/>
                </a:solidFill>
                <a:latin typeface="Calibri" pitchFamily="34" charset="0"/>
              </a:rPr>
              <a:t>Наявність європейських експертів з технічних та фінансових питань 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1196625" y="3718073"/>
            <a:ext cx="6750750" cy="216024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64294" lvl="3" algn="ctr"/>
            <a:r>
              <a:rPr lang="uk-UA" sz="135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Отримання ГРАНТУ в євро у розмірі до 15% кредиту після верифікації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1202457" y="4041152"/>
            <a:ext cx="6750750" cy="216024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64294" lvl="3" algn="ctr"/>
            <a:r>
              <a:rPr lang="uk-UA" sz="1350" b="1" dirty="0">
                <a:solidFill>
                  <a:schemeClr val="bg1"/>
                </a:solidFill>
                <a:latin typeface="Calibri" pitchFamily="34" charset="0"/>
              </a:rPr>
              <a:t>Конкурентні процентні ставки в гривні</a:t>
            </a:r>
          </a:p>
        </p:txBody>
      </p:sp>
      <p:pic>
        <p:nvPicPr>
          <p:cNvPr id="16" name="Рисунок 15" descr="&amp;Kcy;&amp;acy;&amp;rcy;&amp;tcy;&amp;icy;&amp;ncy;&amp;kcy;&amp;icy; &amp;pcy;&amp;ocy; &amp;zcy;&amp;acy;&amp;pcy;&amp;rcy;&amp;ocy;&amp;scy;&amp;ucy; &amp;lcy;&amp;ocy;&amp;gcy;&amp;ocy;&amp;tcy;&amp;icy;&amp;pcy; &amp;iecy;&amp;bcy;&amp;rcy;&amp;rcy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2027"/>
            <a:ext cx="747470" cy="49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кругленный прямоугольник 12">
            <a:extLst>
              <a:ext uri="{FF2B5EF4-FFF2-40B4-BE49-F238E27FC236}">
                <a16:creationId xmlns:a16="http://schemas.microsoft.com/office/drawing/2014/main" xmlns="" id="{BB715051-F071-4EDB-95DD-E43C45DFC7C3}"/>
              </a:ext>
            </a:extLst>
          </p:cNvPr>
          <p:cNvSpPr/>
          <p:nvPr/>
        </p:nvSpPr>
        <p:spPr bwMode="auto">
          <a:xfrm>
            <a:off x="443360" y="3356340"/>
            <a:ext cx="8257279" cy="254678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64294" lvl="3" algn="ctr"/>
            <a:r>
              <a:rPr lang="uk-UA" sz="135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Можливість поєднання Програми ЄБРР з Програмою «Доступні кредити 5-7-9%» та фінансовим лізингом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46654"/>
              </p:ext>
            </p:extLst>
          </p:nvPr>
        </p:nvGraphicFramePr>
        <p:xfrm>
          <a:off x="539552" y="1273549"/>
          <a:ext cx="8349821" cy="247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09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71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uk-UA" sz="1500" b="1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Сума позики ЄІБ -  260 млн. євро + 680</a:t>
                      </a:r>
                      <a:r>
                        <a:rPr lang="uk-UA" sz="1500" b="1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млн. грн («синтетична гривня»)</a:t>
                      </a:r>
                      <a:endParaRPr lang="ru-RU" sz="1500" b="1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None/>
                      </a:pPr>
                      <a:r>
                        <a:rPr lang="uk-UA" sz="1200" b="1" i="0" u="sng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Умови кредитування: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None/>
                      </a:pPr>
                      <a:endParaRPr lang="uk-UA" sz="1200" b="1" i="0" u="sng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2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Сума кредиту - до 25</a:t>
                      </a:r>
                      <a:r>
                        <a:rPr lang="en-US" sz="12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uk-UA" sz="12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млн. </a:t>
                      </a:r>
                      <a:r>
                        <a:rPr lang="en-US" sz="12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uk-UA" sz="12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євро</a:t>
                      </a:r>
                    </a:p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uk-UA" sz="1200" b="0" i="0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2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Конкурентні процентні</a:t>
                      </a:r>
                      <a:r>
                        <a:rPr lang="uk-UA" sz="1200" b="0" i="0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ставки</a:t>
                      </a:r>
                      <a:endParaRPr lang="uk-UA" sz="1200" b="0" i="0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uk-UA" sz="1200" b="0" i="0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2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Терміни кредитування: </a:t>
                      </a:r>
                    </a:p>
                    <a:p>
                      <a:pPr marL="358775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12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оборотного капіталу – від 6 до 36 міс.</a:t>
                      </a:r>
                    </a:p>
                    <a:p>
                      <a:pPr marL="358775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12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інвестиційних проектів – до 60 міс.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None/>
                      </a:pPr>
                      <a:r>
                        <a:rPr lang="uk-UA" sz="1200" b="1" i="0" u="sng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Вимоги до учасників: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None/>
                      </a:pPr>
                      <a:endParaRPr lang="uk-UA" sz="1200" b="1" i="0" u="sng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200" b="1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Приватна форма</a:t>
                      </a:r>
                      <a:r>
                        <a:rPr lang="uk-UA" sz="1200" b="1" i="0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власності</a:t>
                      </a:r>
                      <a:r>
                        <a:rPr lang="uk-UA" sz="1200" b="1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uk-UA" sz="1200" b="1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Штат працівників – </a:t>
                      </a:r>
                      <a:r>
                        <a:rPr lang="uk-UA" sz="1200" b="1" i="0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для «синтетичної гривні» 250 осіб по групі, для всіх інших - без обмежень </a:t>
                      </a:r>
                      <a:endParaRPr lang="en-US" sz="1200" b="1" i="0" baseline="0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uk-UA" sz="12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Відповідність екологічним і соціальним вимогам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20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Закупівлі за комерційною практикою та з</a:t>
                      </a:r>
                      <a:r>
                        <a:rPr lang="uk-UA" sz="1200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дотриманням вимог ЄІБ </a:t>
                      </a:r>
                      <a:endParaRPr lang="uk-UA" sz="1200" b="0" i="0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None/>
                      </a:pPr>
                      <a:r>
                        <a:rPr lang="uk-UA" sz="1400" b="1" i="0" u="sng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Переваги для учасників:</a:t>
                      </a:r>
                    </a:p>
                    <a:p>
                      <a:pPr marL="265113" marR="0" lvl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uk-UA" sz="6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</a:rPr>
                        <a:t>Можливість поєднання Програми ЄБРР з Програмою «Доступні кредити 5-7-9%» та фінансовим лізингом</a:t>
                      </a:r>
                    </a:p>
                    <a:p>
                      <a:pPr marL="265113" indent="-265113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uk-UA" sz="600" b="0" i="0" baseline="0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48840" y="4836189"/>
            <a:ext cx="1733550" cy="273844"/>
          </a:xfrm>
          <a:noFill/>
        </p:spPr>
        <p:txBody>
          <a:bodyPr/>
          <a:lstStyle/>
          <a:p>
            <a:fld id="{FD5CDDEE-E978-4C5B-A169-66DCDEA58FB1}" type="slidenum">
              <a:rPr lang="en-GB" smtClean="0">
                <a:latin typeface="Calibri" pitchFamily="34" charset="0"/>
              </a:rPr>
              <a:pPr/>
              <a:t>11</a:t>
            </a:fld>
            <a:endParaRPr lang="en-GB" dirty="0">
              <a:latin typeface="Calibri" pitchFamily="34" charset="0"/>
            </a:endParaRPr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791580" y="4845844"/>
            <a:ext cx="7429500" cy="276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76" tIns="34289" rIns="68576" bIns="34289">
            <a:spAutoFit/>
          </a:bodyPr>
          <a:lstStyle/>
          <a:p>
            <a:pPr algn="ctr"/>
            <a:endParaRPr lang="en-GB" sz="135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Содержимое 2"/>
          <p:cNvSpPr>
            <a:spLocks/>
          </p:cNvSpPr>
          <p:nvPr/>
        </p:nvSpPr>
        <p:spPr bwMode="auto">
          <a:xfrm>
            <a:off x="1007604" y="1545636"/>
            <a:ext cx="7128792" cy="334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4672" tIns="37337" rIns="74672" bIns="37337"/>
          <a:lstStyle/>
          <a:p>
            <a:endParaRPr lang="uk-UA" sz="1050" b="1" u="sng" dirty="0">
              <a:solidFill>
                <a:srgbClr val="004785"/>
              </a:solidFill>
              <a:latin typeface="Calibri" pitchFamily="34" charset="0"/>
            </a:endParaRPr>
          </a:p>
          <a:p>
            <a:endParaRPr lang="uk-UA" sz="1050" b="1" u="sng" dirty="0">
              <a:solidFill>
                <a:srgbClr val="004785"/>
              </a:solidFill>
              <a:latin typeface="Calibri" pitchFamily="34" charset="0"/>
            </a:endParaRPr>
          </a:p>
          <a:p>
            <a:endParaRPr lang="uk-UA" sz="1050" b="1" u="sng" dirty="0">
              <a:solidFill>
                <a:srgbClr val="004785"/>
              </a:solidFill>
              <a:latin typeface="Calibri" pitchFamily="34" charset="0"/>
            </a:endParaRPr>
          </a:p>
          <a:p>
            <a:endParaRPr lang="uk-UA" sz="1050" b="1" dirty="0">
              <a:solidFill>
                <a:srgbClr val="004785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uk-UA" sz="1050" dirty="0">
              <a:solidFill>
                <a:srgbClr val="004785"/>
              </a:solidFill>
              <a:latin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323176" y="734950"/>
            <a:ext cx="8566197" cy="432048"/>
          </a:xfrm>
          <a:prstGeom prst="roundRect">
            <a:avLst>
              <a:gd name="adj" fmla="val 9673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500"/>
              </a:lnSpc>
            </a:pPr>
            <a:r>
              <a:rPr lang="uk-UA" sz="1350" b="1" dirty="0">
                <a:solidFill>
                  <a:schemeClr val="bg1"/>
                </a:solidFill>
                <a:latin typeface="Calibri" pitchFamily="34" charset="0"/>
              </a:rPr>
              <a:t>Мета: поліпшення доступу до довгострокового фінансування, розвиток торгівлі та зовнішньоекономічної діяльності</a:t>
            </a:r>
            <a:endParaRPr lang="en-US" sz="135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4734018" y="4321818"/>
            <a:ext cx="3870430" cy="242374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350"/>
              </a:lnSpc>
            </a:pPr>
            <a:r>
              <a:rPr lang="uk-UA" sz="1200" b="1" dirty="0">
                <a:solidFill>
                  <a:schemeClr val="bg1"/>
                </a:solidFill>
                <a:latin typeface="Calibri" pitchFamily="34" charset="0"/>
              </a:rPr>
              <a:t>Кредитування у </a:t>
            </a: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UAH, USD </a:t>
            </a:r>
            <a:r>
              <a:rPr lang="ru-RU" sz="1200" b="1" dirty="0">
                <a:solidFill>
                  <a:schemeClr val="bg1"/>
                </a:solidFill>
                <a:latin typeface="Calibri" pitchFamily="34" charset="0"/>
              </a:rPr>
              <a:t>та</a:t>
            </a:r>
            <a:r>
              <a:rPr lang="en-US" sz="1200" b="1" dirty="0">
                <a:solidFill>
                  <a:schemeClr val="bg1"/>
                </a:solidFill>
                <a:latin typeface="Calibri" pitchFamily="34" charset="0"/>
              </a:rPr>
              <a:t> EUR</a:t>
            </a:r>
            <a:endParaRPr lang="uk-UA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4734018" y="3966075"/>
            <a:ext cx="3870430" cy="298277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350"/>
              </a:lnSpc>
            </a:pPr>
            <a:r>
              <a:rPr lang="uk-UA" sz="1200" b="1" dirty="0">
                <a:solidFill>
                  <a:schemeClr val="bg1"/>
                </a:solidFill>
                <a:latin typeface="Calibri" pitchFamily="34" charset="0"/>
              </a:rPr>
              <a:t>Можливість рефінансування витрат, понесених протягом 360 днів назад </a:t>
            </a:r>
            <a:endParaRPr lang="en-US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1223628" y="4298317"/>
            <a:ext cx="3294366" cy="271655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350"/>
              </a:lnSpc>
            </a:pPr>
            <a:r>
              <a:rPr lang="uk-UA" sz="1200" b="1" dirty="0">
                <a:solidFill>
                  <a:schemeClr val="bg1"/>
                </a:solidFill>
                <a:latin typeface="Calibri" pitchFamily="34" charset="0"/>
              </a:rPr>
              <a:t>Конкурентні процентні ставки в валюті</a:t>
            </a:r>
            <a:endParaRPr lang="en-US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1223628" y="3966074"/>
            <a:ext cx="3294366" cy="242375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350"/>
              </a:lnSpc>
            </a:pPr>
            <a:r>
              <a:rPr lang="uk-UA" sz="1200" b="1" dirty="0">
                <a:solidFill>
                  <a:schemeClr val="bg1"/>
                </a:solidFill>
                <a:latin typeface="Calibri" pitchFamily="34" charset="0"/>
              </a:rPr>
              <a:t>Синтетична гривня зі зниженою ставкою</a:t>
            </a:r>
            <a:endParaRPr lang="en-US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817695" y="329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506" y="47405"/>
            <a:ext cx="1206134" cy="58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кругленный прямоугольник 12">
            <a:extLst>
              <a:ext uri="{FF2B5EF4-FFF2-40B4-BE49-F238E27FC236}">
                <a16:creationId xmlns:a16="http://schemas.microsoft.com/office/drawing/2014/main" xmlns="" id="{CB2076A9-4C3D-4ACE-B506-04086CE5D719}"/>
              </a:ext>
            </a:extLst>
          </p:cNvPr>
          <p:cNvSpPr/>
          <p:nvPr/>
        </p:nvSpPr>
        <p:spPr bwMode="auto">
          <a:xfrm>
            <a:off x="1223628" y="3660454"/>
            <a:ext cx="7380820" cy="242375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64294" lvl="3" algn="ctr"/>
            <a:r>
              <a:rPr lang="uk-UA" sz="12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Можливість поєднання Програми ЄІБ з Програмою «Доступні кредити 5-7-9%»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xmlns="" id="{1A0BF4B6-0CE0-4BF9-81B3-9CB3A79D4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640" y="39070"/>
            <a:ext cx="4894026" cy="594066"/>
          </a:xfrm>
          <a:effectLst/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1350" dirty="0">
                <a:solidFill>
                  <a:srgbClr val="003399"/>
                </a:solidFill>
                <a:latin typeface="Calibri" pitchFamily="34" charset="0"/>
              </a:rPr>
              <a:t/>
            </a:r>
            <a:br>
              <a:rPr lang="en-US" sz="1350" dirty="0">
                <a:solidFill>
                  <a:srgbClr val="003399"/>
                </a:solidFill>
                <a:latin typeface="Calibri" pitchFamily="34" charset="0"/>
              </a:rPr>
            </a:br>
            <a:r>
              <a:rPr lang="uk-UA" sz="1350" dirty="0">
                <a:solidFill>
                  <a:srgbClr val="003399"/>
                </a:solidFill>
                <a:latin typeface="Calibri" pitchFamily="34" charset="0"/>
              </a:rPr>
              <a:t/>
            </a:r>
            <a:br>
              <a:rPr lang="uk-UA" sz="1350" dirty="0">
                <a:solidFill>
                  <a:srgbClr val="003399"/>
                </a:solidFill>
                <a:latin typeface="Calibri" pitchFamily="34" charset="0"/>
              </a:rPr>
            </a:br>
            <a:r>
              <a:rPr lang="uk-UA" sz="2100" dirty="0">
                <a:solidFill>
                  <a:srgbClr val="112F71"/>
                </a:solidFill>
              </a:rPr>
              <a:t>ЄІБ: Кредит на підтримку ПВЗВТ з ЄС</a:t>
            </a:r>
            <a:r>
              <a:rPr lang="en-US" sz="2025" dirty="0">
                <a:solidFill>
                  <a:srgbClr val="003399"/>
                </a:solidFill>
                <a:latin typeface="Calibri" pitchFamily="34" charset="0"/>
              </a:rPr>
              <a:t/>
            </a:r>
            <a:br>
              <a:rPr lang="en-US" sz="2025" dirty="0">
                <a:solidFill>
                  <a:srgbClr val="003399"/>
                </a:solidFill>
                <a:latin typeface="Calibri" pitchFamily="34" charset="0"/>
              </a:rPr>
            </a:br>
            <a:r>
              <a:rPr lang="en-US" sz="1350" dirty="0">
                <a:solidFill>
                  <a:srgbClr val="003399"/>
                </a:solidFill>
                <a:latin typeface="Calibri" pitchFamily="34" charset="0"/>
              </a:rPr>
              <a:t/>
            </a:r>
            <a:br>
              <a:rPr lang="en-US" sz="1350" dirty="0">
                <a:solidFill>
                  <a:srgbClr val="003399"/>
                </a:solidFill>
                <a:latin typeface="Calibri" pitchFamily="34" charset="0"/>
              </a:rPr>
            </a:br>
            <a:endParaRPr lang="en-GB" sz="1350" dirty="0">
              <a:solidFill>
                <a:srgbClr val="0033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3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34600B-3E5C-454D-9734-A51772D0A05C}" type="slidenum">
              <a:rPr lang="ru-RU" smtClean="0">
                <a:latin typeface="Calibri" pitchFamily="34" charset="0"/>
              </a:rPr>
              <a:pPr/>
              <a:t>12</a:t>
            </a:fld>
            <a:endParaRPr lang="ru-RU" dirty="0">
              <a:latin typeface="Calibri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223628" y="843558"/>
            <a:ext cx="6804756" cy="372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76" tIns="34289" rIns="68576" bIns="34289"/>
          <a:lstStyle/>
          <a:p>
            <a:pPr algn="ctr" eaLnBrk="0" hangingPunct="0"/>
            <a:endParaRPr lang="uk-UA" sz="3000" b="1" dirty="0">
              <a:solidFill>
                <a:srgbClr val="003399"/>
              </a:solidFill>
              <a:latin typeface="Calibri" pitchFamily="34" charset="0"/>
            </a:endParaRPr>
          </a:p>
          <a:p>
            <a:pPr algn="ctr" eaLnBrk="0" hangingPunct="0"/>
            <a:r>
              <a:rPr lang="uk-UA" sz="3000" b="1" dirty="0">
                <a:solidFill>
                  <a:srgbClr val="003399"/>
                </a:solidFill>
                <a:latin typeface="Calibri" pitchFamily="34" charset="0"/>
              </a:rPr>
              <a:t>    </a:t>
            </a:r>
            <a:endParaRPr lang="uk-UA" sz="3000" b="1" dirty="0">
              <a:solidFill>
                <a:srgbClr val="112F71"/>
              </a:solidFill>
              <a:latin typeface="Calibri" pitchFamily="34" charset="0"/>
            </a:endParaRPr>
          </a:p>
          <a:p>
            <a:pPr algn="ctr" eaLnBrk="0" hangingPunct="0"/>
            <a:endParaRPr lang="uk-UA" sz="3000" b="1" dirty="0">
              <a:solidFill>
                <a:srgbClr val="112F71"/>
              </a:solidFill>
              <a:latin typeface="Calibri" pitchFamily="34" charset="0"/>
            </a:endParaRPr>
          </a:p>
          <a:p>
            <a:pPr algn="ctr" eaLnBrk="0" hangingPunct="0"/>
            <a:r>
              <a:rPr lang="uk-UA" sz="2700" b="1" dirty="0">
                <a:solidFill>
                  <a:srgbClr val="112F71"/>
                </a:solidFill>
                <a:latin typeface="Calibri" pitchFamily="34" charset="0"/>
              </a:rPr>
              <a:t>    </a:t>
            </a:r>
          </a:p>
          <a:p>
            <a:pPr algn="ctr" eaLnBrk="0" hangingPunct="0"/>
            <a:endParaRPr lang="uk-UA" sz="1500" b="1" dirty="0">
              <a:solidFill>
                <a:srgbClr val="112F7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b="1" dirty="0">
                <a:solidFill>
                  <a:srgbClr val="112F71"/>
                </a:solidFill>
                <a:latin typeface="Calibri" pitchFamily="34" charset="0"/>
              </a:rPr>
              <a:t>		</a:t>
            </a:r>
            <a:r>
              <a:rPr lang="uk-UA" b="1" dirty="0">
                <a:solidFill>
                  <a:srgbClr val="112F71"/>
                </a:solidFill>
                <a:latin typeface="Calibri" pitchFamily="34" charset="0"/>
              </a:rPr>
              <a:t>      </a:t>
            </a:r>
          </a:p>
          <a:p>
            <a:pPr eaLnBrk="0" hangingPunct="0">
              <a:lnSpc>
                <a:spcPct val="150000"/>
              </a:lnSpc>
            </a:pPr>
            <a:endParaRPr lang="uk-UA" sz="1500" b="1" dirty="0">
              <a:solidFill>
                <a:srgbClr val="112F71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</a:pPr>
            <a:endParaRPr lang="uk-UA" sz="1500" b="1" dirty="0">
              <a:solidFill>
                <a:srgbClr val="112F71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b="1" dirty="0">
                <a:solidFill>
                  <a:srgbClr val="112F71"/>
                </a:solidFill>
                <a:latin typeface="Calibri" pitchFamily="34" charset="0"/>
              </a:rPr>
              <a:t>			</a:t>
            </a:r>
            <a:endParaRPr lang="uk-UA" sz="1200" b="1" u="sng" dirty="0">
              <a:solidFill>
                <a:srgbClr val="112F7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1306606"/>
            <a:ext cx="4806534" cy="280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lnSpc>
                <a:spcPct val="150000"/>
              </a:lnSpc>
            </a:pPr>
            <a:r>
              <a:rPr lang="uk-UA" sz="3300" b="1" dirty="0">
                <a:solidFill>
                  <a:srgbClr val="112F71"/>
                </a:solidFill>
                <a:latin typeface="Calibri" pitchFamily="34" charset="0"/>
              </a:rPr>
              <a:t>      </a:t>
            </a:r>
            <a:r>
              <a:rPr lang="uk-UA" sz="4050" b="1" dirty="0">
                <a:solidFill>
                  <a:srgbClr val="112F71"/>
                </a:solidFill>
                <a:latin typeface="Calibri" pitchFamily="34" charset="0"/>
              </a:rPr>
              <a:t>Дякуємо за увагу!</a:t>
            </a:r>
          </a:p>
          <a:p>
            <a:pPr lvl="0" algn="ctr" eaLnBrk="0" hangingPunct="0">
              <a:lnSpc>
                <a:spcPct val="150000"/>
              </a:lnSpc>
            </a:pPr>
            <a:endParaRPr lang="uk-UA" sz="4050" b="1" dirty="0">
              <a:solidFill>
                <a:srgbClr val="112F71"/>
              </a:solidFill>
              <a:latin typeface="Calibri" pitchFamily="34" charset="0"/>
            </a:endParaRPr>
          </a:p>
          <a:p>
            <a:pPr lvl="0" algn="ctr" eaLnBrk="0" hangingPunct="0">
              <a:lnSpc>
                <a:spcPct val="150000"/>
              </a:lnSpc>
            </a:pPr>
            <a:endParaRPr lang="uk-UA" sz="4050" b="1" dirty="0">
              <a:solidFill>
                <a:srgbClr val="112F71"/>
              </a:solidFill>
              <a:latin typeface="Calibri" pitchFamily="34" charset="0"/>
            </a:endParaRPr>
          </a:p>
        </p:txBody>
      </p:sp>
      <p:pic>
        <p:nvPicPr>
          <p:cNvPr id="6" name="Рисунок 1" descr="Результат пошуку зображень за запитом &quot;Укрэксимбанк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0914"/>
            <a:ext cx="798426" cy="527263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2F19DB0-6602-43F2-8924-71CDD392B878}"/>
              </a:ext>
            </a:extLst>
          </p:cNvPr>
          <p:cNvSpPr txBox="1"/>
          <p:nvPr/>
        </p:nvSpPr>
        <p:spPr>
          <a:xfrm>
            <a:off x="360512" y="3161819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За більш детальною інформацією просимо звертатись :</a:t>
            </a:r>
          </a:p>
          <a:p>
            <a:endParaRPr lang="uk-UA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Начальник управління СБМКС Філії у м. Києві </a:t>
            </a:r>
          </a:p>
          <a:p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Вікторія Дмитрієва </a:t>
            </a:r>
          </a:p>
          <a:p>
            <a:r>
              <a:rPr lang="uk-UA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Тел</a:t>
            </a:r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.  0501856824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479"/>
            <a:ext cx="8363272" cy="4860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uk-UA" sz="1400" dirty="0">
                <a:solidFill>
                  <a:schemeClr val="tx1"/>
                </a:solidFill>
              </a:rPr>
              <a:t>суть співробітництва з ЕКА та переваги програми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27534"/>
            <a:ext cx="8928992" cy="3745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uk-UA" sz="1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Співробітництво АТ «Укрексімбанк» та ПрАТ «Експортно-кредитне агентство» спрямовано на стимулювання експорту товарів, робіт та послуг українського походження шляхом: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страхування ЕКА від повного або часткового невиконання позичальником </a:t>
            </a:r>
            <a:r>
              <a:rPr lang="ru-RU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умов кредитного договору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кредитування  Банком з метою поповнення оборотних коштів  для забезпечення виконання зобов`язань за зовнішньоекономічним контрактом на поставку товарів (робіт, послуг)</a:t>
            </a:r>
          </a:p>
          <a:p>
            <a:pPr algn="just"/>
            <a:endParaRPr lang="uk-UA" sz="17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uk-UA" sz="17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uk-UA" sz="1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Основні переваги: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мінімальна застава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відсутні витрати на оцінку, нотаріальне оформлення та страхування предмету застави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можливість </a:t>
            </a:r>
            <a:r>
              <a:rPr lang="uk-UA" sz="1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комбінування</a:t>
            </a: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з іншими державними програмами (наприклад «Доступні кредити </a:t>
            </a:r>
            <a:r>
              <a:rPr lang="uk-UA" sz="1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5-7-9%»</a:t>
            </a: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792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195486"/>
            <a:ext cx="8363272" cy="4860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uk-UA" sz="1400" dirty="0">
                <a:solidFill>
                  <a:schemeClr val="tx1"/>
                </a:solidFill>
              </a:rPr>
              <a:t>основні умови кредитування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5" y="627534"/>
            <a:ext cx="85072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endParaRPr lang="uk-UA" sz="1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максимальна сума </a:t>
            </a:r>
            <a:r>
              <a:rPr lang="en-US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ГПК): до 90* млн. грн., але не більше 8</a:t>
            </a:r>
            <a:r>
              <a:rPr lang="en-US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% від загальної вартості зовнішньоекономічного договору (контракту)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валюта кредитування: гривня, долар США, євро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строк кредитування: від 31 дня до 1 року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процентна ставка: від 0%**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забезпечення: майнові права на виручку та страхування ЕКА за зовнішньоекономічним договором (контрактом), порука власників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комісія за страхування: 0,5%***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обов'язкова умова: наявність зовнішньоекономічного договору (контракту) та відповідність експортного товару вимогам ст.8 Закону України «Про забезпечення масштабної експансії експорту товарів (робіт, послуг) українського походження шляхом страхування, гарантування та здешевлення кредитування експорту»</a:t>
            </a:r>
          </a:p>
          <a:p>
            <a:pPr algn="just"/>
            <a:endParaRPr lang="uk-UA" sz="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900" i="1" dirty="0">
                <a:latin typeface="+mj-lt"/>
                <a:ea typeface="+mj-ea"/>
                <a:cs typeface="+mj-cs"/>
              </a:rPr>
              <a:t>* В рамках програми «Доступні кредити 5-7-9</a:t>
            </a:r>
            <a:r>
              <a:rPr lang="en-US" sz="900" i="1" dirty="0">
                <a:latin typeface="+mj-lt"/>
                <a:ea typeface="+mj-ea"/>
                <a:cs typeface="+mj-cs"/>
              </a:rPr>
              <a:t>%</a:t>
            </a:r>
            <a:r>
              <a:rPr lang="uk-UA" sz="900" i="1" dirty="0">
                <a:latin typeface="+mj-lt"/>
                <a:ea typeface="+mj-ea"/>
                <a:cs typeface="+mj-cs"/>
              </a:rPr>
              <a:t>» - до 60 млн. грн..</a:t>
            </a:r>
          </a:p>
          <a:p>
            <a:r>
              <a:rPr lang="uk-UA" sz="900" i="1" dirty="0">
                <a:latin typeface="+mj-lt"/>
                <a:ea typeface="+mj-ea"/>
                <a:cs typeface="+mj-cs"/>
              </a:rPr>
              <a:t>** На період воєнного стану та протягом 1 місяця після його припинення або скасування, далі 5% річних до кінця строку кредитування в рамках програми «Доступні кредити 5-7-9»</a:t>
            </a:r>
          </a:p>
          <a:p>
            <a:r>
              <a:rPr lang="uk-UA" sz="900" i="1" dirty="0">
                <a:latin typeface="+mj-lt"/>
                <a:ea typeface="+mj-ea"/>
                <a:cs typeface="+mj-cs"/>
              </a:rPr>
              <a:t>*** На період воєнного стану та протягом 60 днів після його припинення або скасування, далі:</a:t>
            </a:r>
          </a:p>
          <a:p>
            <a:r>
              <a:rPr lang="uk-UA" sz="900" i="1" dirty="0">
                <a:latin typeface="+mj-lt"/>
                <a:ea typeface="+mj-ea"/>
                <a:cs typeface="+mj-cs"/>
              </a:rPr>
              <a:t>- 1,2%, якщо строк кредитування до 6 місяців (включно);</a:t>
            </a:r>
          </a:p>
          <a:p>
            <a:r>
              <a:rPr lang="uk-UA" sz="900" i="1" dirty="0">
                <a:latin typeface="+mj-lt"/>
                <a:ea typeface="+mj-ea"/>
                <a:cs typeface="+mj-cs"/>
              </a:rPr>
              <a:t>- 1,6%, якщо строк кредитування від 6 до 12 місяців (включно).</a:t>
            </a:r>
          </a:p>
        </p:txBody>
      </p:sp>
    </p:spTree>
    <p:extLst>
      <p:ext uri="{BB962C8B-B14F-4D97-AF65-F5344CB8AC3E}">
        <p14:creationId xmlns:p14="http://schemas.microsoft.com/office/powerpoint/2010/main" val="428021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13184" y="195486"/>
            <a:ext cx="8363272" cy="4860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uk-UA" sz="1400" dirty="0">
                <a:solidFill>
                  <a:schemeClr val="tx1"/>
                </a:solidFill>
              </a:rPr>
              <a:t>основні групи товарів, експорт яких підтримує ЕКА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0AEE590-57D6-4CDC-9349-6D7D5B1C8DCC}"/>
              </a:ext>
            </a:extLst>
          </p:cNvPr>
          <p:cNvSpPr/>
          <p:nvPr/>
        </p:nvSpPr>
        <p:spPr>
          <a:xfrm>
            <a:off x="107504" y="627534"/>
            <a:ext cx="8928992" cy="403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Продукти рослинного походження: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продукція борошномельно-круп’яної промисловості; солод; крохмалі; інулін</a:t>
            </a:r>
            <a:r>
              <a:rPr lang="ru-RU" sz="1050" dirty="0">
                <a:latin typeface="+mj-lt"/>
                <a:ea typeface="+mj-ea"/>
                <a:cs typeface="+mj-cs"/>
              </a:rPr>
              <a:t>; пшенична клейковина.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Готові харчові продукти</a:t>
            </a:r>
            <a:r>
              <a:rPr lang="ru-RU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 алкогольні та безалкогольні напої і оцет; тютюн та його замінники:</a:t>
            </a:r>
          </a:p>
          <a:p>
            <a:pPr marL="742950" lvl="1" indent="-285750" algn="just">
              <a:buFontTx/>
              <a:buChar char="-"/>
            </a:pPr>
            <a:r>
              <a:rPr lang="ru-RU" sz="1050" dirty="0">
                <a:latin typeface="+mj-lt"/>
                <a:ea typeface="+mj-ea"/>
                <a:cs typeface="+mj-cs"/>
              </a:rPr>
              <a:t>готові харчові продукти з м’яса, риби або ракоподібних, молюсків або інших водяних безхребетних;</a:t>
            </a:r>
          </a:p>
          <a:p>
            <a:pPr marL="742950" lvl="1" indent="-285750" algn="just">
              <a:buFontTx/>
              <a:buChar char="-"/>
            </a:pPr>
            <a:r>
              <a:rPr lang="ru-RU" sz="1050" dirty="0">
                <a:latin typeface="+mj-lt"/>
                <a:ea typeface="+mj-ea"/>
                <a:cs typeface="+mj-cs"/>
              </a:rPr>
              <a:t>какао та продукти з нього;</a:t>
            </a:r>
          </a:p>
          <a:p>
            <a:pPr marL="742950" lvl="1" indent="-285750" algn="just">
              <a:buFontTx/>
              <a:buChar char="-"/>
            </a:pPr>
            <a:r>
              <a:rPr lang="ru-RU" sz="1050" dirty="0">
                <a:latin typeface="+mj-lt"/>
                <a:ea typeface="+mj-ea"/>
                <a:cs typeface="+mj-cs"/>
              </a:rPr>
              <a:t>готові продукти із зерна зернових культур, борошна, крохмалю або молока; борошняні кондитерські вироби;</a:t>
            </a:r>
          </a:p>
          <a:p>
            <a:pPr marL="742950" lvl="1" indent="-285750" algn="just">
              <a:buFontTx/>
              <a:buChar char="-"/>
            </a:pPr>
            <a:r>
              <a:rPr lang="ru-RU" sz="1050" dirty="0">
                <a:latin typeface="+mj-lt"/>
                <a:ea typeface="+mj-ea"/>
                <a:cs typeface="+mj-cs"/>
              </a:rPr>
              <a:t>продукти переробки овочів, плодів, горіхів або інших частин рослин;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різні харчові продукти.</a:t>
            </a:r>
            <a:endParaRPr lang="ru-RU" sz="1050" dirty="0"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Продукція хімічної та пов’язаних з нею галузей промисловості.</a:t>
            </a:r>
          </a:p>
          <a:p>
            <a:pPr algn="just"/>
            <a:r>
              <a:rPr lang="uk-UA" sz="1050" i="1" dirty="0">
                <a:latin typeface="+mj-lt"/>
                <a:ea typeface="+mj-ea"/>
                <a:cs typeface="+mj-cs"/>
              </a:rPr>
              <a:t>Окрім продуктів з неорганічної хімії: неорганічні або органічні сполуки дорогоцінних металів, рідкісноземельних металів,      радіоактивних елементів або ізотопів та органічні хімічні сполуки.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Полімерні матеріали, пластмаси та вироби з них; каучук, гума та вироби з них.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Шкури</a:t>
            </a:r>
            <a:r>
              <a:rPr lang="ru-RU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необроблені, шкіра вичинена, натуральне та штучне хутро та вироби з них; шорно-сідельні вироби та упряж; дорожні речі, сумки та аналогічні товари; вироби з кишок тварин (крім кетгуту з натурального шовку):</a:t>
            </a:r>
          </a:p>
          <a:p>
            <a:pPr marL="742950" lvl="1" indent="-285750" algn="just">
              <a:buFontTx/>
              <a:buChar char="-"/>
            </a:pPr>
            <a:r>
              <a:rPr lang="ru-RU" sz="1050" dirty="0">
                <a:latin typeface="+mj-lt"/>
                <a:ea typeface="+mj-ea"/>
                <a:cs typeface="+mj-cs"/>
              </a:rPr>
              <a:t>вироби із шкіри; шорно-сідельні вироби та упряж; дорожні речі, сумки та аналогічні товари; вироби з кишок тварин (крім кетгуту з натурального </a:t>
            </a:r>
            <a:r>
              <a:rPr lang="ru-RU" sz="1050" dirty="0" err="1">
                <a:latin typeface="+mj-lt"/>
                <a:ea typeface="+mj-ea"/>
                <a:cs typeface="+mj-cs"/>
              </a:rPr>
              <a:t>шовку</a:t>
            </a:r>
            <a:r>
              <a:rPr lang="ru-RU" sz="1050" dirty="0">
                <a:latin typeface="+mj-lt"/>
                <a:ea typeface="+mj-ea"/>
                <a:cs typeface="+mj-cs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Маса з деревини або з інших волокнистих целюлозних матеріалів; папір або картон, одержані з відходів та макулатури; папір, картон та вироби з них: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папір і картон; вироби з паперової маси, паперу або картону;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друкована продукція, періодичні видання або інша продукція поліграфічної промисловості; рукописи або машинописні тексти. </a:t>
            </a:r>
          </a:p>
          <a:p>
            <a:pPr marL="285750" lvl="1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Взуття, головні убори, парасольки від дощу та сонця, палиці, стеки, батоги та їх частини; пір’я оброблене і вироби з нього; штучні квіти; вироби з волосся людини</a:t>
            </a:r>
          </a:p>
          <a:p>
            <a:pPr algn="just"/>
            <a:r>
              <a:rPr lang="uk-UA" sz="1050" i="1" dirty="0">
                <a:latin typeface="+mj-lt"/>
                <a:ea typeface="+mj-ea"/>
                <a:cs typeface="+mj-cs"/>
              </a:rPr>
              <a:t>Окрім оброблення пір’я та пух і вироби з них; штучні квіти; вироби з волосся людини</a:t>
            </a:r>
          </a:p>
        </p:txBody>
      </p:sp>
    </p:spTree>
    <p:extLst>
      <p:ext uri="{BB962C8B-B14F-4D97-AF65-F5344CB8AC3E}">
        <p14:creationId xmlns:p14="http://schemas.microsoft.com/office/powerpoint/2010/main" val="402005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13184" y="195486"/>
            <a:ext cx="8363272" cy="4860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uk-UA" sz="1400" dirty="0">
                <a:solidFill>
                  <a:schemeClr val="tx1"/>
                </a:solidFill>
              </a:rPr>
              <a:t>основні групи товарів, експорт яких підтримує ЕКА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0AEE590-57D6-4CDC-9349-6D7D5B1C8DCC}"/>
              </a:ext>
            </a:extLst>
          </p:cNvPr>
          <p:cNvSpPr/>
          <p:nvPr/>
        </p:nvSpPr>
        <p:spPr>
          <a:xfrm>
            <a:off x="107504" y="627534"/>
            <a:ext cx="8928992" cy="408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endParaRPr lang="uk-UA" sz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Текстильні матеріали та текстильні ви</a:t>
            </a:r>
            <a:r>
              <a:rPr lang="ru-RU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роби</a:t>
            </a: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килими та інші текстильні покриття для підлоги;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спеціальні тканини; </a:t>
            </a:r>
            <a:r>
              <a:rPr lang="uk-UA" sz="1050" dirty="0" err="1">
                <a:latin typeface="+mj-lt"/>
                <a:ea typeface="+mj-ea"/>
                <a:cs typeface="+mj-cs"/>
              </a:rPr>
              <a:t>тафтингові</a:t>
            </a:r>
            <a:r>
              <a:rPr lang="uk-UA" sz="1050" dirty="0">
                <a:latin typeface="+mj-lt"/>
                <a:ea typeface="+mj-ea"/>
                <a:cs typeface="+mj-cs"/>
              </a:rPr>
              <a:t> текстильні матеріали; мережива; гобелени; оздоблювальні матеріали; вишивка;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текстильні матеріали, просочені, покриті або дубльовані; текстильні вироби технічного призначення;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трикотажні полотна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одяг та додаткові речі до одягу, трикотажні;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одяг та додаткові речі до одягу, текстильні, крім трикотажних;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інші готові текстильні вироби; набори; одяг та текстильні вироби, що використовувалися; ганчір’я.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Вироби з каменю, гіпсу, цементу, азбесту, слюди або аналогічних матеріалів; керамічні вироби; скло та вироби із скла</a:t>
            </a:r>
            <a:r>
              <a:rPr lang="ru-RU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керамічні вироби.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Недорогоцінні метали та вироби </a:t>
            </a:r>
            <a:r>
              <a:rPr lang="ru-RU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 них: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Вироби з чорних металів: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інструменти, ножові вироби, ложки та виделки з недорогоцінних металів; їх частини з недорогоцінних металів;</a:t>
            </a:r>
          </a:p>
          <a:p>
            <a:pPr marL="742950" lvl="1" indent="-285750" algn="just">
              <a:buFontTx/>
              <a:buChar char="-"/>
            </a:pPr>
            <a:r>
              <a:rPr lang="uk-UA" sz="1050" dirty="0">
                <a:latin typeface="+mj-lt"/>
                <a:ea typeface="+mj-ea"/>
                <a:cs typeface="+mj-cs"/>
              </a:rPr>
              <a:t>інші вироби з недорогоцінних металів.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Машини, обладнання та механізми; електротехнічне обладнання; їх частини; звукозаписувальна та звуковідтворювальна апаратура, апаратура для запису або відтворення телевізійного зображення і звуку, їх частини та приладдя.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Прилади та апарати оптичні, фотографічні, кінематографічні, контрольні, вимірювальні, прецизійні, медичні або хірургічні; годинники всіх видів; музичні інструменти; їх частини та приладдя.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Зброя, боєприпаси; їх частини та приладдя.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Різні промислові товари.</a:t>
            </a:r>
          </a:p>
          <a:p>
            <a:pPr algn="just"/>
            <a:endParaRPr lang="ru-RU" sz="1050" i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2154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400" dirty="0">
                <a:solidFill>
                  <a:schemeClr val="tx1"/>
                </a:solidFill>
              </a:rPr>
              <a:t>приклад вартості проекту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D54EA79-DCB8-4794-8D29-A543AA45B239}"/>
              </a:ext>
            </a:extLst>
          </p:cNvPr>
          <p:cNvSpPr/>
          <p:nvPr/>
        </p:nvSpPr>
        <p:spPr>
          <a:xfrm>
            <a:off x="6948264" y="733658"/>
            <a:ext cx="18604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орієнтовні вартості в грн.</a:t>
            </a:r>
            <a:endParaRPr lang="uk-UA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E65A8BD3-E7D9-4E78-B217-A75E1EC71FBC}"/>
              </a:ext>
            </a:extLst>
          </p:cNvPr>
          <p:cNvSpPr/>
          <p:nvPr/>
        </p:nvSpPr>
        <p:spPr>
          <a:xfrm>
            <a:off x="179512" y="4262050"/>
            <a:ext cx="58160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050" i="1" dirty="0">
                <a:latin typeface="+mj-lt"/>
                <a:ea typeface="+mj-ea"/>
                <a:cs typeface="+mj-cs"/>
              </a:rPr>
              <a:t>* В залежності від правового режиму в Україні та строку кредитування: від 0,5 до 1,6%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EF79A590-50A3-4267-B5C6-0AD58F3CE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531312"/>
              </p:ext>
            </p:extLst>
          </p:nvPr>
        </p:nvGraphicFramePr>
        <p:xfrm>
          <a:off x="539552" y="1010657"/>
          <a:ext cx="8147248" cy="321971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171740219"/>
                    </a:ext>
                  </a:extLst>
                </a:gridCol>
                <a:gridCol w="2390578">
                  <a:extLst>
                    <a:ext uri="{9D8B030D-6E8A-4147-A177-3AD203B41FA5}">
                      <a16:colId xmlns:a16="http://schemas.microsoft.com/office/drawing/2014/main" xmlns="" val="1800147887"/>
                    </a:ext>
                  </a:extLst>
                </a:gridCol>
                <a:gridCol w="2660326">
                  <a:extLst>
                    <a:ext uri="{9D8B030D-6E8A-4147-A177-3AD203B41FA5}">
                      <a16:colId xmlns:a16="http://schemas.microsoft.com/office/drawing/2014/main" xmlns="" val="1855792532"/>
                    </a:ext>
                  </a:extLst>
                </a:gridCol>
              </a:tblGrid>
              <a:tr h="366944"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>
                          <a:effectLst/>
                        </a:rPr>
                        <a:t> 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u="none" strike="noStrike" dirty="0">
                          <a:effectLst/>
                        </a:rPr>
                        <a:t>без ЕКА</a:t>
                      </a:r>
                      <a:endParaRPr lang="uk-UA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u="none" strike="noStrike">
                          <a:effectLst/>
                        </a:rPr>
                        <a:t>ЕКА</a:t>
                      </a:r>
                      <a:endParaRPr lang="uk-UA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19061673"/>
                  </a:ext>
                </a:extLst>
              </a:tr>
              <a:tr h="517169">
                <a:tc>
                  <a:txBody>
                    <a:bodyPr/>
                    <a:lstStyle/>
                    <a:p>
                      <a:pPr algn="l" rtl="0" fontAlgn="b"/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сума зовнішньоекономічного договору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3 750 000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60541810"/>
                  </a:ext>
                </a:extLst>
              </a:tr>
              <a:tr h="2585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страхова</a:t>
                      </a:r>
                      <a:r>
                        <a:rPr lang="ru-RU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сума </a:t>
                      </a:r>
                      <a:r>
                        <a:rPr lang="ru-RU" sz="160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покриття</a:t>
                      </a:r>
                      <a:r>
                        <a:rPr lang="ru-RU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2 550 000</a:t>
                      </a:r>
                      <a:endParaRPr lang="uk-UA" sz="16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39400569"/>
                  </a:ext>
                </a:extLst>
              </a:tr>
              <a:tr h="258585">
                <a:tc>
                  <a:txBody>
                    <a:bodyPr/>
                    <a:lstStyle/>
                    <a:p>
                      <a:pPr algn="l" rtl="0" fontAlgn="b"/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сума кредиту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3 000 000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82308542"/>
                  </a:ext>
                </a:extLst>
              </a:tr>
              <a:tr h="258585">
                <a:tc>
                  <a:txBody>
                    <a:bodyPr/>
                    <a:lstStyle/>
                    <a:p>
                      <a:pPr algn="l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необхідна вартість застави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3 300 000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93522482"/>
                  </a:ext>
                </a:extLst>
              </a:tr>
              <a:tr h="258585">
                <a:tc>
                  <a:txBody>
                    <a:bodyPr/>
                    <a:lstStyle/>
                    <a:p>
                      <a:pPr algn="l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страховування ЕКА*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12 750/30 600/40 800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07956845"/>
                  </a:ext>
                </a:extLst>
              </a:tr>
              <a:tr h="258585">
                <a:tc>
                  <a:txBody>
                    <a:bodyPr/>
                    <a:lstStyle/>
                    <a:p>
                      <a:pPr algn="l" rtl="0" fontAlgn="b"/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оцінка застави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64802379"/>
                  </a:ext>
                </a:extLst>
              </a:tr>
              <a:tr h="258585">
                <a:tc>
                  <a:txBody>
                    <a:bodyPr/>
                    <a:lstStyle/>
                    <a:p>
                      <a:pPr algn="l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страхування застави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5 000 - 180 000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83514582"/>
                  </a:ext>
                </a:extLst>
              </a:tr>
              <a:tr h="258585">
                <a:tc>
                  <a:txBody>
                    <a:bodyPr/>
                    <a:lstStyle/>
                    <a:p>
                      <a:pPr algn="l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нотаріальні послуги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79949465"/>
                  </a:ext>
                </a:extLst>
              </a:tr>
              <a:tr h="258585">
                <a:tc>
                  <a:txBody>
                    <a:bodyPr/>
                    <a:lstStyle/>
                    <a:p>
                      <a:pPr algn="l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20683156"/>
                  </a:ext>
                </a:extLst>
              </a:tr>
              <a:tr h="258585"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Загалом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20 000 - 195 000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12 750</a:t>
                      </a:r>
                      <a:r>
                        <a:rPr lang="uk-UA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6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40 800</a:t>
                      </a:r>
                      <a:endParaRPr lang="uk-UA" sz="16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76634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35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195486"/>
            <a:ext cx="8363272" cy="4860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uk-UA" sz="1400" dirty="0">
                <a:solidFill>
                  <a:schemeClr val="tx1"/>
                </a:solidFill>
              </a:rPr>
              <a:t>наші досягнення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47C-44A5-4D96-8A13-42F5B22B5A8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" y="771550"/>
            <a:ext cx="85072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uk-UA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АТ «Укрексімбанк» є один із лідерів серед державних банків України, з підтримки експортерів, які отримали фінансування та скористалися покриттям від ЕКА:</a:t>
            </a:r>
          </a:p>
          <a:p>
            <a:endParaRPr lang="uk-UA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перший реалізований проект в Україні;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лідер 2020 - 2021 років серед державних банків України, як за об'ємом наданого кредитування так і за кількістю реалізованих проектів;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42% від загальної кількості проектів;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uk-UA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41% від загального об'єму наданого страхування ЕКА.</a:t>
            </a:r>
          </a:p>
        </p:txBody>
      </p:sp>
    </p:spTree>
    <p:extLst>
      <p:ext uri="{BB962C8B-B14F-4D97-AF65-F5344CB8AC3E}">
        <p14:creationId xmlns:p14="http://schemas.microsoft.com/office/powerpoint/2010/main" val="91668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411510"/>
            <a:ext cx="6192688" cy="4158109"/>
          </a:xfrm>
          <a:effectLst/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uk-UA" sz="2700" b="1" dirty="0">
              <a:solidFill>
                <a:srgbClr val="112F71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sz="3300" b="1" dirty="0">
                <a:solidFill>
                  <a:srgbClr val="112F71"/>
                </a:solidFill>
                <a:latin typeface="Calibri" pitchFamily="34" charset="0"/>
              </a:rPr>
              <a:t>П</a:t>
            </a:r>
            <a:r>
              <a:rPr lang="uk-UA" sz="3300" b="1" dirty="0" err="1">
                <a:solidFill>
                  <a:srgbClr val="112F71"/>
                </a:solidFill>
                <a:latin typeface="Calibri" pitchFamily="34" charset="0"/>
              </a:rPr>
              <a:t>рограми</a:t>
            </a:r>
            <a:r>
              <a:rPr lang="uk-UA" sz="3300" b="1" dirty="0">
                <a:solidFill>
                  <a:srgbClr val="112F71"/>
                </a:solidFill>
                <a:latin typeface="Calibri" pitchFamily="34" charset="0"/>
              </a:rPr>
              <a:t> МФО </a:t>
            </a:r>
          </a:p>
          <a:p>
            <a:pPr algn="ctr">
              <a:defRPr/>
            </a:pPr>
            <a:r>
              <a:rPr lang="uk-UA" sz="3300" b="1" dirty="0">
                <a:solidFill>
                  <a:srgbClr val="112F71"/>
                </a:solidFill>
                <a:latin typeface="Calibri" pitchFamily="34" charset="0"/>
              </a:rPr>
              <a:t>для клієнтів малого та середнього бізнесу</a:t>
            </a:r>
          </a:p>
          <a:p>
            <a:pPr>
              <a:lnSpc>
                <a:spcPct val="80000"/>
              </a:lnSpc>
              <a:defRPr/>
            </a:pPr>
            <a:endParaRPr lang="en-GB" sz="3300" b="1" dirty="0">
              <a:solidFill>
                <a:srgbClr val="112F71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uk-UA" sz="1800" b="1" dirty="0">
              <a:solidFill>
                <a:srgbClr val="112F71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sz="1800" b="1" dirty="0">
              <a:solidFill>
                <a:srgbClr val="112F71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sz="1800" b="1" dirty="0">
              <a:solidFill>
                <a:srgbClr val="112F71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Aft>
                <a:spcPts val="900"/>
              </a:spcAft>
              <a:defRPr/>
            </a:pPr>
            <a:endParaRPr lang="uk-UA" sz="2100" b="1" dirty="0">
              <a:solidFill>
                <a:srgbClr val="112F71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Aft>
                <a:spcPts val="900"/>
              </a:spcAft>
              <a:defRPr/>
            </a:pPr>
            <a:endParaRPr lang="uk-UA" sz="2100" b="1" dirty="0">
              <a:solidFill>
                <a:srgbClr val="112F71"/>
              </a:solidFill>
              <a:latin typeface="Calibri" pitchFamily="3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GB" sz="1800" dirty="0">
              <a:solidFill>
                <a:srgbClr val="112F71"/>
              </a:solidFill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210576"/>
            <a:ext cx="1404156" cy="79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075806"/>
            <a:ext cx="1672754" cy="81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&amp;Kcy;&amp;acy;&amp;rcy;&amp;tcy;&amp;icy;&amp;ncy;&amp;kcy;&amp;icy; &amp;pcy;&amp;ocy; &amp;zcy;&amp;acy;&amp;pcy;&amp;rcy;&amp;ocy;&amp;scy;&amp;ucy; &amp;lcy;&amp;ocy;&amp;gcy;&amp;ocy;&amp;tcy;&amp;icy;&amp;pcy; &amp;iecy;&amp;bcy;&amp;rcy;&amp;rcy;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705523"/>
            <a:ext cx="113412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6521"/>
            <a:ext cx="7272807" cy="540060"/>
          </a:xfrm>
          <a:effectLst/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uk-UA" sz="1875" dirty="0">
                <a:solidFill>
                  <a:srgbClr val="112F71"/>
                </a:solidFill>
              </a:rPr>
              <a:t>МБРР:  </a:t>
            </a:r>
            <a:r>
              <a:rPr lang="x-none" sz="1875" dirty="0">
                <a:solidFill>
                  <a:srgbClr val="112F71"/>
                </a:solidFill>
              </a:rPr>
              <a:t>Проект доступу до </a:t>
            </a:r>
            <a:r>
              <a:rPr lang="uk-UA" sz="1875" dirty="0">
                <a:solidFill>
                  <a:srgbClr val="112F71"/>
                </a:solidFill>
              </a:rPr>
              <a:t>довготермінового</a:t>
            </a:r>
            <a:r>
              <a:rPr lang="x-none" sz="1875" dirty="0">
                <a:solidFill>
                  <a:srgbClr val="112F71"/>
                </a:solidFill>
              </a:rPr>
              <a:t> ф</a:t>
            </a:r>
            <a:r>
              <a:rPr lang="uk-UA" sz="1875" dirty="0">
                <a:solidFill>
                  <a:srgbClr val="112F71"/>
                </a:solidFill>
              </a:rPr>
              <a:t>і</a:t>
            </a:r>
            <a:r>
              <a:rPr lang="x-none" sz="1875" dirty="0">
                <a:solidFill>
                  <a:srgbClr val="112F71"/>
                </a:solidFill>
              </a:rPr>
              <a:t>нансування + </a:t>
            </a:r>
            <a:r>
              <a:rPr lang="uk-UA" sz="1875" dirty="0">
                <a:solidFill>
                  <a:srgbClr val="112F71"/>
                </a:solidFill>
              </a:rPr>
              <a:t>Д</a:t>
            </a:r>
            <a:r>
              <a:rPr lang="x-none" sz="1875" dirty="0">
                <a:solidFill>
                  <a:srgbClr val="112F71"/>
                </a:solidFill>
              </a:rPr>
              <a:t>Ф для</a:t>
            </a:r>
            <a:r>
              <a:rPr lang="uk-UA" sz="1875" dirty="0">
                <a:solidFill>
                  <a:srgbClr val="112F71"/>
                </a:solidFill>
              </a:rPr>
              <a:t> ПДДФ</a:t>
            </a:r>
            <a:endParaRPr lang="en-GB" sz="1875" dirty="0">
              <a:solidFill>
                <a:srgbClr val="112F7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39313"/>
            <a:ext cx="807856" cy="49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143003" y="86958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" name="Скругленный прямоугольник 9">
            <a:extLst>
              <a:ext uri="{FF2B5EF4-FFF2-40B4-BE49-F238E27FC236}">
                <a16:creationId xmlns:a16="http://schemas.microsoft.com/office/drawing/2014/main" xmlns="" id="{877FD336-F059-4F68-86D9-D73AA1B5F03D}"/>
              </a:ext>
            </a:extLst>
          </p:cNvPr>
          <p:cNvSpPr/>
          <p:nvPr/>
        </p:nvSpPr>
        <p:spPr bwMode="auto">
          <a:xfrm>
            <a:off x="1143003" y="735546"/>
            <a:ext cx="6868577" cy="270030"/>
          </a:xfrm>
          <a:prstGeom prst="roundRect">
            <a:avLst>
              <a:gd name="adj" fmla="val 9673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80465" tIns="40232" rIns="80465" bIns="40232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1238" b="1" dirty="0">
                <a:solidFill>
                  <a:schemeClr val="bg1"/>
                </a:solidFill>
                <a:latin typeface="Calibri" pitchFamily="34" charset="0"/>
              </a:rPr>
              <a:t>Мета: поліпшення доступу експортно-орієнтованих МСП до довгострокового фінансування</a:t>
            </a:r>
            <a:endParaRPr lang="en-US" sz="1238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3" name="Таблица 11">
            <a:extLst>
              <a:ext uri="{FF2B5EF4-FFF2-40B4-BE49-F238E27FC236}">
                <a16:creationId xmlns:a16="http://schemas.microsoft.com/office/drawing/2014/main" xmlns="" id="{E0CD4D0E-CFB3-4130-8217-DA03A07B6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19466"/>
              </p:ext>
            </p:extLst>
          </p:nvPr>
        </p:nvGraphicFramePr>
        <p:xfrm>
          <a:off x="395536" y="1059583"/>
          <a:ext cx="8352928" cy="2598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7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21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4682">
                <a:tc gridSpan="2">
                  <a:txBody>
                    <a:bodyPr/>
                    <a:lstStyle/>
                    <a:p>
                      <a:pPr algn="ctr" defTabSz="900000">
                        <a:spcBef>
                          <a:spcPts val="0"/>
                        </a:spcBef>
                        <a:buFont typeface="Wingdings 2" pitchFamily="18" charset="2"/>
                        <a:buNone/>
                      </a:pPr>
                      <a:r>
                        <a:rPr lang="uk-UA" sz="1200" b="1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Сума позики МБРР – 250 млн. дол. США</a:t>
                      </a:r>
                      <a:endParaRPr lang="ru-RU" sz="1200" b="1" i="0" dirty="0">
                        <a:solidFill>
                          <a:srgbClr val="112F7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35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 2" pitchFamily="18" charset="2"/>
                        <a:buNone/>
                      </a:pPr>
                      <a:r>
                        <a:rPr lang="uk-UA" sz="1100" b="1" i="0" u="sng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Основні вимоги до МСП: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Приватна форма</a:t>
                      </a:r>
                      <a:r>
                        <a:rPr lang="uk-UA" sz="1100" b="0" i="0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власності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Штат – до 1000 працівників по позичальнику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Підприємство:</a:t>
                      </a:r>
                      <a:endParaRPr lang="ru-RU" sz="1100" b="0" i="0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447675" indent="-2762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є експортно-орієнтованим </a:t>
                      </a:r>
                      <a:r>
                        <a:rPr lang="uk-UA" sz="1100" b="0" i="1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або</a:t>
                      </a:r>
                      <a:endParaRPr lang="ru-RU" sz="1100" b="0" i="1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447675" indent="-2762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з обсягами реалізації експортно-орієнтованим підприємствам ≥ 50% від загального обсягу реалізації </a:t>
                      </a:r>
                      <a:endParaRPr lang="ru-RU" sz="1100" b="0" i="1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65113" indent="-2651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Відповідність екологічним і соціальним вимогам Проекту</a:t>
                      </a:r>
                    </a:p>
                    <a:p>
                      <a:pPr marL="265113" indent="-2651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Коефіцієнт співвідношення </a:t>
                      </a:r>
                      <a:r>
                        <a:rPr lang="uk-UA" sz="1100" b="0" i="0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залучених коштів до 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власного</a:t>
                      </a:r>
                      <a:r>
                        <a:rPr lang="uk-UA" sz="1100" b="0" i="0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капіталу (</a:t>
                      </a:r>
                      <a:r>
                        <a:rPr lang="en-US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lang="en-US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r>
                        <a:rPr lang="en-US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≤ 85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:15</a:t>
                      </a:r>
                    </a:p>
                    <a:p>
                      <a:pPr marL="265113" indent="-2651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Коефіцієнт обслуговування боргу (DSCR) ≥1,</a:t>
                      </a:r>
                      <a:r>
                        <a:rPr lang="en-US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:1</a:t>
                      </a:r>
                      <a:endParaRPr lang="ru-RU" sz="1100" b="0" i="0" dirty="0">
                        <a:solidFill>
                          <a:srgbClr val="112F7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Wingdings 2" pitchFamily="18" charset="2"/>
                        <a:buNone/>
                      </a:pPr>
                      <a:r>
                        <a:rPr lang="uk-UA" sz="1100" b="1" i="0" u="sng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Вимоги до</a:t>
                      </a:r>
                      <a:r>
                        <a:rPr lang="uk-UA" sz="1100" b="1" i="0" u="sng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uk-UA" sz="1100" b="1" i="0" u="sng" baseline="0" dirty="0" err="1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субпроектів</a:t>
                      </a:r>
                      <a:r>
                        <a:rPr lang="uk-UA" sz="1100" b="1" i="0" u="sng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:</a:t>
                      </a:r>
                      <a:endParaRPr lang="uk-UA" sz="1100" b="0" i="0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4625" marR="0" lvl="0" indent="-174625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Сума </a:t>
                      </a:r>
                      <a:r>
                        <a:rPr lang="uk-UA" sz="1100" b="0" i="0" dirty="0" err="1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субкредиту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- </a:t>
                      </a:r>
                      <a:r>
                        <a:rPr lang="uk-UA" sz="1100" b="0" i="0" dirty="0" err="1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еквів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. 8,0</a:t>
                      </a:r>
                      <a:r>
                        <a:rPr lang="en-US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млн.</a:t>
                      </a:r>
                      <a:r>
                        <a:rPr lang="en-US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uk-UA" sz="1100" b="0" i="0" dirty="0" err="1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дол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. США</a:t>
                      </a:r>
                      <a:r>
                        <a:rPr lang="en-US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на 1 позичальника (з можливістю</a:t>
                      </a:r>
                      <a:r>
                        <a:rPr lang="uk-UA" sz="1100" b="0" i="0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збільшення до 15 млн. </a:t>
                      </a:r>
                      <a:r>
                        <a:rPr lang="uk-UA" sz="1100" b="0" i="0" dirty="0" err="1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дол</a:t>
                      </a: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. США</a:t>
                      </a:r>
                      <a:r>
                        <a:rPr lang="en-US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uk-UA" sz="1100" b="0" i="0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uk-UA" sz="1100" b="0" i="0" dirty="0">
                        <a:solidFill>
                          <a:srgbClr val="112F7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q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Терміни кредитування: </a:t>
                      </a:r>
                    </a:p>
                    <a:p>
                      <a:pPr marL="176213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 інвестиційних проектів – від 36 міс. </a:t>
                      </a:r>
                    </a:p>
                    <a:p>
                      <a:pPr marL="176213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 оборотного капіталу – від 12 міс.</a:t>
                      </a:r>
                    </a:p>
                    <a:p>
                      <a:pPr marL="174625" indent="-174625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q"/>
                      </a:pPr>
                      <a:r>
                        <a:rPr lang="uk-UA" sz="1100" b="0" i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 Відповідність закупівельним вимогам Проекту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385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None/>
                      </a:pPr>
                      <a:r>
                        <a:rPr lang="uk-UA" sz="1300" b="1" i="0" u="sng" baseline="0" dirty="0">
                          <a:solidFill>
                            <a:srgbClr val="112F71"/>
                          </a:solidFill>
                          <a:effectLst/>
                          <a:latin typeface="Calibri" pitchFamily="34" charset="0"/>
                        </a:rPr>
                        <a:t>Переваги для учасників: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2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" name="Скругленный прямоугольник 13">
            <a:extLst>
              <a:ext uri="{FF2B5EF4-FFF2-40B4-BE49-F238E27FC236}">
                <a16:creationId xmlns:a16="http://schemas.microsoft.com/office/drawing/2014/main" xmlns="" id="{25B44DD9-868C-4087-B298-57EB8C7C4974}"/>
              </a:ext>
            </a:extLst>
          </p:cNvPr>
          <p:cNvSpPr/>
          <p:nvPr/>
        </p:nvSpPr>
        <p:spPr bwMode="auto">
          <a:xfrm>
            <a:off x="4572000" y="3975906"/>
            <a:ext cx="3123495" cy="270030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80465" tIns="40232" rIns="80465" bIns="40232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584"/>
              </a:lnSpc>
            </a:pPr>
            <a:r>
              <a:rPr lang="uk-UA" sz="1275" b="1" dirty="0">
                <a:solidFill>
                  <a:schemeClr val="bg1"/>
                </a:solidFill>
                <a:latin typeface="Calibri" pitchFamily="34" charset="0"/>
              </a:rPr>
              <a:t>Кредитування у </a:t>
            </a:r>
            <a:r>
              <a:rPr lang="en-US" sz="1275" b="1" dirty="0">
                <a:solidFill>
                  <a:schemeClr val="bg1"/>
                </a:solidFill>
                <a:latin typeface="Calibri" pitchFamily="34" charset="0"/>
              </a:rPr>
              <a:t>UAH, USD </a:t>
            </a:r>
            <a:r>
              <a:rPr lang="ru-RU" sz="1275" b="1" dirty="0">
                <a:solidFill>
                  <a:schemeClr val="bg1"/>
                </a:solidFill>
                <a:latin typeface="Calibri" pitchFamily="34" charset="0"/>
              </a:rPr>
              <a:t>та</a:t>
            </a:r>
            <a:r>
              <a:rPr lang="en-US" sz="1275" b="1" dirty="0">
                <a:solidFill>
                  <a:schemeClr val="bg1"/>
                </a:solidFill>
                <a:latin typeface="Calibri" pitchFamily="34" charset="0"/>
              </a:rPr>
              <a:t> EUR</a:t>
            </a:r>
            <a:endParaRPr lang="uk-UA" sz="1275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Скругленный прямоугольник 16">
            <a:extLst>
              <a:ext uri="{FF2B5EF4-FFF2-40B4-BE49-F238E27FC236}">
                <a16:creationId xmlns:a16="http://schemas.microsoft.com/office/drawing/2014/main" xmlns="" id="{B8FACD3A-3965-43BE-B493-8EE443F36E1E}"/>
              </a:ext>
            </a:extLst>
          </p:cNvPr>
          <p:cNvSpPr/>
          <p:nvPr/>
        </p:nvSpPr>
        <p:spPr bwMode="auto">
          <a:xfrm>
            <a:off x="4572000" y="3597864"/>
            <a:ext cx="3123495" cy="324036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80465" tIns="40232" rIns="80465" bIns="40232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275"/>
              </a:lnSpc>
            </a:pPr>
            <a:r>
              <a:rPr lang="uk-UA" sz="1200" b="1" dirty="0">
                <a:solidFill>
                  <a:schemeClr val="bg1"/>
                </a:solidFill>
                <a:latin typeface="Calibri" pitchFamily="34" charset="0"/>
              </a:rPr>
              <a:t>Можливість рефінансування прийнятних витрат, понесених протягом 360 днів назад </a:t>
            </a:r>
            <a:endParaRPr lang="en-US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17">
            <a:extLst>
              <a:ext uri="{FF2B5EF4-FFF2-40B4-BE49-F238E27FC236}">
                <a16:creationId xmlns:a16="http://schemas.microsoft.com/office/drawing/2014/main" xmlns="" id="{C0468CAC-6329-4F75-9466-DA16C0B75054}"/>
              </a:ext>
            </a:extLst>
          </p:cNvPr>
          <p:cNvSpPr/>
          <p:nvPr/>
        </p:nvSpPr>
        <p:spPr bwMode="auto">
          <a:xfrm>
            <a:off x="1439652" y="3975906"/>
            <a:ext cx="3024336" cy="270030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80465" tIns="40232" rIns="80465" bIns="40232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584"/>
              </a:lnSpc>
            </a:pPr>
            <a:r>
              <a:rPr lang="uk-UA" sz="1275" b="1" dirty="0">
                <a:solidFill>
                  <a:schemeClr val="bg1"/>
                </a:solidFill>
                <a:latin typeface="Calibri" pitchFamily="34" charset="0"/>
              </a:rPr>
              <a:t>Конкурентні процентні ставки</a:t>
            </a:r>
            <a:endParaRPr lang="en-US" sz="1275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Скругленный прямоугольник 18">
            <a:extLst>
              <a:ext uri="{FF2B5EF4-FFF2-40B4-BE49-F238E27FC236}">
                <a16:creationId xmlns:a16="http://schemas.microsoft.com/office/drawing/2014/main" xmlns="" id="{E68A516B-EAFA-4814-975C-3CFD635F092B}"/>
              </a:ext>
            </a:extLst>
          </p:cNvPr>
          <p:cNvSpPr/>
          <p:nvPr/>
        </p:nvSpPr>
        <p:spPr bwMode="auto">
          <a:xfrm>
            <a:off x="1439652" y="3597864"/>
            <a:ext cx="3024336" cy="324036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80465" tIns="40232" rIns="80465" bIns="40232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584"/>
              </a:lnSpc>
            </a:pPr>
            <a:r>
              <a:rPr lang="uk-UA" sz="1275" b="1" dirty="0">
                <a:solidFill>
                  <a:schemeClr val="bg1"/>
                </a:solidFill>
                <a:latin typeface="Calibri" pitchFamily="34" charset="0"/>
              </a:rPr>
              <a:t>Довгострокові кредитні ресурси </a:t>
            </a:r>
            <a:endParaRPr lang="en-US" sz="1275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Скругленный прямоугольник 12">
            <a:extLst>
              <a:ext uri="{FF2B5EF4-FFF2-40B4-BE49-F238E27FC236}">
                <a16:creationId xmlns:a16="http://schemas.microsoft.com/office/drawing/2014/main" xmlns="" id="{146D9232-6F2F-4E8F-9FD0-FC4F561D042A}"/>
              </a:ext>
            </a:extLst>
          </p:cNvPr>
          <p:cNvSpPr/>
          <p:nvPr/>
        </p:nvSpPr>
        <p:spPr bwMode="auto">
          <a:xfrm>
            <a:off x="1439652" y="4299942"/>
            <a:ext cx="6255843" cy="270030"/>
          </a:xfrm>
          <a:prstGeom prst="roundRect">
            <a:avLst>
              <a:gd name="adj" fmla="val 14176"/>
            </a:avLst>
          </a:prstGeom>
          <a:solidFill>
            <a:srgbClr val="112F7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64294" lvl="3" algn="ctr"/>
            <a:r>
              <a:rPr lang="uk-UA" sz="1275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Можливість поєднання ПДДФ з Програмою «Доступні кредити 5-7-9%»</a:t>
            </a:r>
          </a:p>
        </p:txBody>
      </p:sp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xmlns="" id="{A064DCD5-0E66-4646-9DAC-0BB6764BF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1725" y="4767267"/>
            <a:ext cx="1733550" cy="273844"/>
          </a:xfrm>
          <a:noFill/>
        </p:spPr>
        <p:txBody>
          <a:bodyPr/>
          <a:lstStyle/>
          <a:p>
            <a:fld id="{FD5CDDEE-E978-4C5B-A169-66DCDEA58FB1}" type="slidenum">
              <a:rPr lang="en-GB" smtClean="0">
                <a:latin typeface="Calibri" pitchFamily="34" charset="0"/>
              </a:rPr>
              <a:pPr/>
              <a:t>9</a:t>
            </a:fld>
            <a:endParaRPr lang="en-GB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55729"/>
      </p:ext>
    </p:extLst>
  </p:cSld>
  <p:clrMapOvr>
    <a:masterClrMapping/>
  </p:clrMapOvr>
</p:sld>
</file>

<file path=ppt/theme/theme1.xml><?xml version="1.0" encoding="utf-8"?>
<a:theme xmlns:a="http://schemas.openxmlformats.org/drawingml/2006/main" name="EXIM-шаблон-с-дизайном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548DD4"/>
      </a:accent2>
      <a:accent3>
        <a:srgbClr val="8DB3E2"/>
      </a:accent3>
      <a:accent4>
        <a:srgbClr val="C6D9F0"/>
      </a:accent4>
      <a:accent5>
        <a:srgbClr val="BFBFBF"/>
      </a:accent5>
      <a:accent6>
        <a:srgbClr val="F79646"/>
      </a:accent6>
      <a:hlink>
        <a:srgbClr val="0000FF"/>
      </a:hlink>
      <a:folHlink>
        <a:srgbClr val="800080"/>
      </a:folHlink>
    </a:clrScheme>
    <a:fontScheme name="EXI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EXIM-шаблон-с-дизайном</Template>
  <TotalTime>14688</TotalTime>
  <Words>1563</Words>
  <Application>Microsoft Office PowerPoint</Application>
  <PresentationFormat>Екран (16:9)</PresentationFormat>
  <Paragraphs>233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EXIM-шаблон-с-дизайном</vt:lpstr>
      <vt:lpstr>Фінансування експорту від               АТ «Укрексімбанк»  програма з                                                                  ПрАТ «Експортно-кредитне агентство»</vt:lpstr>
      <vt:lpstr>суть співробітництва з ЕКА та переваги програми</vt:lpstr>
      <vt:lpstr>основні умови кредитування</vt:lpstr>
      <vt:lpstr>основні групи товарів, експорт яких підтримує ЕКА</vt:lpstr>
      <vt:lpstr>основні групи товарів, експорт яких підтримує ЕКА</vt:lpstr>
      <vt:lpstr>приклад вартості проекту</vt:lpstr>
      <vt:lpstr>наші досягнення</vt:lpstr>
      <vt:lpstr>Презентація PowerPoint</vt:lpstr>
      <vt:lpstr>МБРР:  Проект доступу до довготермінового фінансування + ДФ для ПДДФ</vt:lpstr>
      <vt:lpstr>  ЄБРР: Програма для кредитування МСП на підтримку ПВЗВТ з ЄС   </vt:lpstr>
      <vt:lpstr>  ЄІБ: Кредит на підтримку ПВЗВТ з ЄС 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install</dc:creator>
  <cp:lastModifiedBy>Лозовий Олег Анатолійович</cp:lastModifiedBy>
  <cp:revision>998</cp:revision>
  <cp:lastPrinted>2020-09-07T12:49:02Z</cp:lastPrinted>
  <dcterms:created xsi:type="dcterms:W3CDTF">2020-05-19T13:23:45Z</dcterms:created>
  <dcterms:modified xsi:type="dcterms:W3CDTF">2022-11-03T09:29:40Z</dcterms:modified>
</cp:coreProperties>
</file>