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18288000" cy="10287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5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84961" y="0"/>
            <a:ext cx="10203180" cy="10287000"/>
          </a:xfrm>
          <a:custGeom>
            <a:avLst/>
            <a:gdLst/>
            <a:ahLst/>
            <a:cxnLst/>
            <a:rect l="l" t="t" r="r" b="b"/>
            <a:pathLst>
              <a:path w="10203180" h="10287000">
                <a:moveTo>
                  <a:pt x="0" y="10286999"/>
                </a:moveTo>
                <a:lnTo>
                  <a:pt x="10203037" y="10286999"/>
                </a:lnTo>
                <a:lnTo>
                  <a:pt x="1020303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085455" cy="10287000"/>
          </a:xfrm>
          <a:custGeom>
            <a:avLst/>
            <a:gdLst/>
            <a:ahLst/>
            <a:cxnLst/>
            <a:rect l="l" t="t" r="r" b="b"/>
            <a:pathLst>
              <a:path w="8085455" h="10287000">
                <a:moveTo>
                  <a:pt x="0" y="10286998"/>
                </a:moveTo>
                <a:lnTo>
                  <a:pt x="0" y="0"/>
                </a:lnTo>
                <a:lnTo>
                  <a:pt x="8084961" y="0"/>
                </a:lnTo>
                <a:lnTo>
                  <a:pt x="8084961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3754" y="3032071"/>
            <a:ext cx="8140490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0736" y="2505070"/>
            <a:ext cx="15706526" cy="354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137" y="1598054"/>
            <a:ext cx="5358895" cy="30365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8224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8306" y="5291509"/>
            <a:ext cx="6107094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4445" marR="5080" indent="-1262380">
              <a:lnSpc>
                <a:spcPct val="100000"/>
              </a:lnSpc>
              <a:spcBef>
                <a:spcPts val="100"/>
              </a:spcBef>
            </a:pPr>
            <a:r>
              <a:rPr sz="8000" spc="955" dirty="0" err="1">
                <a:solidFill>
                  <a:srgbClr val="8F1236"/>
                </a:solidFill>
                <a:latin typeface="Courier New"/>
                <a:cs typeface="Courier New"/>
              </a:rPr>
              <a:t>К</a:t>
            </a:r>
            <a:r>
              <a:rPr sz="8000" spc="720" dirty="0" err="1">
                <a:solidFill>
                  <a:srgbClr val="8F1236"/>
                </a:solidFill>
                <a:latin typeface="Courier New"/>
                <a:cs typeface="Courier New"/>
              </a:rPr>
              <a:t>и</a:t>
            </a:r>
            <a:r>
              <a:rPr sz="8000" spc="-1989" dirty="0" err="1">
                <a:solidFill>
                  <a:srgbClr val="8F1236"/>
                </a:solidFill>
                <a:latin typeface="Courier New"/>
                <a:cs typeface="Courier New"/>
              </a:rPr>
              <a:t>ї</a:t>
            </a:r>
            <a:r>
              <a:rPr sz="8000" dirty="0" err="1">
                <a:solidFill>
                  <a:srgbClr val="8F1236"/>
                </a:solidFill>
                <a:latin typeface="Courier New"/>
                <a:cs typeface="Courier New"/>
              </a:rPr>
              <a:t>вська</a:t>
            </a:r>
            <a:r>
              <a:rPr sz="8000" spc="-10" dirty="0">
                <a:solidFill>
                  <a:srgbClr val="8F1236"/>
                </a:solidFill>
                <a:latin typeface="Courier New"/>
                <a:cs typeface="Courier New"/>
              </a:rPr>
              <a:t>  </a:t>
            </a:r>
            <a:r>
              <a:rPr sz="8000" spc="1250" dirty="0">
                <a:solidFill>
                  <a:srgbClr val="8F1236"/>
                </a:solidFill>
                <a:latin typeface="Courier New"/>
                <a:cs typeface="Courier New"/>
              </a:rPr>
              <a:t>ТПП</a:t>
            </a:r>
            <a:endParaRPr sz="80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3570" y="1570761"/>
            <a:ext cx="17294860" cy="8716645"/>
            <a:chOff x="993570" y="1570761"/>
            <a:chExt cx="17294860" cy="8716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570" y="1575945"/>
              <a:ext cx="17294429" cy="87110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61737" y="1570761"/>
              <a:ext cx="4326890" cy="31115"/>
            </a:xfrm>
            <a:custGeom>
              <a:avLst/>
              <a:gdLst/>
              <a:ahLst/>
              <a:cxnLst/>
              <a:rect l="l" t="t" r="r" b="b"/>
              <a:pathLst>
                <a:path w="4326890" h="31115">
                  <a:moveTo>
                    <a:pt x="0" y="0"/>
                  </a:moveTo>
                  <a:lnTo>
                    <a:pt x="4326262" y="0"/>
                  </a:lnTo>
                  <a:lnTo>
                    <a:pt x="4326262" y="31100"/>
                  </a:lnTo>
                  <a:lnTo>
                    <a:pt x="0" y="3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8668" y="892170"/>
            <a:ext cx="965962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00200">
              <a:lnSpc>
                <a:spcPct val="116700"/>
              </a:lnSpc>
              <a:spcBef>
                <a:spcPts val="95"/>
              </a:spcBef>
            </a:pPr>
            <a:r>
              <a:rPr sz="4500" spc="-85" dirty="0">
                <a:latin typeface="Palatino Linotype"/>
                <a:cs typeface="Palatino Linotype"/>
              </a:rPr>
              <a:t>Ця</a:t>
            </a:r>
            <a:r>
              <a:rPr sz="4500" spc="35" dirty="0">
                <a:latin typeface="Palatino Linotype"/>
                <a:cs typeface="Palatino Linotype"/>
              </a:rPr>
              <a:t> </a:t>
            </a:r>
            <a:r>
              <a:rPr sz="4500" spc="45" dirty="0">
                <a:latin typeface="Palatino Linotype"/>
                <a:cs typeface="Palatino Linotype"/>
              </a:rPr>
              <a:t>робота</a:t>
            </a:r>
            <a:r>
              <a:rPr sz="4500" spc="40" dirty="0">
                <a:latin typeface="Palatino Linotype"/>
                <a:cs typeface="Palatino Linotype"/>
              </a:rPr>
              <a:t> </a:t>
            </a:r>
            <a:r>
              <a:rPr sz="4500" spc="140" dirty="0">
                <a:latin typeface="Palatino Linotype"/>
                <a:cs typeface="Palatino Linotype"/>
              </a:rPr>
              <a:t>необхідна </a:t>
            </a:r>
            <a:r>
              <a:rPr sz="4500" spc="145" dirty="0">
                <a:latin typeface="Palatino Linotype"/>
                <a:cs typeface="Palatino Linotype"/>
              </a:rPr>
              <a:t> </a:t>
            </a:r>
            <a:r>
              <a:rPr sz="4500" spc="155" dirty="0">
                <a:latin typeface="Palatino Linotype"/>
                <a:cs typeface="Palatino Linotype"/>
              </a:rPr>
              <a:t>суб’єктам</a:t>
            </a:r>
            <a:r>
              <a:rPr sz="4500" spc="25" dirty="0">
                <a:latin typeface="Palatino Linotype"/>
                <a:cs typeface="Palatino Linotype"/>
              </a:rPr>
              <a:t> </a:t>
            </a:r>
            <a:r>
              <a:rPr sz="4500" spc="155" dirty="0">
                <a:latin typeface="Palatino Linotype"/>
                <a:cs typeface="Palatino Linotype"/>
              </a:rPr>
              <a:t>господарювання</a:t>
            </a:r>
            <a:r>
              <a:rPr sz="4500" spc="25" dirty="0">
                <a:latin typeface="Palatino Linotype"/>
                <a:cs typeface="Palatino Linotype"/>
              </a:rPr>
              <a:t> </a:t>
            </a:r>
            <a:r>
              <a:rPr sz="4500" spc="215" dirty="0">
                <a:latin typeface="Palatino Linotype"/>
                <a:cs typeface="Palatino Linotype"/>
              </a:rPr>
              <a:t>для:</a:t>
            </a:r>
            <a:endParaRPr sz="45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534" y="2946358"/>
            <a:ext cx="16042640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020">
              <a:lnSpc>
                <a:spcPct val="115199"/>
              </a:lnSpc>
              <a:spcBef>
                <a:spcPts val="100"/>
              </a:spcBef>
              <a:buChar char="•"/>
              <a:tabLst>
                <a:tab pos="265430" algn="l"/>
              </a:tabLst>
            </a:pPr>
            <a:r>
              <a:rPr sz="3200" spc="195" dirty="0">
                <a:latin typeface="Palatino Linotype"/>
                <a:cs typeface="Palatino Linotype"/>
              </a:rPr>
              <a:t>ініціювання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00" dirty="0">
                <a:latin typeface="Palatino Linotype"/>
                <a:cs typeface="Palatino Linotype"/>
              </a:rPr>
              <a:t>або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50" dirty="0">
                <a:latin typeface="Palatino Linotype"/>
                <a:cs typeface="Palatino Linotype"/>
              </a:rPr>
              <a:t>приєднання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70" dirty="0">
                <a:latin typeface="Palatino Linotype"/>
                <a:cs typeface="Palatino Linotype"/>
              </a:rPr>
              <a:t>до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55" dirty="0">
                <a:latin typeface="Palatino Linotype"/>
                <a:cs typeface="Palatino Linotype"/>
              </a:rPr>
              <a:t>відкритого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85" dirty="0">
                <a:latin typeface="Palatino Linotype"/>
                <a:cs typeface="Palatino Linotype"/>
              </a:rPr>
              <a:t>кримінального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75" dirty="0">
                <a:latin typeface="Palatino Linotype"/>
                <a:cs typeface="Palatino Linotype"/>
              </a:rPr>
              <a:t>провадження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395" dirty="0">
                <a:latin typeface="Palatino Linotype"/>
                <a:cs typeface="Palatino Linotype"/>
              </a:rPr>
              <a:t>в </a:t>
            </a:r>
            <a:r>
              <a:rPr sz="3200" spc="-785" dirty="0">
                <a:latin typeface="Palatino Linotype"/>
                <a:cs typeface="Palatino Linotype"/>
              </a:rPr>
              <a:t> </a:t>
            </a:r>
            <a:r>
              <a:rPr sz="3200" spc="140" dirty="0">
                <a:latin typeface="Palatino Linotype"/>
                <a:cs typeface="Palatino Linotype"/>
              </a:rPr>
              <a:t>Україні;</a:t>
            </a:r>
            <a:endParaRPr sz="3200">
              <a:latin typeface="Palatino Linotype"/>
              <a:cs typeface="Palatino Linotype"/>
            </a:endParaRPr>
          </a:p>
          <a:p>
            <a:pPr marL="264795" indent="-252729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3200" spc="215" dirty="0">
                <a:latin typeface="Palatino Linotype"/>
                <a:cs typeface="Palatino Linotype"/>
              </a:rPr>
              <a:t>звернення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70" dirty="0">
                <a:latin typeface="Palatino Linotype"/>
                <a:cs typeface="Palatino Linotype"/>
              </a:rPr>
              <a:t>до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25" dirty="0">
                <a:latin typeface="Palatino Linotype"/>
                <a:cs typeface="Palatino Linotype"/>
              </a:rPr>
              <a:t>Міжнародного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85" dirty="0">
                <a:latin typeface="Palatino Linotype"/>
                <a:cs typeface="Palatino Linotype"/>
              </a:rPr>
              <a:t>кримінального</a:t>
            </a:r>
            <a:r>
              <a:rPr sz="3200" spc="40" dirty="0">
                <a:latin typeface="Palatino Linotype"/>
                <a:cs typeface="Palatino Linotype"/>
              </a:rPr>
              <a:t> </a:t>
            </a:r>
            <a:r>
              <a:rPr sz="3200" spc="114" dirty="0">
                <a:latin typeface="Palatino Linotype"/>
                <a:cs typeface="Palatino Linotype"/>
              </a:rPr>
              <a:t>суду;</a:t>
            </a:r>
            <a:endParaRPr sz="3200">
              <a:latin typeface="Palatino Linotype"/>
              <a:cs typeface="Palatino Linotype"/>
            </a:endParaRPr>
          </a:p>
          <a:p>
            <a:pPr marL="12700" marR="5080">
              <a:lnSpc>
                <a:spcPct val="115199"/>
              </a:lnSpc>
              <a:buChar char="•"/>
              <a:tabLst>
                <a:tab pos="265430" algn="l"/>
              </a:tabLst>
            </a:pPr>
            <a:r>
              <a:rPr sz="3200" spc="190" dirty="0">
                <a:latin typeface="Palatino Linotype"/>
                <a:cs typeface="Palatino Linotype"/>
              </a:rPr>
              <a:t>вирішення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200" dirty="0">
                <a:latin typeface="Palatino Linotype"/>
                <a:cs typeface="Palatino Linotype"/>
              </a:rPr>
              <a:t>питання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60" dirty="0">
                <a:latin typeface="Palatino Linotype"/>
                <a:cs typeface="Palatino Linotype"/>
              </a:rPr>
              <a:t>про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210" dirty="0">
                <a:latin typeface="Palatino Linotype"/>
                <a:cs typeface="Palatino Linotype"/>
              </a:rPr>
              <a:t>вартість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80" dirty="0">
                <a:latin typeface="Palatino Linotype"/>
                <a:cs typeface="Palatino Linotype"/>
              </a:rPr>
              <a:t>корпоративних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80" dirty="0">
                <a:latin typeface="Palatino Linotype"/>
                <a:cs typeface="Palatino Linotype"/>
              </a:rPr>
              <a:t>прав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40" dirty="0">
                <a:latin typeface="Palatino Linotype"/>
                <a:cs typeface="Palatino Linotype"/>
              </a:rPr>
              <a:t>між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210" dirty="0">
                <a:latin typeface="Palatino Linotype"/>
                <a:cs typeface="Palatino Linotype"/>
              </a:rPr>
              <a:t>співвласниками </a:t>
            </a:r>
            <a:r>
              <a:rPr sz="3200" spc="-785" dirty="0">
                <a:latin typeface="Palatino Linotype"/>
                <a:cs typeface="Palatino Linotype"/>
              </a:rPr>
              <a:t> </a:t>
            </a:r>
            <a:r>
              <a:rPr sz="3200" spc="170" dirty="0">
                <a:latin typeface="Palatino Linotype"/>
                <a:cs typeface="Palatino Linotype"/>
              </a:rPr>
              <a:t>зруйнованого</a:t>
            </a:r>
            <a:r>
              <a:rPr sz="3200" spc="25" dirty="0">
                <a:latin typeface="Palatino Linotype"/>
                <a:cs typeface="Palatino Linotype"/>
              </a:rPr>
              <a:t> </a:t>
            </a:r>
            <a:r>
              <a:rPr sz="3200" spc="250" dirty="0">
                <a:latin typeface="Palatino Linotype"/>
                <a:cs typeface="Palatino Linotype"/>
              </a:rPr>
              <a:t>чи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40" dirty="0">
                <a:latin typeface="Palatino Linotype"/>
                <a:cs typeface="Palatino Linotype"/>
              </a:rPr>
              <a:t>пошкодженого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95" dirty="0">
                <a:latin typeface="Palatino Linotype"/>
                <a:cs typeface="Palatino Linotype"/>
              </a:rPr>
              <a:t>майна;</a:t>
            </a:r>
            <a:endParaRPr sz="3200">
              <a:latin typeface="Palatino Linotype"/>
              <a:cs typeface="Palatino Linotype"/>
            </a:endParaRPr>
          </a:p>
          <a:p>
            <a:pPr marL="12700" marR="760095">
              <a:lnSpc>
                <a:spcPct val="115199"/>
              </a:lnSpc>
              <a:spcBef>
                <a:spcPts val="5"/>
              </a:spcBef>
              <a:buChar char="•"/>
              <a:tabLst>
                <a:tab pos="265430" algn="l"/>
              </a:tabLst>
            </a:pPr>
            <a:r>
              <a:rPr sz="3200" spc="105" dirty="0">
                <a:latin typeface="Palatino Linotype"/>
                <a:cs typeface="Palatino Linotype"/>
              </a:rPr>
              <a:t>для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215" dirty="0">
                <a:latin typeface="Palatino Linotype"/>
                <a:cs typeface="Palatino Linotype"/>
              </a:rPr>
              <a:t>надання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95" dirty="0">
                <a:latin typeface="Palatino Linotype"/>
                <a:cs typeface="Palatino Linotype"/>
              </a:rPr>
              <a:t>звіту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05" dirty="0">
                <a:latin typeface="Palatino Linotype"/>
                <a:cs typeface="Palatino Linotype"/>
              </a:rPr>
              <a:t>та/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00" dirty="0">
                <a:latin typeface="Palatino Linotype"/>
                <a:cs typeface="Palatino Linotype"/>
              </a:rPr>
              <a:t>або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40" dirty="0">
                <a:latin typeface="Palatino Linotype"/>
                <a:cs typeface="Palatino Linotype"/>
              </a:rPr>
              <a:t>достовірної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00" dirty="0">
                <a:latin typeface="Palatino Linotype"/>
                <a:cs typeface="Palatino Linotype"/>
              </a:rPr>
              <a:t>інформації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60" dirty="0">
                <a:latin typeface="Palatino Linotype"/>
                <a:cs typeface="Palatino Linotype"/>
              </a:rPr>
              <a:t>про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90" dirty="0">
                <a:latin typeface="Palatino Linotype"/>
                <a:cs typeface="Palatino Linotype"/>
              </a:rPr>
              <a:t>спричинену</a:t>
            </a:r>
            <a:r>
              <a:rPr sz="3200" spc="35" dirty="0">
                <a:latin typeface="Palatino Linotype"/>
                <a:cs typeface="Palatino Linotype"/>
              </a:rPr>
              <a:t> </a:t>
            </a:r>
            <a:r>
              <a:rPr sz="3200" spc="135" dirty="0">
                <a:latin typeface="Palatino Linotype"/>
                <a:cs typeface="Palatino Linotype"/>
              </a:rPr>
              <a:t>шкоду </a:t>
            </a:r>
            <a:r>
              <a:rPr sz="3200" spc="-785" dirty="0">
                <a:latin typeface="Palatino Linotype"/>
                <a:cs typeface="Palatino Linotype"/>
              </a:rPr>
              <a:t> </a:t>
            </a:r>
            <a:r>
              <a:rPr sz="3200" spc="180" dirty="0">
                <a:latin typeface="Palatino Linotype"/>
                <a:cs typeface="Palatino Linotype"/>
              </a:rPr>
              <a:t>іноземним</a:t>
            </a:r>
            <a:r>
              <a:rPr sz="3200" spc="25" dirty="0">
                <a:latin typeface="Palatino Linotype"/>
                <a:cs typeface="Palatino Linotype"/>
              </a:rPr>
              <a:t> </a:t>
            </a:r>
            <a:r>
              <a:rPr sz="3200" spc="204" dirty="0">
                <a:latin typeface="Palatino Linotype"/>
                <a:cs typeface="Palatino Linotype"/>
              </a:rPr>
              <a:t>власникам,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55" dirty="0">
                <a:latin typeface="Palatino Linotype"/>
                <a:cs typeface="Palatino Linotype"/>
              </a:rPr>
              <a:t>партнерам;</a:t>
            </a:r>
            <a:endParaRPr sz="3200">
              <a:latin typeface="Palatino Linotype"/>
              <a:cs typeface="Palatino Linotype"/>
            </a:endParaRPr>
          </a:p>
          <a:p>
            <a:pPr marL="264795" indent="-252729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3200" spc="105" dirty="0">
                <a:latin typeface="Palatino Linotype"/>
                <a:cs typeface="Palatino Linotype"/>
              </a:rPr>
              <a:t>для</a:t>
            </a:r>
            <a:r>
              <a:rPr sz="3200" spc="20" dirty="0">
                <a:latin typeface="Palatino Linotype"/>
                <a:cs typeface="Palatino Linotype"/>
              </a:rPr>
              <a:t> </a:t>
            </a:r>
            <a:r>
              <a:rPr sz="3200" spc="170" dirty="0">
                <a:latin typeface="Palatino Linotype"/>
                <a:cs typeface="Palatino Linotype"/>
              </a:rPr>
              <a:t>проведення</a:t>
            </a:r>
            <a:r>
              <a:rPr sz="3200" spc="20" dirty="0">
                <a:latin typeface="Palatino Linotype"/>
                <a:cs typeface="Palatino Linotype"/>
              </a:rPr>
              <a:t> </a:t>
            </a:r>
            <a:r>
              <a:rPr sz="3200" spc="185" dirty="0">
                <a:latin typeface="Palatino Linotype"/>
                <a:cs typeface="Palatino Linotype"/>
              </a:rPr>
              <a:t>інвентаризації</a:t>
            </a:r>
            <a:r>
              <a:rPr sz="3200" spc="25" dirty="0">
                <a:latin typeface="Palatino Linotype"/>
                <a:cs typeface="Palatino Linotype"/>
              </a:rPr>
              <a:t> </a:t>
            </a:r>
            <a:r>
              <a:rPr sz="3200" spc="175" dirty="0">
                <a:latin typeface="Palatino Linotype"/>
                <a:cs typeface="Palatino Linotype"/>
              </a:rPr>
              <a:t>знищеного</a:t>
            </a:r>
            <a:r>
              <a:rPr sz="3200" spc="20" dirty="0">
                <a:latin typeface="Palatino Linotype"/>
                <a:cs typeface="Palatino Linotype"/>
              </a:rPr>
              <a:t> </a:t>
            </a:r>
            <a:r>
              <a:rPr sz="3200" spc="195" dirty="0">
                <a:latin typeface="Palatino Linotype"/>
                <a:cs typeface="Palatino Linotype"/>
              </a:rPr>
              <a:t>майна;</a:t>
            </a:r>
            <a:endParaRPr sz="3200">
              <a:latin typeface="Palatino Linotype"/>
              <a:cs typeface="Palatino Linotype"/>
            </a:endParaRPr>
          </a:p>
          <a:p>
            <a:pPr marL="264795" indent="-252729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3200" spc="195" dirty="0">
                <a:latin typeface="Palatino Linotype"/>
                <a:cs typeface="Palatino Linotype"/>
              </a:rPr>
              <a:t>відшкодування</a:t>
            </a:r>
            <a:r>
              <a:rPr sz="3200" spc="25" dirty="0">
                <a:latin typeface="Palatino Linotype"/>
                <a:cs typeface="Palatino Linotype"/>
              </a:rPr>
              <a:t> </a:t>
            </a:r>
            <a:r>
              <a:rPr sz="3200" spc="170" dirty="0">
                <a:latin typeface="Palatino Linotype"/>
                <a:cs typeface="Palatino Linotype"/>
              </a:rPr>
              <a:t>збитків,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225" dirty="0">
                <a:latin typeface="Palatino Linotype"/>
                <a:cs typeface="Palatino Linotype"/>
              </a:rPr>
              <a:t>завданих</a:t>
            </a:r>
            <a:r>
              <a:rPr sz="3200" spc="25" dirty="0">
                <a:latin typeface="Palatino Linotype"/>
                <a:cs typeface="Palatino Linotype"/>
              </a:rPr>
              <a:t> </a:t>
            </a:r>
            <a:r>
              <a:rPr sz="3200" spc="200" dirty="0">
                <a:latin typeface="Palatino Linotype"/>
                <a:cs typeface="Palatino Linotype"/>
              </a:rPr>
              <a:t>руйнуванням</a:t>
            </a:r>
            <a:r>
              <a:rPr sz="3200" spc="30" dirty="0">
                <a:latin typeface="Palatino Linotype"/>
                <a:cs typeface="Palatino Linotype"/>
              </a:rPr>
              <a:t> </a:t>
            </a:r>
            <a:r>
              <a:rPr sz="3200" spc="195" dirty="0">
                <a:latin typeface="Palatino Linotype"/>
                <a:cs typeface="Palatino Linotype"/>
              </a:rPr>
              <a:t>майна;</a:t>
            </a:r>
            <a:endParaRPr sz="3200">
              <a:latin typeface="Palatino Linotype"/>
              <a:cs typeface="Palatino Linotype"/>
            </a:endParaRPr>
          </a:p>
          <a:p>
            <a:pPr marL="264795" indent="-252729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3200" spc="160" dirty="0">
                <a:latin typeface="Palatino Linotype"/>
                <a:cs typeface="Palatino Linotype"/>
              </a:rPr>
              <a:t>розрахунку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spc="140" dirty="0">
                <a:latin typeface="Palatino Linotype"/>
                <a:cs typeface="Palatino Linotype"/>
              </a:rPr>
              <a:t>упущеної</a:t>
            </a:r>
            <a:r>
              <a:rPr sz="3200" spc="15" dirty="0">
                <a:latin typeface="Palatino Linotype"/>
                <a:cs typeface="Palatino Linotype"/>
              </a:rPr>
              <a:t> </a:t>
            </a:r>
            <a:r>
              <a:rPr sz="3200" spc="150" dirty="0">
                <a:latin typeface="Palatino Linotype"/>
                <a:cs typeface="Palatino Linotype"/>
              </a:rPr>
              <a:t>вигоди,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spc="95" dirty="0">
                <a:latin typeface="Palatino Linotype"/>
                <a:cs typeface="Palatino Linotype"/>
              </a:rPr>
              <a:t>тощо.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634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91813" y="3820757"/>
            <a:ext cx="686244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1295">
              <a:lnSpc>
                <a:spcPct val="115599"/>
              </a:lnSpc>
              <a:spcBef>
                <a:spcPts val="100"/>
              </a:spcBef>
            </a:pPr>
            <a:r>
              <a:rPr sz="4000" spc="229" dirty="0">
                <a:latin typeface="Palatino Linotype"/>
                <a:cs typeface="Palatino Linotype"/>
              </a:rPr>
              <a:t>129 </a:t>
            </a:r>
            <a:r>
              <a:rPr sz="4000" spc="204" dirty="0">
                <a:latin typeface="Palatino Linotype"/>
                <a:cs typeface="Palatino Linotype"/>
              </a:rPr>
              <a:t>висновків </a:t>
            </a:r>
            <a:r>
              <a:rPr sz="4000" spc="210" dirty="0">
                <a:latin typeface="Palatino Linotype"/>
                <a:cs typeface="Palatino Linotype"/>
              </a:rPr>
              <a:t> </a:t>
            </a:r>
            <a:r>
              <a:rPr sz="4000" spc="130" dirty="0">
                <a:latin typeface="Palatino Linotype"/>
                <a:cs typeface="Palatino Linotype"/>
              </a:rPr>
              <a:t>форсмажорних</a:t>
            </a:r>
            <a:r>
              <a:rPr sz="4000" spc="-20" dirty="0">
                <a:latin typeface="Palatino Linotype"/>
                <a:cs typeface="Palatino Linotype"/>
              </a:rPr>
              <a:t> </a:t>
            </a:r>
            <a:r>
              <a:rPr sz="4000" spc="130" dirty="0">
                <a:latin typeface="Palatino Linotype"/>
                <a:cs typeface="Palatino Linotype"/>
              </a:rPr>
              <a:t>обставин</a:t>
            </a:r>
            <a:endParaRPr sz="4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1850370" cy="10287000"/>
            <a:chOff x="0" y="1"/>
            <a:chExt cx="1185037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7890" y="1"/>
              <a:ext cx="8982073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2872740" cy="10287000"/>
            </a:xfrm>
            <a:custGeom>
              <a:avLst/>
              <a:gdLst/>
              <a:ahLst/>
              <a:cxnLst/>
              <a:rect l="l" t="t" r="r" b="b"/>
              <a:pathLst>
                <a:path w="2872740" h="10287000">
                  <a:moveTo>
                    <a:pt x="2872220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2872220" y="0"/>
                  </a:lnTo>
                  <a:lnTo>
                    <a:pt x="2872220" y="10286997"/>
                  </a:lnTo>
                  <a:close/>
                </a:path>
              </a:pathLst>
            </a:custGeom>
            <a:solidFill>
              <a:srgbClr val="8F1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364" y="1006468"/>
            <a:ext cx="138893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00" dirty="0">
                <a:latin typeface="Palatino Linotype"/>
                <a:cs typeface="Palatino Linotype"/>
              </a:rPr>
              <a:t>Є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60" dirty="0">
                <a:latin typeface="Palatino Linotype"/>
                <a:cs typeface="Palatino Linotype"/>
              </a:rPr>
              <a:t>три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215" dirty="0">
                <a:latin typeface="Palatino Linotype"/>
                <a:cs typeface="Palatino Linotype"/>
              </a:rPr>
              <a:t>головних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114" dirty="0">
                <a:latin typeface="Palatino Linotype"/>
                <a:cs typeface="Palatino Linotype"/>
              </a:rPr>
              <a:t>питання,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130" dirty="0">
                <a:latin typeface="Palatino Linotype"/>
                <a:cs typeface="Palatino Linotype"/>
              </a:rPr>
              <a:t>які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75" dirty="0">
                <a:latin typeface="Palatino Linotype"/>
                <a:cs typeface="Palatino Linotype"/>
              </a:rPr>
              <a:t>турбують</a:t>
            </a:r>
            <a:r>
              <a:rPr sz="4500" spc="45" dirty="0">
                <a:latin typeface="Palatino Linotype"/>
                <a:cs typeface="Palatino Linotype"/>
              </a:rPr>
              <a:t> </a:t>
            </a:r>
            <a:r>
              <a:rPr sz="4500" spc="175" dirty="0">
                <a:latin typeface="Palatino Linotype"/>
                <a:cs typeface="Palatino Linotype"/>
              </a:rPr>
              <a:t>бізнес:</a:t>
            </a:r>
            <a:endParaRPr sz="45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846" y="3402329"/>
            <a:ext cx="180975" cy="1809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9967" y="3069570"/>
            <a:ext cx="1135824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3900" spc="204" dirty="0">
                <a:latin typeface="Palatino Linotype"/>
                <a:cs typeface="Palatino Linotype"/>
              </a:rPr>
              <a:t>зростання</a:t>
            </a:r>
            <a:r>
              <a:rPr sz="3900" spc="30" dirty="0">
                <a:latin typeface="Palatino Linotype"/>
                <a:cs typeface="Palatino Linotype"/>
              </a:rPr>
              <a:t> </a:t>
            </a:r>
            <a:r>
              <a:rPr sz="3900" spc="225" dirty="0">
                <a:latin typeface="Palatino Linotype"/>
                <a:cs typeface="Palatino Linotype"/>
              </a:rPr>
              <a:t>цін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320" dirty="0">
                <a:latin typeface="Palatino Linotype"/>
                <a:cs typeface="Palatino Linotype"/>
              </a:rPr>
              <a:t>на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215" dirty="0">
                <a:latin typeface="Palatino Linotype"/>
                <a:cs typeface="Palatino Linotype"/>
              </a:rPr>
              <a:t>сировину</a:t>
            </a:r>
            <a:r>
              <a:rPr sz="3900" spc="30" dirty="0">
                <a:latin typeface="Palatino Linotype"/>
                <a:cs typeface="Palatino Linotype"/>
              </a:rPr>
              <a:t> </a:t>
            </a:r>
            <a:r>
              <a:rPr sz="3900" spc="110" dirty="0">
                <a:latin typeface="Palatino Linotype"/>
                <a:cs typeface="Palatino Linotype"/>
              </a:rPr>
              <a:t>і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195" dirty="0">
                <a:latin typeface="Palatino Linotype"/>
                <a:cs typeface="Palatino Linotype"/>
              </a:rPr>
              <a:t>матеріали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150" dirty="0">
                <a:latin typeface="Palatino Linotype"/>
                <a:cs typeface="Palatino Linotype"/>
              </a:rPr>
              <a:t>(63%) </a:t>
            </a:r>
            <a:r>
              <a:rPr sz="3900" spc="-960" dirty="0">
                <a:latin typeface="Palatino Linotype"/>
                <a:cs typeface="Palatino Linotype"/>
              </a:rPr>
              <a:t> </a:t>
            </a:r>
            <a:r>
              <a:rPr sz="3900" spc="204" dirty="0">
                <a:latin typeface="Palatino Linotype"/>
                <a:cs typeface="Palatino Linotype"/>
              </a:rPr>
              <a:t>складнощі</a:t>
            </a:r>
            <a:r>
              <a:rPr sz="3900" spc="30" dirty="0">
                <a:latin typeface="Palatino Linotype"/>
                <a:cs typeface="Palatino Linotype"/>
              </a:rPr>
              <a:t> </a:t>
            </a:r>
            <a:r>
              <a:rPr sz="3900" spc="175" dirty="0">
                <a:latin typeface="Palatino Linotype"/>
                <a:cs typeface="Palatino Linotype"/>
              </a:rPr>
              <a:t>з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225" dirty="0">
                <a:latin typeface="Palatino Linotype"/>
                <a:cs typeface="Palatino Linotype"/>
              </a:rPr>
              <a:t>перевезенням</a:t>
            </a:r>
            <a:r>
              <a:rPr sz="3900" spc="35" dirty="0">
                <a:latin typeface="Palatino Linotype"/>
                <a:cs typeface="Palatino Linotype"/>
              </a:rPr>
              <a:t> </a:t>
            </a:r>
            <a:r>
              <a:rPr sz="3900" spc="150" dirty="0">
                <a:latin typeface="Palatino Linotype"/>
                <a:cs typeface="Palatino Linotype"/>
              </a:rPr>
              <a:t>(41%)</a:t>
            </a:r>
            <a:endParaRPr sz="3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900" spc="175" dirty="0">
                <a:latin typeface="Palatino Linotype"/>
                <a:cs typeface="Palatino Linotype"/>
              </a:rPr>
              <a:t>брак</a:t>
            </a:r>
            <a:r>
              <a:rPr sz="3900" spc="25" dirty="0">
                <a:latin typeface="Palatino Linotype"/>
                <a:cs typeface="Palatino Linotype"/>
              </a:rPr>
              <a:t> </a:t>
            </a:r>
            <a:r>
              <a:rPr sz="3900" spc="190" dirty="0">
                <a:latin typeface="Palatino Linotype"/>
                <a:cs typeface="Palatino Linotype"/>
              </a:rPr>
              <a:t>обігових</a:t>
            </a:r>
            <a:r>
              <a:rPr sz="3900" spc="25" dirty="0">
                <a:latin typeface="Palatino Linotype"/>
                <a:cs typeface="Palatino Linotype"/>
              </a:rPr>
              <a:t> </a:t>
            </a:r>
            <a:r>
              <a:rPr sz="3900" spc="240" dirty="0">
                <a:latin typeface="Palatino Linotype"/>
                <a:cs typeface="Palatino Linotype"/>
              </a:rPr>
              <a:t>коштів</a:t>
            </a:r>
            <a:r>
              <a:rPr sz="3900" spc="30" dirty="0">
                <a:latin typeface="Palatino Linotype"/>
                <a:cs typeface="Palatino Linotype"/>
              </a:rPr>
              <a:t> </a:t>
            </a:r>
            <a:r>
              <a:rPr sz="3900" spc="125" dirty="0">
                <a:latin typeface="Palatino Linotype"/>
                <a:cs typeface="Palatino Linotype"/>
              </a:rPr>
              <a:t>(37%).</a:t>
            </a:r>
            <a:endParaRPr sz="39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846" y="4088129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846" y="4773929"/>
            <a:ext cx="180975" cy="1809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736" y="2505070"/>
            <a:ext cx="14324330" cy="354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marR="5080" indent="-132080">
              <a:lnSpc>
                <a:spcPct val="115599"/>
              </a:lnSpc>
              <a:spcBef>
                <a:spcPts val="100"/>
              </a:spcBef>
            </a:pPr>
            <a:r>
              <a:rPr sz="4000" spc="-100" dirty="0">
                <a:solidFill>
                  <a:srgbClr val="8F1236"/>
                </a:solidFill>
                <a:latin typeface="Palatino Linotype"/>
                <a:cs typeface="Palatino Linotype"/>
              </a:rPr>
              <a:t>ЄБРР </a:t>
            </a:r>
            <a:r>
              <a:rPr sz="4000" spc="180" dirty="0">
                <a:solidFill>
                  <a:srgbClr val="8F1236"/>
                </a:solidFill>
                <a:latin typeface="Palatino Linotype"/>
                <a:cs typeface="Palatino Linotype"/>
              </a:rPr>
              <a:t>(Європейський </a:t>
            </a:r>
            <a:r>
              <a:rPr sz="4000" spc="270" dirty="0">
                <a:solidFill>
                  <a:srgbClr val="8F1236"/>
                </a:solidFill>
                <a:latin typeface="Palatino Linotype"/>
                <a:cs typeface="Palatino Linotype"/>
              </a:rPr>
              <a:t>банк </a:t>
            </a:r>
            <a:r>
              <a:rPr sz="4000" spc="195" dirty="0">
                <a:solidFill>
                  <a:srgbClr val="8F1236"/>
                </a:solidFill>
                <a:latin typeface="Palatino Linotype"/>
                <a:cs typeface="Palatino Linotype"/>
              </a:rPr>
              <a:t>реконструкції </a:t>
            </a:r>
            <a:r>
              <a:rPr sz="4000" spc="270" dirty="0">
                <a:solidFill>
                  <a:srgbClr val="8F1236"/>
                </a:solidFill>
                <a:latin typeface="Palatino Linotype"/>
                <a:cs typeface="Palatino Linotype"/>
              </a:rPr>
              <a:t>та </a:t>
            </a:r>
            <a:r>
              <a:rPr sz="4000" spc="204" dirty="0">
                <a:solidFill>
                  <a:srgbClr val="8F1236"/>
                </a:solidFill>
                <a:latin typeface="Palatino Linotype"/>
                <a:cs typeface="Palatino Linotype"/>
              </a:rPr>
              <a:t>розвитку) </a:t>
            </a:r>
            <a:r>
              <a:rPr sz="4000" spc="21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-90" dirty="0">
                <a:solidFill>
                  <a:srgbClr val="8F1236"/>
                </a:solidFill>
                <a:latin typeface="Palatino Linotype"/>
                <a:cs typeface="Palatino Linotype"/>
              </a:rPr>
              <a:t>ЮНІСЕФ</a:t>
            </a:r>
            <a:r>
              <a:rPr sz="4000" spc="4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55" dirty="0">
                <a:solidFill>
                  <a:srgbClr val="8F1236"/>
                </a:solidFill>
                <a:latin typeface="Palatino Linotype"/>
                <a:cs typeface="Palatino Linotype"/>
              </a:rPr>
              <a:t>(Дитячий</a:t>
            </a:r>
            <a:r>
              <a:rPr sz="4000" spc="4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00" dirty="0">
                <a:solidFill>
                  <a:srgbClr val="8F1236"/>
                </a:solidFill>
                <a:latin typeface="Palatino Linotype"/>
                <a:cs typeface="Palatino Linotype"/>
              </a:rPr>
              <a:t>фонд</a:t>
            </a:r>
            <a:r>
              <a:rPr sz="4000" spc="4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50" dirty="0">
                <a:solidFill>
                  <a:srgbClr val="8F1236"/>
                </a:solidFill>
                <a:latin typeface="Palatino Linotype"/>
                <a:cs typeface="Palatino Linotype"/>
              </a:rPr>
              <a:t>Організації</a:t>
            </a:r>
            <a:r>
              <a:rPr sz="4000" spc="4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35" dirty="0">
                <a:solidFill>
                  <a:srgbClr val="8F1236"/>
                </a:solidFill>
                <a:latin typeface="Palatino Linotype"/>
                <a:cs typeface="Palatino Linotype"/>
              </a:rPr>
              <a:t>Об’єднаних</a:t>
            </a:r>
            <a:r>
              <a:rPr sz="4000" spc="4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05" dirty="0">
                <a:solidFill>
                  <a:srgbClr val="8F1236"/>
                </a:solidFill>
                <a:latin typeface="Palatino Linotype"/>
                <a:cs typeface="Palatino Linotype"/>
              </a:rPr>
              <a:t>Націй) </a:t>
            </a:r>
            <a:r>
              <a:rPr sz="4000" spc="-98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-85" dirty="0">
                <a:solidFill>
                  <a:srgbClr val="8F1236"/>
                </a:solidFill>
                <a:latin typeface="Palatino Linotype"/>
                <a:cs typeface="Palatino Linotype"/>
              </a:rPr>
              <a:t>МОМ</a:t>
            </a:r>
            <a:r>
              <a:rPr sz="4000" spc="30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70" dirty="0">
                <a:solidFill>
                  <a:srgbClr val="8F1236"/>
                </a:solidFill>
                <a:latin typeface="Palatino Linotype"/>
                <a:cs typeface="Palatino Linotype"/>
              </a:rPr>
              <a:t>(Міжнародна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70" dirty="0">
                <a:solidFill>
                  <a:srgbClr val="8F1236"/>
                </a:solidFill>
                <a:latin typeface="Palatino Linotype"/>
                <a:cs typeface="Palatino Linotype"/>
              </a:rPr>
              <a:t>організація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80" dirty="0">
                <a:solidFill>
                  <a:srgbClr val="8F1236"/>
                </a:solidFill>
                <a:latin typeface="Palatino Linotype"/>
                <a:cs typeface="Palatino Linotype"/>
              </a:rPr>
              <a:t>з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40" dirty="0">
                <a:solidFill>
                  <a:srgbClr val="8F1236"/>
                </a:solidFill>
                <a:latin typeface="Palatino Linotype"/>
                <a:cs typeface="Palatino Linotype"/>
              </a:rPr>
              <a:t>міграції)</a:t>
            </a:r>
            <a:endParaRPr sz="4000">
              <a:latin typeface="Palatino Linotype"/>
              <a:cs typeface="Palatino Linotype"/>
            </a:endParaRPr>
          </a:p>
          <a:p>
            <a:pPr marL="144145" marR="1431290">
              <a:lnSpc>
                <a:spcPct val="115599"/>
              </a:lnSpc>
            </a:pPr>
            <a:r>
              <a:rPr sz="4000" spc="-110" dirty="0">
                <a:solidFill>
                  <a:srgbClr val="8F1236"/>
                </a:solidFill>
                <a:latin typeface="Palatino Linotype"/>
                <a:cs typeface="Palatino Linotype"/>
              </a:rPr>
              <a:t>USAID </a:t>
            </a:r>
            <a:r>
              <a:rPr sz="4000" spc="195" dirty="0">
                <a:solidFill>
                  <a:srgbClr val="8F1236"/>
                </a:solidFill>
                <a:latin typeface="Palatino Linotype"/>
                <a:cs typeface="Palatino Linotype"/>
              </a:rPr>
              <a:t>(Агентство </a:t>
            </a:r>
            <a:r>
              <a:rPr sz="4000" spc="-229" dirty="0">
                <a:solidFill>
                  <a:srgbClr val="8F1236"/>
                </a:solidFill>
                <a:latin typeface="Palatino Linotype"/>
                <a:cs typeface="Palatino Linotype"/>
              </a:rPr>
              <a:t>США </a:t>
            </a:r>
            <a:r>
              <a:rPr sz="4000" spc="180" dirty="0">
                <a:solidFill>
                  <a:srgbClr val="8F1236"/>
                </a:solidFill>
                <a:latin typeface="Palatino Linotype"/>
                <a:cs typeface="Palatino Linotype"/>
              </a:rPr>
              <a:t>з міжнародного </a:t>
            </a:r>
            <a:r>
              <a:rPr sz="4000" spc="204" dirty="0">
                <a:solidFill>
                  <a:srgbClr val="8F1236"/>
                </a:solidFill>
                <a:latin typeface="Palatino Linotype"/>
                <a:cs typeface="Palatino Linotype"/>
              </a:rPr>
              <a:t>розвитку) </a:t>
            </a:r>
            <a:r>
              <a:rPr sz="4000" spc="-98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-130" dirty="0">
                <a:solidFill>
                  <a:srgbClr val="8F1236"/>
                </a:solidFill>
                <a:latin typeface="Palatino Linotype"/>
                <a:cs typeface="Palatino Linotype"/>
              </a:rPr>
              <a:t>GIZ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80" dirty="0">
                <a:solidFill>
                  <a:srgbClr val="8F1236"/>
                </a:solidFill>
                <a:latin typeface="Palatino Linotype"/>
                <a:cs typeface="Palatino Linotype"/>
              </a:rPr>
              <a:t>(Німецьке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85" dirty="0">
                <a:solidFill>
                  <a:srgbClr val="8F1236"/>
                </a:solidFill>
                <a:latin typeface="Palatino Linotype"/>
                <a:cs typeface="Palatino Linotype"/>
              </a:rPr>
              <a:t>бюро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80" dirty="0">
                <a:solidFill>
                  <a:srgbClr val="8F1236"/>
                </a:solidFill>
                <a:latin typeface="Palatino Linotype"/>
                <a:cs typeface="Palatino Linotype"/>
              </a:rPr>
              <a:t>міжнародної</a:t>
            </a:r>
            <a:r>
              <a:rPr sz="4000" spc="35" dirty="0">
                <a:solidFill>
                  <a:srgbClr val="8F1236"/>
                </a:solidFill>
                <a:latin typeface="Palatino Linotype"/>
                <a:cs typeface="Palatino Linotype"/>
              </a:rPr>
              <a:t> </a:t>
            </a:r>
            <a:r>
              <a:rPr sz="4000" spc="165" dirty="0">
                <a:solidFill>
                  <a:srgbClr val="8F1236"/>
                </a:solidFill>
                <a:latin typeface="Palatino Linotype"/>
                <a:cs typeface="Palatino Linotype"/>
              </a:rPr>
              <a:t>співпраці)</a:t>
            </a:r>
            <a:endParaRPr sz="4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350" y="1010383"/>
            <a:ext cx="6240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395" dirty="0">
                <a:latin typeface="Calibri"/>
                <a:cs typeface="Calibri"/>
              </a:rPr>
              <a:t>Донорські</a:t>
            </a:r>
            <a:r>
              <a:rPr sz="4200" spc="130" dirty="0">
                <a:latin typeface="Calibri"/>
                <a:cs typeface="Calibri"/>
              </a:rPr>
              <a:t> </a:t>
            </a:r>
            <a:r>
              <a:rPr sz="4200" spc="370" dirty="0">
                <a:latin typeface="Calibri"/>
                <a:cs typeface="Calibri"/>
              </a:rPr>
              <a:t>організації: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6760186" cy="8229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2341" y="4087133"/>
            <a:ext cx="7308850" cy="13970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120650" algn="ctr">
              <a:lnSpc>
                <a:spcPct val="100000"/>
              </a:lnSpc>
              <a:spcBef>
                <a:spcPts val="819"/>
              </a:spcBef>
            </a:pPr>
            <a:r>
              <a:rPr sz="3900" spc="225" dirty="0">
                <a:solidFill>
                  <a:srgbClr val="FFFFFF"/>
                </a:solidFill>
                <a:latin typeface="Palatino Linotype"/>
                <a:cs typeface="Palatino Linotype"/>
              </a:rPr>
              <a:t>26</a:t>
            </a:r>
            <a:r>
              <a:rPr sz="39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spc="105" dirty="0">
                <a:solidFill>
                  <a:srgbClr val="FFFFFF"/>
                </a:solidFill>
                <a:latin typeface="Palatino Linotype"/>
                <a:cs typeface="Palatino Linotype"/>
              </a:rPr>
              <a:t>проектів</a:t>
            </a:r>
            <a:r>
              <a:rPr sz="39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spc="85" dirty="0">
                <a:solidFill>
                  <a:srgbClr val="FFFFFF"/>
                </a:solidFill>
                <a:latin typeface="Palatino Linotype"/>
                <a:cs typeface="Palatino Linotype"/>
              </a:rPr>
              <a:t>передано</a:t>
            </a:r>
            <a:endParaRPr sz="39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3900" spc="165" dirty="0">
                <a:solidFill>
                  <a:srgbClr val="FFFFFF"/>
                </a:solidFill>
                <a:latin typeface="Palatino Linotype"/>
                <a:cs typeface="Palatino Linotype"/>
              </a:rPr>
              <a:t>на</a:t>
            </a:r>
            <a:r>
              <a:rPr sz="39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spc="160" dirty="0">
                <a:solidFill>
                  <a:srgbClr val="FFFFFF"/>
                </a:solidFill>
                <a:latin typeface="Palatino Linotype"/>
                <a:cs typeface="Palatino Linotype"/>
              </a:rPr>
              <a:t>розгляд</a:t>
            </a:r>
            <a:r>
              <a:rPr sz="39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Palatino Linotype"/>
                <a:cs typeface="Palatino Linotype"/>
              </a:rPr>
              <a:t>палаті</a:t>
            </a:r>
            <a:r>
              <a:rPr sz="39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spc="150" dirty="0">
                <a:solidFill>
                  <a:srgbClr val="FFFFFF"/>
                </a:solidFill>
                <a:latin typeface="Palatino Linotype"/>
                <a:cs typeface="Palatino Linotype"/>
              </a:rPr>
              <a:t>Гамбурга</a:t>
            </a:r>
            <a:endParaRPr sz="3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035217"/>
            <a:ext cx="8077199" cy="5838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0294" y="1028700"/>
            <a:ext cx="5238749" cy="78581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87998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7715884"/>
          </a:xfrm>
          <a:custGeom>
            <a:avLst/>
            <a:gdLst/>
            <a:ahLst/>
            <a:cxnLst/>
            <a:rect l="l" t="t" r="r" b="b"/>
            <a:pathLst>
              <a:path w="18288000" h="7715884">
                <a:moveTo>
                  <a:pt x="0" y="7715257"/>
                </a:moveTo>
                <a:lnTo>
                  <a:pt x="18287998" y="7715257"/>
                </a:lnTo>
                <a:lnTo>
                  <a:pt x="18287998" y="0"/>
                </a:lnTo>
                <a:lnTo>
                  <a:pt x="0" y="0"/>
                </a:lnTo>
                <a:lnTo>
                  <a:pt x="0" y="7715257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3352801"/>
            <a:ext cx="180975" cy="180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4038601"/>
            <a:ext cx="180975" cy="180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4724401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5410201"/>
            <a:ext cx="180975" cy="18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6096001"/>
            <a:ext cx="180975" cy="180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17" y="6781800"/>
            <a:ext cx="180975" cy="1809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16186" y="3020061"/>
            <a:ext cx="337629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390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Франція </a:t>
            </a:r>
            <a:r>
              <a:rPr sz="3900" b="1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spc="140" dirty="0">
                <a:solidFill>
                  <a:srgbClr val="FFFFFF"/>
                </a:solidFill>
                <a:latin typeface="Palatino Linotype"/>
                <a:cs typeface="Palatino Linotype"/>
              </a:rPr>
              <a:t>Литва </a:t>
            </a:r>
            <a:r>
              <a:rPr sz="3900" b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spc="155" dirty="0">
                <a:solidFill>
                  <a:srgbClr val="FFFFFF"/>
                </a:solidFill>
                <a:latin typeface="Palatino Linotype"/>
                <a:cs typeface="Palatino Linotype"/>
              </a:rPr>
              <a:t>Німеччина </a:t>
            </a:r>
            <a:r>
              <a:rPr sz="3900" b="1" spc="1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spc="170" dirty="0">
                <a:solidFill>
                  <a:srgbClr val="FFFFFF"/>
                </a:solidFill>
                <a:latin typeface="Palatino Linotype"/>
                <a:cs typeface="Palatino Linotype"/>
              </a:rPr>
              <a:t>Польща </a:t>
            </a:r>
            <a:r>
              <a:rPr sz="3900" b="1" spc="1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spc="155" dirty="0">
                <a:solidFill>
                  <a:srgbClr val="FFFFFF"/>
                </a:solidFill>
                <a:latin typeface="Palatino Linotype"/>
                <a:cs typeface="Palatino Linotype"/>
              </a:rPr>
              <a:t>Словаччина </a:t>
            </a:r>
            <a:r>
              <a:rPr sz="3900" b="1" spc="-9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spc="135" dirty="0">
                <a:solidFill>
                  <a:srgbClr val="FFFFFF"/>
                </a:solidFill>
                <a:latin typeface="Palatino Linotype"/>
                <a:cs typeface="Palatino Linotype"/>
              </a:rPr>
              <a:t>Італія</a:t>
            </a:r>
            <a:endParaRPr sz="39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715258"/>
            <a:ext cx="18288000" cy="2571750"/>
          </a:xfrm>
          <a:custGeom>
            <a:avLst/>
            <a:gdLst/>
            <a:ahLst/>
            <a:cxnLst/>
            <a:rect l="l" t="t" r="r" b="b"/>
            <a:pathLst>
              <a:path w="18288000" h="2571750">
                <a:moveTo>
                  <a:pt x="0" y="0"/>
                </a:moveTo>
                <a:lnTo>
                  <a:pt x="18287997" y="0"/>
                </a:lnTo>
                <a:lnTo>
                  <a:pt x="18287997" y="2571741"/>
                </a:lnTo>
                <a:lnTo>
                  <a:pt x="0" y="25717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06998" y="1005871"/>
            <a:ext cx="1033335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65" dirty="0">
                <a:solidFill>
                  <a:srgbClr val="FFFFFF"/>
                </a:solidFill>
                <a:latin typeface="Palatino Linotype"/>
                <a:cs typeface="Palatino Linotype"/>
              </a:rPr>
              <a:t>Допомога</a:t>
            </a:r>
            <a:r>
              <a:rPr sz="43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300" spc="225" dirty="0">
                <a:solidFill>
                  <a:srgbClr val="FFFFFF"/>
                </a:solidFill>
                <a:latin typeface="Palatino Linotype"/>
                <a:cs typeface="Palatino Linotype"/>
              </a:rPr>
              <a:t>від</a:t>
            </a:r>
            <a:r>
              <a:rPr sz="43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300" spc="195" dirty="0">
                <a:solidFill>
                  <a:srgbClr val="FFFFFF"/>
                </a:solidFill>
                <a:latin typeface="Palatino Linotype"/>
                <a:cs typeface="Palatino Linotype"/>
              </a:rPr>
              <a:t>іноземних</a:t>
            </a:r>
            <a:r>
              <a:rPr sz="43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300" spc="130" dirty="0">
                <a:solidFill>
                  <a:srgbClr val="FFFFFF"/>
                </a:solidFill>
                <a:latin typeface="Palatino Linotype"/>
                <a:cs typeface="Palatino Linotype"/>
              </a:rPr>
              <a:t>партнерів:</a:t>
            </a:r>
            <a:endParaRPr sz="4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724" y="4488910"/>
            <a:ext cx="58178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220" dirty="0">
                <a:latin typeface="Palatino Linotype"/>
                <a:cs typeface="Palatino Linotype"/>
              </a:rPr>
              <a:t>Надавали</a:t>
            </a:r>
            <a:r>
              <a:rPr sz="4200" b="1" spc="-25" dirty="0">
                <a:latin typeface="Palatino Linotype"/>
                <a:cs typeface="Palatino Linotype"/>
              </a:rPr>
              <a:t> </a:t>
            </a:r>
            <a:r>
              <a:rPr sz="4200" b="1" spc="114" dirty="0">
                <a:latin typeface="Palatino Linotype"/>
                <a:cs typeface="Palatino Linotype"/>
              </a:rPr>
              <a:t>допомогу:</a:t>
            </a:r>
            <a:endParaRPr sz="42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268" y="2890584"/>
            <a:ext cx="180975" cy="1809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79538" y="2649284"/>
            <a:ext cx="43116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280" dirty="0">
                <a:solidFill>
                  <a:srgbClr val="FFFFFF"/>
                </a:solidFill>
                <a:latin typeface="Trebuchet MS"/>
                <a:cs typeface="Trebuchet MS"/>
              </a:rPr>
              <a:t>ПрАТ</a:t>
            </a:r>
            <a:r>
              <a:rPr sz="3900" b="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0" spc="135" dirty="0">
                <a:solidFill>
                  <a:srgbClr val="FFFFFF"/>
                </a:solidFill>
                <a:latin typeface="Trebuchet MS"/>
                <a:cs typeface="Trebuchet MS"/>
              </a:rPr>
              <a:t>«Оболонь»;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268" y="3576384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268" y="4262184"/>
            <a:ext cx="180975" cy="18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9268" y="4947984"/>
            <a:ext cx="180975" cy="180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268" y="5633784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9268" y="6319584"/>
            <a:ext cx="180975" cy="1809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79538" y="3243643"/>
            <a:ext cx="6703059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15399"/>
              </a:lnSpc>
              <a:spcBef>
                <a:spcPts val="100"/>
              </a:spcBef>
            </a:pPr>
            <a:r>
              <a:rPr sz="3900" spc="190" dirty="0">
                <a:solidFill>
                  <a:srgbClr val="FFFFFF"/>
                </a:solidFill>
                <a:latin typeface="Trebuchet MS"/>
                <a:cs typeface="Trebuchet MS"/>
              </a:rPr>
              <a:t>ТОВ </a:t>
            </a:r>
            <a:r>
              <a:rPr sz="3900" spc="170" dirty="0">
                <a:solidFill>
                  <a:srgbClr val="FFFFFF"/>
                </a:solidFill>
                <a:latin typeface="Trebuchet MS"/>
                <a:cs typeface="Trebuchet MS"/>
              </a:rPr>
              <a:t>«Фірма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&amp;quot;Фавор»; </a:t>
            </a:r>
            <a:r>
              <a:rPr sz="3900" spc="-1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90" dirty="0">
                <a:solidFill>
                  <a:srgbClr val="FFFFFF"/>
                </a:solidFill>
                <a:latin typeface="Trebuchet MS"/>
                <a:cs typeface="Trebuchet MS"/>
              </a:rPr>
              <a:t>ТОВ </a:t>
            </a:r>
            <a:r>
              <a:rPr sz="3900" spc="210" dirty="0">
                <a:solidFill>
                  <a:srgbClr val="FFFFFF"/>
                </a:solidFill>
                <a:latin typeface="Trebuchet MS"/>
                <a:cs typeface="Trebuchet MS"/>
              </a:rPr>
              <a:t>«Заммлер </a:t>
            </a:r>
            <a:r>
              <a:rPr sz="3900" spc="180" dirty="0">
                <a:solidFill>
                  <a:srgbClr val="FFFFFF"/>
                </a:solidFill>
                <a:latin typeface="Trebuchet MS"/>
                <a:cs typeface="Trebuchet MS"/>
              </a:rPr>
              <a:t>Україна»; 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ПрАТ</a:t>
            </a:r>
            <a:r>
              <a:rPr sz="3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90" dirty="0">
                <a:solidFill>
                  <a:srgbClr val="FFFFFF"/>
                </a:solidFill>
                <a:latin typeface="Trebuchet MS"/>
                <a:cs typeface="Trebuchet MS"/>
              </a:rPr>
              <a:t>«Київполіграфмаш»; </a:t>
            </a:r>
            <a:r>
              <a:rPr sz="3900" spc="-1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ПАТ</a:t>
            </a:r>
            <a:r>
              <a:rPr sz="3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«Київхліб»;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</a:pPr>
            <a:r>
              <a:rPr sz="3900" spc="190" dirty="0">
                <a:solidFill>
                  <a:srgbClr val="FFFFFF"/>
                </a:solidFill>
                <a:latin typeface="Trebuchet MS"/>
                <a:cs typeface="Trebuchet MS"/>
              </a:rPr>
              <a:t>ТОВ</a:t>
            </a:r>
            <a:r>
              <a:rPr sz="39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235" dirty="0">
                <a:solidFill>
                  <a:srgbClr val="FFFFFF"/>
                </a:solidFill>
                <a:latin typeface="Trebuchet MS"/>
                <a:cs typeface="Trebuchet MS"/>
              </a:rPr>
              <a:t>«Київська</a:t>
            </a:r>
            <a:r>
              <a:rPr sz="39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305" dirty="0">
                <a:solidFill>
                  <a:srgbClr val="FFFFFF"/>
                </a:solidFill>
                <a:latin typeface="Trebuchet MS"/>
                <a:cs typeface="Trebuchet MS"/>
              </a:rPr>
              <a:t>макаронна </a:t>
            </a:r>
            <a:r>
              <a:rPr sz="3900" spc="-1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60" dirty="0">
                <a:solidFill>
                  <a:srgbClr val="FFFFFF"/>
                </a:solidFill>
                <a:latin typeface="Trebuchet MS"/>
                <a:cs typeface="Trebuchet MS"/>
              </a:rPr>
              <a:t>фабрика»</a:t>
            </a:r>
            <a:r>
              <a:rPr sz="3900" b="1" spc="160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endParaRPr sz="39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89322" y="7700888"/>
            <a:ext cx="10198735" cy="38100"/>
          </a:xfrm>
          <a:custGeom>
            <a:avLst/>
            <a:gdLst/>
            <a:ahLst/>
            <a:cxnLst/>
            <a:rect l="l" t="t" r="r" b="b"/>
            <a:pathLst>
              <a:path w="10198735" h="38100">
                <a:moveTo>
                  <a:pt x="0" y="0"/>
                </a:moveTo>
                <a:lnTo>
                  <a:pt x="10198678" y="0"/>
                </a:lnTo>
                <a:lnTo>
                  <a:pt x="10198678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191810"/>
            <a:ext cx="16230599" cy="80676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381" y="1028703"/>
            <a:ext cx="10496549" cy="6953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39698" y="1620303"/>
            <a:ext cx="5286374" cy="70484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10134599" cy="76009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9911" y="1028700"/>
            <a:ext cx="5857874" cy="7820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9267824" cy="6953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719" y="2323603"/>
            <a:ext cx="6672694" cy="63341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711" y="1468091"/>
            <a:ext cx="13824181" cy="7052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011" y="1452654"/>
            <a:ext cx="9405393" cy="680501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138" y="1463528"/>
            <a:ext cx="9340153" cy="67941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568" y="1028700"/>
            <a:ext cx="13414330" cy="75618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9116" y="1451916"/>
            <a:ext cx="12477749" cy="6612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873" y="1439793"/>
            <a:ext cx="9795309" cy="65985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831" y="1444937"/>
            <a:ext cx="11289197" cy="6777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1"/>
            <a:ext cx="1623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779780"/>
          </a:xfrm>
          <a:custGeom>
            <a:avLst/>
            <a:gdLst/>
            <a:ahLst/>
            <a:cxnLst/>
            <a:rect l="l" t="t" r="r" b="b"/>
            <a:pathLst>
              <a:path w="18288000" h="779780">
                <a:moveTo>
                  <a:pt x="0" y="0"/>
                </a:moveTo>
                <a:lnTo>
                  <a:pt x="18288000" y="0"/>
                </a:lnTo>
                <a:lnTo>
                  <a:pt x="18288000" y="779314"/>
                </a:lnTo>
                <a:lnTo>
                  <a:pt x="0" y="779314"/>
                </a:lnTo>
                <a:lnTo>
                  <a:pt x="0" y="0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019" y="4860706"/>
            <a:ext cx="13848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70" dirty="0">
                <a:latin typeface="Palatino Linotype"/>
                <a:cs typeface="Palatino Linotype"/>
              </a:rPr>
              <a:t>Наші</a:t>
            </a:r>
            <a:r>
              <a:rPr sz="4800" spc="45" dirty="0">
                <a:latin typeface="Palatino Linotype"/>
                <a:cs typeface="Palatino Linotype"/>
              </a:rPr>
              <a:t> </a:t>
            </a:r>
            <a:r>
              <a:rPr sz="4800" spc="114" dirty="0">
                <a:latin typeface="Palatino Linotype"/>
                <a:cs typeface="Palatino Linotype"/>
              </a:rPr>
              <a:t>обсяги</a:t>
            </a:r>
            <a:r>
              <a:rPr sz="4800" spc="45" dirty="0">
                <a:latin typeface="Palatino Linotype"/>
                <a:cs typeface="Palatino Linotype"/>
              </a:rPr>
              <a:t> </a:t>
            </a:r>
            <a:r>
              <a:rPr sz="4800" spc="280" dirty="0">
                <a:latin typeface="Palatino Linotype"/>
                <a:cs typeface="Palatino Linotype"/>
              </a:rPr>
              <a:t>1</a:t>
            </a:r>
            <a:r>
              <a:rPr sz="4800" spc="50" dirty="0">
                <a:latin typeface="Palatino Linotype"/>
                <a:cs typeface="Palatino Linotype"/>
              </a:rPr>
              <a:t> </a:t>
            </a:r>
            <a:r>
              <a:rPr sz="4800" spc="170" dirty="0">
                <a:latin typeface="Palatino Linotype"/>
                <a:cs typeface="Palatino Linotype"/>
              </a:rPr>
              <a:t>жовтня</a:t>
            </a:r>
            <a:r>
              <a:rPr sz="4800" spc="45" dirty="0">
                <a:latin typeface="Palatino Linotype"/>
                <a:cs typeface="Palatino Linotype"/>
              </a:rPr>
              <a:t> </a:t>
            </a:r>
            <a:r>
              <a:rPr sz="4800" spc="114" dirty="0">
                <a:latin typeface="Palatino Linotype"/>
                <a:cs typeface="Palatino Linotype"/>
              </a:rPr>
              <a:t>обсяги</a:t>
            </a:r>
            <a:r>
              <a:rPr sz="4800" spc="50" dirty="0">
                <a:latin typeface="Palatino Linotype"/>
                <a:cs typeface="Palatino Linotype"/>
              </a:rPr>
              <a:t> </a:t>
            </a:r>
            <a:r>
              <a:rPr sz="4800" spc="185" dirty="0">
                <a:latin typeface="Palatino Linotype"/>
                <a:cs typeface="Palatino Linotype"/>
              </a:rPr>
              <a:t>досягли</a:t>
            </a:r>
            <a:r>
              <a:rPr sz="4800" spc="45" dirty="0">
                <a:latin typeface="Palatino Linotype"/>
                <a:cs typeface="Palatino Linotype"/>
              </a:rPr>
              <a:t> </a:t>
            </a:r>
            <a:r>
              <a:rPr sz="4800" spc="280" dirty="0">
                <a:latin typeface="Palatino Linotype"/>
                <a:cs typeface="Palatino Linotype"/>
              </a:rPr>
              <a:t>87%!</a:t>
            </a:r>
            <a:endParaRPr sz="4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016" y="4178866"/>
            <a:ext cx="8007649" cy="4528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pc="484" dirty="0"/>
              <a:t>Дякую</a:t>
            </a:r>
            <a:r>
              <a:rPr spc="-350" dirty="0"/>
              <a:t> </a:t>
            </a:r>
            <a:r>
              <a:rPr spc="415" dirty="0"/>
              <a:t>за</a:t>
            </a:r>
            <a:r>
              <a:rPr spc="-345" dirty="0"/>
              <a:t> </a:t>
            </a:r>
            <a:r>
              <a:rPr spc="345" dirty="0"/>
              <a:t>увагу!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1623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3"/>
            <a:ext cx="1623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1623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1623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0382" y="3796509"/>
            <a:ext cx="8756650" cy="189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 marR="5080" indent="-64769">
              <a:lnSpc>
                <a:spcPct val="115599"/>
              </a:lnSpc>
              <a:spcBef>
                <a:spcPts val="95"/>
              </a:spcBef>
            </a:pPr>
            <a:r>
              <a:rPr sz="5300" spc="120" dirty="0">
                <a:latin typeface="Palatino Linotype"/>
                <a:cs typeface="Palatino Linotype"/>
              </a:rPr>
              <a:t>Проведено </a:t>
            </a:r>
            <a:r>
              <a:rPr sz="5300" spc="310" dirty="0">
                <a:solidFill>
                  <a:srgbClr val="8F1236"/>
                </a:solidFill>
                <a:latin typeface="Palatino Linotype"/>
                <a:cs typeface="Palatino Linotype"/>
              </a:rPr>
              <a:t>80 </a:t>
            </a:r>
            <a:r>
              <a:rPr sz="5300" spc="180" dirty="0">
                <a:latin typeface="Palatino Linotype"/>
                <a:cs typeface="Palatino Linotype"/>
              </a:rPr>
              <a:t>експертиз </a:t>
            </a:r>
            <a:r>
              <a:rPr sz="5300" spc="-1310" dirty="0">
                <a:latin typeface="Palatino Linotype"/>
                <a:cs typeface="Palatino Linotype"/>
              </a:rPr>
              <a:t> </a:t>
            </a:r>
            <a:r>
              <a:rPr sz="5300" spc="520" dirty="0">
                <a:latin typeface="Palatino Linotype"/>
                <a:cs typeface="Palatino Linotype"/>
              </a:rPr>
              <a:t>з</a:t>
            </a:r>
            <a:r>
              <a:rPr sz="5300" spc="30" dirty="0">
                <a:latin typeface="Palatino Linotype"/>
                <a:cs typeface="Palatino Linotype"/>
              </a:rPr>
              <a:t> </a:t>
            </a:r>
            <a:r>
              <a:rPr sz="5300" spc="155" dirty="0">
                <a:latin typeface="Palatino Linotype"/>
                <a:cs typeface="Palatino Linotype"/>
              </a:rPr>
              <a:t>фіксацією</a:t>
            </a:r>
            <a:r>
              <a:rPr sz="5300" spc="30" dirty="0">
                <a:latin typeface="Palatino Linotype"/>
                <a:cs typeface="Palatino Linotype"/>
              </a:rPr>
              <a:t> </a:t>
            </a:r>
            <a:r>
              <a:rPr sz="5300" spc="145" dirty="0">
                <a:latin typeface="Palatino Linotype"/>
                <a:cs typeface="Palatino Linotype"/>
              </a:rPr>
              <a:t>руйнування</a:t>
            </a:r>
            <a:endParaRPr sz="5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35565"/>
            <a:chOff x="0" y="0"/>
            <a:chExt cx="18288000" cy="1023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352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90245" y="8992082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29">
                  <a:moveTo>
                    <a:pt x="0" y="0"/>
                  </a:moveTo>
                  <a:lnTo>
                    <a:pt x="455386" y="0"/>
                  </a:lnTo>
                </a:path>
              </a:pathLst>
            </a:custGeom>
            <a:ln w="20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92086" y="8307120"/>
              <a:ext cx="83185" cy="551815"/>
            </a:xfrm>
            <a:custGeom>
              <a:avLst/>
              <a:gdLst/>
              <a:ahLst/>
              <a:cxnLst/>
              <a:rect l="l" t="t" r="r" b="b"/>
              <a:pathLst>
                <a:path w="83184" h="551815">
                  <a:moveTo>
                    <a:pt x="82797" y="551628"/>
                  </a:moveTo>
                  <a:lnTo>
                    <a:pt x="0" y="551628"/>
                  </a:lnTo>
                  <a:lnTo>
                    <a:pt x="0" y="0"/>
                  </a:lnTo>
                  <a:lnTo>
                    <a:pt x="82797" y="0"/>
                  </a:lnTo>
                  <a:lnTo>
                    <a:pt x="82797" y="551628"/>
                  </a:lnTo>
                  <a:close/>
                </a:path>
              </a:pathLst>
            </a:custGeom>
            <a:solidFill>
              <a:srgbClr val="E1E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79386" y="8310627"/>
            <a:ext cx="15240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305" dirty="0">
                <a:solidFill>
                  <a:srgbClr val="BFBFBF"/>
                </a:solidFill>
                <a:latin typeface="Times New Roman"/>
                <a:cs typeface="Times New Roman"/>
              </a:rPr>
              <a:t>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8668" y="8192070"/>
            <a:ext cx="511175" cy="1132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75" u="heavy" spc="-412" baseline="30651" dirty="0">
                <a:solidFill>
                  <a:srgbClr val="282A23"/>
                </a:solidFill>
                <a:uFill>
                  <a:solidFill>
                    <a:srgbClr val="282A23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2175" u="heavy" spc="15" baseline="30651" dirty="0">
                <a:solidFill>
                  <a:srgbClr val="282A23"/>
                </a:solidFill>
                <a:uFill>
                  <a:solidFill>
                    <a:srgbClr val="282A2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baseline="30651" dirty="0">
                <a:solidFill>
                  <a:srgbClr val="282A23"/>
                </a:solidFill>
                <a:latin typeface="Times New Roman"/>
                <a:cs typeface="Times New Roman"/>
              </a:rPr>
              <a:t> </a:t>
            </a:r>
            <a:r>
              <a:rPr sz="2175" spc="-135" baseline="30651" dirty="0">
                <a:solidFill>
                  <a:srgbClr val="282A23"/>
                </a:solidFill>
                <a:latin typeface="Times New Roman"/>
                <a:cs typeface="Times New Roman"/>
              </a:rPr>
              <a:t> </a:t>
            </a:r>
            <a:r>
              <a:rPr sz="2400" u="heavy" spc="-652" baseline="3472" dirty="0">
                <a:solidFill>
                  <a:srgbClr val="383A2F"/>
                </a:solidFill>
                <a:uFill>
                  <a:solidFill>
                    <a:srgbClr val="383A2F"/>
                  </a:solidFill>
                </a:uFill>
                <a:latin typeface="Arial"/>
                <a:cs typeface="Arial"/>
              </a:rPr>
              <a:t>4</a:t>
            </a:r>
            <a:r>
              <a:rPr sz="7250" u="heavy" spc="-919" dirty="0">
                <a:solidFill>
                  <a:srgbClr val="6B6456"/>
                </a:solidFill>
                <a:uFill>
                  <a:solidFill>
                    <a:srgbClr val="383A2F"/>
                  </a:solidFill>
                </a:uFill>
                <a:latin typeface="Arial"/>
                <a:cs typeface="Arial"/>
              </a:rPr>
              <a:t>-</a:t>
            </a:r>
            <a:endParaRPr sz="7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221</Words>
  <Application>Microsoft Office PowerPoint</Application>
  <PresentationFormat>Произвольный</PresentationFormat>
  <Paragraphs>29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Palatino Linotype</vt:lpstr>
      <vt:lpstr>Times New Roman</vt:lpstr>
      <vt:lpstr>Trebuchet MS</vt:lpstr>
      <vt:lpstr>Office Theme</vt:lpstr>
      <vt:lpstr>Київська  ТПП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Проведено 80 експертиз  з фіксацією руйнування</vt:lpstr>
      <vt:lpstr>Презентация PowerPoint</vt:lpstr>
      <vt:lpstr>Презентация PowerPoint</vt:lpstr>
      <vt:lpstr>Ця робота необхідна  суб’єктам господарювання для:</vt:lpstr>
      <vt:lpstr>129 висновків  форсмажорних обставин</vt:lpstr>
      <vt:lpstr>Презентация PowerPoint</vt:lpstr>
      <vt:lpstr>Є три головних питання, які турбують бізнес:</vt:lpstr>
      <vt:lpstr>Донорські організації:</vt:lpstr>
      <vt:lpstr>26 проектів передано на розгляд палаті Гамбурга</vt:lpstr>
      <vt:lpstr>Презентация PowerPoint</vt:lpstr>
      <vt:lpstr>Допомога від іноземних партнерів:</vt:lpstr>
      <vt:lpstr>ПрАТ «Оболонь»;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Наші обсяги 1 жовтня обсяги досягли 87%!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Київська ТПП</dc:title>
  <dc:creator>Алина Тхоревская</dc:creator>
  <cp:keywords>DAFQ4QA2PHw,BADIZc9x1YI</cp:keywords>
  <cp:lastModifiedBy>admin</cp:lastModifiedBy>
  <cp:revision>2</cp:revision>
  <dcterms:created xsi:type="dcterms:W3CDTF">2022-11-03T12:21:44Z</dcterms:created>
  <dcterms:modified xsi:type="dcterms:W3CDTF">2022-11-03T13:04:36Z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Canva</vt:lpwstr>
  </property>
  <property fmtid="{D5CDD505-2E9C-101B-9397-08002B2CF9AE}" pid="4" name="LastSaved">
    <vt:filetime>2022-11-03T00:00:00Z</vt:filetime>
  </property>
</Properties>
</file>