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notesMasterIdLst>
    <p:notesMasterId r:id="rId20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6588125"/>
  <p:notesSz cx="6797675" cy="9928225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0" d="100"/>
          <a:sy n="80" d="100"/>
        </p:scale>
        <p:origin x="8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spc="-1">
                <a:latin typeface="Arial"/>
              </a:rPr>
              <a:t>Для правки формата примечаний щёлкните мышью</a:t>
            </a:r>
            <a:endParaRPr/>
          </a:p>
        </p:txBody>
      </p:sp>
      <p:sp>
        <p:nvSpPr>
          <p:cNvPr id="21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spc="-1">
                <a:latin typeface="Times New Roman"/>
              </a:rPr>
              <a:t>&lt;заголовок&gt;</a:t>
            </a:r>
            <a:endParaRPr/>
          </a:p>
        </p:txBody>
      </p:sp>
      <p:sp>
        <p:nvSpPr>
          <p:cNvPr id="22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spc="-1">
                <a:latin typeface="Times New Roman"/>
              </a:rPr>
              <a:t>&lt;дата/время&gt;</a:t>
            </a:r>
            <a:endParaRPr/>
          </a:p>
        </p:txBody>
      </p:sp>
      <p:sp>
        <p:nvSpPr>
          <p:cNvPr id="22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spc="-1">
                <a:latin typeface="Times New Roman"/>
              </a:rPr>
              <a:t>&lt;нижний колонтитул&gt;</a:t>
            </a:r>
            <a:endParaRPr/>
          </a:p>
        </p:txBody>
      </p:sp>
      <p:sp>
        <p:nvSpPr>
          <p:cNvPr id="22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0C5D924-3E7A-4110-879F-E63A79D904CA}" type="slidenum">
              <a:rPr lang="ru-RU" sz="1400" spc="-1">
                <a:latin typeface="Times New Roman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2760" cy="4462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8" name="CustomShape 2"/>
          <p:cNvSpPr/>
          <p:nvPr/>
        </p:nvSpPr>
        <p:spPr>
          <a:xfrm>
            <a:off x="3850560" y="9430200"/>
            <a:ext cx="2940120" cy="49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2760" cy="4462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0" name="CustomShape 2"/>
          <p:cNvSpPr/>
          <p:nvPr/>
        </p:nvSpPr>
        <p:spPr>
          <a:xfrm>
            <a:off x="3850560" y="9430200"/>
            <a:ext cx="2940120" cy="49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3449D-0DA5-4F83-A407-49E2E867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4D1495-E00A-27C1-0C87-459DD8B12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9C699-F472-758E-83F3-1C144ECEA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527A55-13AD-D026-C90D-920851B9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1B89F-A92E-6118-ED15-F40D9442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A0A60-673E-9DB9-A799-1341C068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63E8D2-5F36-4CAC-F45C-9BFFB6E017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9F18B9-0C14-D463-C0BF-383D4626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37AE2E-B85B-58DC-A90E-F9B2C7ED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D87DFF-78C0-7517-66F9-E22CD09E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E8DBF-15BF-7034-410B-7C86FA58B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0ADB36-FD11-04D9-060C-B82A5614C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EF6F4-3B9A-0C9A-8BDA-DC6638086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EB49D4-2074-D3C5-CFF7-23A4AEDA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50F119-8119-4E87-B704-6C207B1C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C9B7F-6881-5C7D-E0BE-16E9E5B0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7439E8-C99F-2D8A-6021-32E504B2E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A92EAD-B34C-286F-9102-124A35C4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501A59-E953-86BC-71DC-ADF5A9DC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9566FD-DA3C-CE59-32BA-82EA7362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457200" y="-436680"/>
            <a:ext cx="8223120" cy="11577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5319F-43BD-5491-18E1-936FA3D7F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38A18E-C744-3DFE-D965-33F6414B32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EE5AAA-DAE9-C66B-8D91-01B09941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FA585B-C454-FA9E-A087-20EF9438D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DC7605-5206-9F74-D1CA-38492AC7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5720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424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353736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57200" y="353736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45720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1" name="Рисунок 70"/>
          <p:cNvPicPr/>
          <p:nvPr/>
        </p:nvPicPr>
        <p:blipFill>
          <a:blip r:embed="rId2"/>
          <a:stretch/>
        </p:blipFill>
        <p:spPr>
          <a:xfrm>
            <a:off x="2177280" y="1541160"/>
            <a:ext cx="4788360" cy="3820680"/>
          </a:xfrm>
          <a:prstGeom prst="rect">
            <a:avLst/>
          </a:prstGeom>
          <a:ln>
            <a:noFill/>
          </a:ln>
        </p:spPr>
      </p:pic>
      <p:pic>
        <p:nvPicPr>
          <p:cNvPr id="72" name="Рисунок 71"/>
          <p:cNvPicPr/>
          <p:nvPr/>
        </p:nvPicPr>
        <p:blipFill>
          <a:blip r:embed="rId2"/>
          <a:stretch/>
        </p:blipFill>
        <p:spPr>
          <a:xfrm>
            <a:off x="2177280" y="1541160"/>
            <a:ext cx="4788360" cy="382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subTitle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436BD-F8E2-0F35-5575-69247D40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A937BA-7123-984E-0D7C-0B1028BC2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BF8029-C692-DD6F-A901-7C4DE188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6A3F67-4E21-7A54-9DE2-89011579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F22748-D531-73AB-78B3-A8A9C525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ubTitle"/>
          </p:nvPr>
        </p:nvSpPr>
        <p:spPr>
          <a:xfrm>
            <a:off x="457200" y="-436680"/>
            <a:ext cx="8223120" cy="11577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5720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67424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200" y="353736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7200" y="353736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67424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45720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7" name="Рисунок 106"/>
          <p:cNvPicPr/>
          <p:nvPr/>
        </p:nvPicPr>
        <p:blipFill>
          <a:blip r:embed="rId2"/>
          <a:stretch/>
        </p:blipFill>
        <p:spPr>
          <a:xfrm>
            <a:off x="2177280" y="1541160"/>
            <a:ext cx="4788360" cy="3820680"/>
          </a:xfrm>
          <a:prstGeom prst="rect">
            <a:avLst/>
          </a:prstGeom>
          <a:ln>
            <a:noFill/>
          </a:ln>
        </p:spPr>
      </p:pic>
      <p:pic>
        <p:nvPicPr>
          <p:cNvPr id="108" name="Рисунок 107"/>
          <p:cNvPicPr/>
          <p:nvPr/>
        </p:nvPicPr>
        <p:blipFill>
          <a:blip r:embed="rId2"/>
          <a:stretch/>
        </p:blipFill>
        <p:spPr>
          <a:xfrm>
            <a:off x="2177280" y="1541160"/>
            <a:ext cx="4788360" cy="382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subTitle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EC861-0E1D-0B4A-1962-D4B252BA4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BA89C7-26A1-C33D-36DA-5BBE2781E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3C15EB-D70E-9C02-6F5A-4DCAA80D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CE3E10-89E7-68F2-DC11-1D5213BC2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4E2027-E792-6818-6A32-1F760526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ubTitle"/>
          </p:nvPr>
        </p:nvSpPr>
        <p:spPr>
          <a:xfrm>
            <a:off x="457200" y="-436680"/>
            <a:ext cx="8223120" cy="11577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5720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67424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57200" y="353736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57200" y="353736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67424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45720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3" name="Рисунок 142"/>
          <p:cNvPicPr/>
          <p:nvPr/>
        </p:nvPicPr>
        <p:blipFill>
          <a:blip r:embed="rId2"/>
          <a:stretch/>
        </p:blipFill>
        <p:spPr>
          <a:xfrm>
            <a:off x="2177280" y="1541160"/>
            <a:ext cx="4788360" cy="3820680"/>
          </a:xfrm>
          <a:prstGeom prst="rect">
            <a:avLst/>
          </a:prstGeom>
          <a:ln>
            <a:noFill/>
          </a:ln>
        </p:spPr>
      </p:pic>
      <p:pic>
        <p:nvPicPr>
          <p:cNvPr id="144" name="Рисунок 143"/>
          <p:cNvPicPr/>
          <p:nvPr/>
        </p:nvPicPr>
        <p:blipFill>
          <a:blip r:embed="rId2"/>
          <a:stretch/>
        </p:blipFill>
        <p:spPr>
          <a:xfrm>
            <a:off x="2177280" y="1541160"/>
            <a:ext cx="4788360" cy="382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91FA7-3B26-5681-1F50-2D79C3D0D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AD5F6A-5F11-CFB3-CD1A-72AAF5BA4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31660-9B25-217B-B230-67934CC1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7DDC23-673A-B177-CD32-4B698F82B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021B42-5820-8628-F732-B884BE412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subTitle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subTitle"/>
          </p:nvPr>
        </p:nvSpPr>
        <p:spPr>
          <a:xfrm>
            <a:off x="457200" y="-436680"/>
            <a:ext cx="8223120" cy="11577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5720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467424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457200" y="353736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57200" y="353736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389B8-CB1D-D76B-78D4-257ABF0D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1D7CD0-24F7-11DC-9ECF-A4C05ED9A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4EDEEF-D9E8-A844-A436-7005B5941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2E2C59-E32E-6E38-625E-60F8E397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5F2C31-76B6-7516-179D-F0434420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67424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45720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80" name="Рисунок 179"/>
          <p:cNvPicPr/>
          <p:nvPr/>
        </p:nvPicPr>
        <p:blipFill>
          <a:blip r:embed="rId2"/>
          <a:stretch/>
        </p:blipFill>
        <p:spPr>
          <a:xfrm>
            <a:off x="2177280" y="1541160"/>
            <a:ext cx="4788360" cy="3820680"/>
          </a:xfrm>
          <a:prstGeom prst="rect">
            <a:avLst/>
          </a:prstGeom>
          <a:ln>
            <a:noFill/>
          </a:ln>
        </p:spPr>
      </p:pic>
      <p:pic>
        <p:nvPicPr>
          <p:cNvPr id="181" name="Рисунок 180"/>
          <p:cNvPicPr/>
          <p:nvPr/>
        </p:nvPicPr>
        <p:blipFill>
          <a:blip r:embed="rId2"/>
          <a:stretch/>
        </p:blipFill>
        <p:spPr>
          <a:xfrm>
            <a:off x="2177280" y="1541160"/>
            <a:ext cx="4788360" cy="382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5" name="PlaceHolder 2"/>
          <p:cNvSpPr>
            <a:spLocks noGrp="1"/>
          </p:cNvSpPr>
          <p:nvPr>
            <p:ph type="subTitle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ubTitle"/>
          </p:nvPr>
        </p:nvSpPr>
        <p:spPr>
          <a:xfrm>
            <a:off x="457200" y="-436680"/>
            <a:ext cx="8223120" cy="11577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5720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467424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1D5FC-BC96-47C7-0365-F18D1C2B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D79E0E-CC67-FAC4-9CB3-D76E9B8E7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EB0F1-F1D6-CA72-C5A3-9B25BCC6B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40E40-E71A-63C1-250D-BBFAE467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E2881F-7EF3-C29D-A05E-4CB052509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57200" y="353736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57200" y="3537360"/>
            <a:ext cx="822924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674240" y="154152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467424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2" name="PlaceHolder 5"/>
          <p:cNvSpPr>
            <a:spLocks noGrp="1"/>
          </p:cNvSpPr>
          <p:nvPr>
            <p:ph type="body"/>
          </p:nvPr>
        </p:nvSpPr>
        <p:spPr>
          <a:xfrm>
            <a:off x="457200" y="3537360"/>
            <a:ext cx="4015800" cy="18223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16" name="Рисунок 215"/>
          <p:cNvPicPr/>
          <p:nvPr/>
        </p:nvPicPr>
        <p:blipFill>
          <a:blip r:embed="rId2"/>
          <a:stretch/>
        </p:blipFill>
        <p:spPr>
          <a:xfrm>
            <a:off x="2177280" y="1541160"/>
            <a:ext cx="4788360" cy="3820680"/>
          </a:xfrm>
          <a:prstGeom prst="rect">
            <a:avLst/>
          </a:prstGeom>
          <a:ln>
            <a:noFill/>
          </a:ln>
        </p:spPr>
      </p:pic>
      <p:pic>
        <p:nvPicPr>
          <p:cNvPr id="217" name="Рисунок 216"/>
          <p:cNvPicPr/>
          <p:nvPr/>
        </p:nvPicPr>
        <p:blipFill>
          <a:blip r:embed="rId2"/>
          <a:stretch/>
        </p:blipFill>
        <p:spPr>
          <a:xfrm>
            <a:off x="2177280" y="1541160"/>
            <a:ext cx="4788360" cy="382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7647F-3159-E917-A4AC-C151BC3DD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824FA6-ED1F-9EE6-8E3D-0ABFC1582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378C88-81BA-2655-F114-D60AA854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F1AFBD-7B87-2E5B-872C-C1B761B0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E463A-5694-2119-2EFE-A4057DBB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48AF8-A42B-C8AC-5E63-24B99D82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52E53F-3D8D-AA47-EBC1-31BF711BC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3A7FC4-CF01-BD22-F512-0DA8DEF5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01907E-01E1-6114-1264-E1977B0F3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46FA0-B26A-A66E-ECCA-C9BF2D4D1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86BC62-F22B-F143-267A-790CB5EF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0838"/>
            <a:ext cx="7886700" cy="1273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BE35CE-D43B-D43E-DA76-14129A862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54188"/>
            <a:ext cx="7886700" cy="4179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84E29-8AC0-D022-086B-0DC7F82737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105525"/>
            <a:ext cx="2057400" cy="350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2DA86-A66C-4ABA-A3E0-E1B4F453249E}" type="datetimeFigureOut">
              <a:rPr lang="uk-UA" smtClean="0"/>
              <a:t>03.11.2022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13BACA-8841-C0E6-57B7-E025884C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105525"/>
            <a:ext cx="3086100" cy="350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086ECA-E1F8-B5C9-E741-9033F8AD2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105525"/>
            <a:ext cx="2057400" cy="350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3C5EA-F1A4-4A85-8F3E-2668CA72E7A6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62800"/>
            <a:ext cx="8229240" cy="1099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62800"/>
            <a:ext cx="8229240" cy="1099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-436680"/>
            <a:ext cx="8223120" cy="2497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535400"/>
            <a:ext cx="360" cy="43430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1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18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Седьмой уровень структуры</a:t>
            </a:r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57560" y="1535400"/>
            <a:ext cx="360" cy="43430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1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18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62800"/>
            <a:ext cx="8229240" cy="1099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541520"/>
            <a:ext cx="8229240" cy="38206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683640" y="2045880"/>
            <a:ext cx="7766280" cy="140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Толстопленочные нагревательные элементы и области их применения </a:t>
            </a:r>
            <a:endParaRPr/>
          </a:p>
        </p:txBody>
      </p:sp>
      <p:sp>
        <p:nvSpPr>
          <p:cNvPr id="224" name="CustomShape 2"/>
          <p:cNvSpPr/>
          <p:nvPr/>
        </p:nvSpPr>
        <p:spPr>
          <a:xfrm>
            <a:off x="1370160" y="3731400"/>
            <a:ext cx="6393960" cy="167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Тельников Евгений Яковлевич,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2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к.т.н.,с.н.с., зам. директора по научной работе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2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Инженерного Центра «Сушка» ИТТФ АН Украины</a:t>
            </a:r>
            <a:endParaRPr/>
          </a:p>
        </p:txBody>
      </p:sp>
      <p:sp>
        <p:nvSpPr>
          <p:cNvPr id="225" name="CustomShape 3"/>
          <p:cNvSpPr/>
          <p:nvPr/>
        </p:nvSpPr>
        <p:spPr>
          <a:xfrm>
            <a:off x="6550920" y="6104520"/>
            <a:ext cx="212724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Рисунок 263"/>
          <p:cNvPicPr/>
          <p:nvPr/>
        </p:nvPicPr>
        <p:blipFill>
          <a:blip r:embed="rId2"/>
          <a:stretch/>
        </p:blipFill>
        <p:spPr>
          <a:xfrm>
            <a:off x="456840" y="3706920"/>
            <a:ext cx="360" cy="360"/>
          </a:xfrm>
          <a:prstGeom prst="rect">
            <a:avLst/>
          </a:prstGeom>
          <a:ln>
            <a:noFill/>
          </a:ln>
        </p:spPr>
      </p:pic>
      <p:pic>
        <p:nvPicPr>
          <p:cNvPr id="265" name="Рисунок 264"/>
          <p:cNvPicPr/>
          <p:nvPr/>
        </p:nvPicPr>
        <p:blipFill>
          <a:blip r:embed="rId2"/>
          <a:stretch/>
        </p:blipFill>
        <p:spPr>
          <a:xfrm rot="5400000">
            <a:off x="1284120" y="888840"/>
            <a:ext cx="6431400" cy="482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455760" y="261720"/>
            <a:ext cx="8222760" cy="10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Устройства инфракрасного излучения</a:t>
            </a:r>
            <a:endParaRPr/>
          </a:p>
        </p:txBody>
      </p:sp>
      <p:pic>
        <p:nvPicPr>
          <p:cNvPr id="267" name="Picture 2"/>
          <p:cNvPicPr/>
          <p:nvPr/>
        </p:nvPicPr>
        <p:blipFill>
          <a:blip r:embed="rId3"/>
          <a:stretch/>
        </p:blipFill>
        <p:spPr>
          <a:xfrm>
            <a:off x="1172880" y="1461240"/>
            <a:ext cx="2837880" cy="1831320"/>
          </a:xfrm>
          <a:prstGeom prst="rect">
            <a:avLst/>
          </a:prstGeom>
          <a:ln w="9360">
            <a:noFill/>
          </a:ln>
        </p:spPr>
      </p:pic>
      <p:pic>
        <p:nvPicPr>
          <p:cNvPr id="268" name="Picture 3"/>
          <p:cNvPicPr/>
          <p:nvPr/>
        </p:nvPicPr>
        <p:blipFill>
          <a:blip r:embed="rId4"/>
          <a:stretch/>
        </p:blipFill>
        <p:spPr>
          <a:xfrm>
            <a:off x="4269600" y="1461240"/>
            <a:ext cx="1589760" cy="1793880"/>
          </a:xfrm>
          <a:prstGeom prst="rect">
            <a:avLst/>
          </a:prstGeom>
          <a:ln w="9360">
            <a:noFill/>
          </a:ln>
        </p:spPr>
      </p:pic>
      <p:pic>
        <p:nvPicPr>
          <p:cNvPr id="269" name="Picture 4"/>
          <p:cNvPicPr/>
          <p:nvPr/>
        </p:nvPicPr>
        <p:blipFill>
          <a:blip r:embed="rId5"/>
          <a:stretch/>
        </p:blipFill>
        <p:spPr>
          <a:xfrm>
            <a:off x="6141960" y="1439640"/>
            <a:ext cx="1433520" cy="1815480"/>
          </a:xfrm>
          <a:prstGeom prst="rect">
            <a:avLst/>
          </a:prstGeom>
          <a:ln w="9360">
            <a:noFill/>
          </a:ln>
        </p:spPr>
      </p:pic>
      <p:pic>
        <p:nvPicPr>
          <p:cNvPr id="270" name="Picture 5"/>
          <p:cNvPicPr/>
          <p:nvPr/>
        </p:nvPicPr>
        <p:blipFill>
          <a:blip r:embed="rId6"/>
          <a:stretch/>
        </p:blipFill>
        <p:spPr>
          <a:xfrm>
            <a:off x="1172880" y="3743640"/>
            <a:ext cx="2959560" cy="1895040"/>
          </a:xfrm>
          <a:prstGeom prst="rect">
            <a:avLst/>
          </a:prstGeom>
          <a:ln w="9360">
            <a:noFill/>
          </a:ln>
        </p:spPr>
      </p:pic>
      <p:pic>
        <p:nvPicPr>
          <p:cNvPr id="271" name="Picture 6"/>
          <p:cNvPicPr/>
          <p:nvPr/>
        </p:nvPicPr>
        <p:blipFill>
          <a:blip r:embed="rId7"/>
          <a:stretch/>
        </p:blipFill>
        <p:spPr>
          <a:xfrm>
            <a:off x="4529520" y="3708720"/>
            <a:ext cx="2946240" cy="1886040"/>
          </a:xfrm>
          <a:prstGeom prst="rect">
            <a:avLst/>
          </a:prstGeom>
          <a:ln w="9360">
            <a:noFill/>
          </a:ln>
        </p:spPr>
      </p:pic>
      <p:sp>
        <p:nvSpPr>
          <p:cNvPr id="272" name="CustomShape 2"/>
          <p:cNvSpPr/>
          <p:nvPr/>
        </p:nvSpPr>
        <p:spPr>
          <a:xfrm>
            <a:off x="6550920" y="6104520"/>
            <a:ext cx="212724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455760" y="261720"/>
            <a:ext cx="8222760" cy="10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Пищевая индустрия</a:t>
            </a:r>
            <a:endParaRPr/>
          </a:p>
        </p:txBody>
      </p:sp>
      <p:sp>
        <p:nvSpPr>
          <p:cNvPr id="274" name="CustomShape 2"/>
          <p:cNvSpPr/>
          <p:nvPr/>
        </p:nvSpPr>
        <p:spPr>
          <a:xfrm>
            <a:off x="6550920" y="6104520"/>
            <a:ext cx="212724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5" name="Picture 3"/>
          <p:cNvPicPr/>
          <p:nvPr/>
        </p:nvPicPr>
        <p:blipFill>
          <a:blip r:embed="rId3"/>
          <a:stretch/>
        </p:blipFill>
        <p:spPr>
          <a:xfrm>
            <a:off x="2553480" y="1286280"/>
            <a:ext cx="1857600" cy="1236600"/>
          </a:xfrm>
          <a:prstGeom prst="rect">
            <a:avLst/>
          </a:prstGeom>
          <a:ln w="9360">
            <a:noFill/>
          </a:ln>
        </p:spPr>
      </p:pic>
      <p:pic>
        <p:nvPicPr>
          <p:cNvPr id="276" name="Picture 4"/>
          <p:cNvPicPr/>
          <p:nvPr/>
        </p:nvPicPr>
        <p:blipFill>
          <a:blip r:embed="rId4"/>
          <a:stretch/>
        </p:blipFill>
        <p:spPr>
          <a:xfrm>
            <a:off x="753840" y="1216800"/>
            <a:ext cx="1600920" cy="1154520"/>
          </a:xfrm>
          <a:prstGeom prst="rect">
            <a:avLst/>
          </a:prstGeom>
          <a:ln w="9360">
            <a:noFill/>
          </a:ln>
        </p:spPr>
      </p:pic>
      <p:pic>
        <p:nvPicPr>
          <p:cNvPr id="277" name="Picture 7"/>
          <p:cNvPicPr/>
          <p:nvPr/>
        </p:nvPicPr>
        <p:blipFill>
          <a:blip r:embed="rId5"/>
          <a:stretch/>
        </p:blipFill>
        <p:spPr>
          <a:xfrm>
            <a:off x="4281840" y="1148040"/>
            <a:ext cx="2482560" cy="1546920"/>
          </a:xfrm>
          <a:prstGeom prst="rect">
            <a:avLst/>
          </a:prstGeom>
          <a:ln w="9360">
            <a:noFill/>
          </a:ln>
        </p:spPr>
      </p:pic>
      <p:pic>
        <p:nvPicPr>
          <p:cNvPr id="278" name="Picture 8"/>
          <p:cNvPicPr/>
          <p:nvPr/>
        </p:nvPicPr>
        <p:blipFill>
          <a:blip r:embed="rId6"/>
          <a:stretch/>
        </p:blipFill>
        <p:spPr>
          <a:xfrm>
            <a:off x="4642200" y="3084840"/>
            <a:ext cx="1536480" cy="1477440"/>
          </a:xfrm>
          <a:prstGeom prst="rect">
            <a:avLst/>
          </a:prstGeom>
          <a:ln w="9360">
            <a:noFill/>
          </a:ln>
        </p:spPr>
      </p:pic>
      <p:pic>
        <p:nvPicPr>
          <p:cNvPr id="279" name="Picture 9"/>
          <p:cNvPicPr/>
          <p:nvPr/>
        </p:nvPicPr>
        <p:blipFill>
          <a:blip r:embed="rId7"/>
          <a:stretch/>
        </p:blipFill>
        <p:spPr>
          <a:xfrm>
            <a:off x="6658560" y="3131280"/>
            <a:ext cx="2081880" cy="1141560"/>
          </a:xfrm>
          <a:prstGeom prst="rect">
            <a:avLst/>
          </a:prstGeom>
          <a:ln w="9360">
            <a:noFill/>
          </a:ln>
        </p:spPr>
      </p:pic>
      <p:pic>
        <p:nvPicPr>
          <p:cNvPr id="280" name="Picture 10"/>
          <p:cNvPicPr/>
          <p:nvPr/>
        </p:nvPicPr>
        <p:blipFill>
          <a:blip r:embed="rId8"/>
          <a:stretch/>
        </p:blipFill>
        <p:spPr>
          <a:xfrm>
            <a:off x="2337840" y="3283200"/>
            <a:ext cx="1793880" cy="1096920"/>
          </a:xfrm>
          <a:prstGeom prst="rect">
            <a:avLst/>
          </a:prstGeom>
          <a:ln w="9360">
            <a:noFill/>
          </a:ln>
        </p:spPr>
      </p:pic>
      <p:pic>
        <p:nvPicPr>
          <p:cNvPr id="281" name="Picture 11"/>
          <p:cNvPicPr/>
          <p:nvPr/>
        </p:nvPicPr>
        <p:blipFill>
          <a:blip r:embed="rId9"/>
          <a:stretch/>
        </p:blipFill>
        <p:spPr>
          <a:xfrm>
            <a:off x="537840" y="2946600"/>
            <a:ext cx="1517040" cy="1459080"/>
          </a:xfrm>
          <a:prstGeom prst="rect">
            <a:avLst/>
          </a:prstGeom>
          <a:ln w="9360">
            <a:noFill/>
          </a:ln>
        </p:spPr>
      </p:pic>
      <p:pic>
        <p:nvPicPr>
          <p:cNvPr id="282" name="Picture 12"/>
          <p:cNvPicPr/>
          <p:nvPr/>
        </p:nvPicPr>
        <p:blipFill>
          <a:blip r:embed="rId10"/>
          <a:stretch/>
        </p:blipFill>
        <p:spPr>
          <a:xfrm>
            <a:off x="609840" y="4883760"/>
            <a:ext cx="1649880" cy="1315440"/>
          </a:xfrm>
          <a:prstGeom prst="rect">
            <a:avLst/>
          </a:prstGeom>
          <a:ln>
            <a:noFill/>
          </a:ln>
        </p:spPr>
      </p:pic>
      <p:pic>
        <p:nvPicPr>
          <p:cNvPr id="283" name="Picture 13"/>
          <p:cNvPicPr/>
          <p:nvPr/>
        </p:nvPicPr>
        <p:blipFill>
          <a:blip r:embed="rId11"/>
          <a:stretch/>
        </p:blipFill>
        <p:spPr>
          <a:xfrm>
            <a:off x="2481840" y="4814280"/>
            <a:ext cx="2298600" cy="1423080"/>
          </a:xfrm>
          <a:prstGeom prst="rect">
            <a:avLst/>
          </a:prstGeom>
          <a:ln w="9360">
            <a:noFill/>
          </a:ln>
        </p:spPr>
      </p:pic>
      <p:pic>
        <p:nvPicPr>
          <p:cNvPr id="284" name="Picture 15"/>
          <p:cNvPicPr/>
          <p:nvPr/>
        </p:nvPicPr>
        <p:blipFill>
          <a:blip r:embed="rId12"/>
          <a:stretch/>
        </p:blipFill>
        <p:spPr>
          <a:xfrm>
            <a:off x="7128000" y="4744800"/>
            <a:ext cx="1468080" cy="1447920"/>
          </a:xfrm>
          <a:prstGeom prst="rect">
            <a:avLst/>
          </a:prstGeom>
          <a:ln w="9360">
            <a:noFill/>
          </a:ln>
        </p:spPr>
      </p:pic>
      <p:pic>
        <p:nvPicPr>
          <p:cNvPr id="285" name="Picture 16"/>
          <p:cNvPicPr/>
          <p:nvPr/>
        </p:nvPicPr>
        <p:blipFill>
          <a:blip r:embed="rId13"/>
          <a:stretch/>
        </p:blipFill>
        <p:spPr>
          <a:xfrm>
            <a:off x="4930200" y="4814280"/>
            <a:ext cx="1936440" cy="1302480"/>
          </a:xfrm>
          <a:prstGeom prst="rect">
            <a:avLst/>
          </a:prstGeom>
          <a:ln w="9360">
            <a:noFill/>
          </a:ln>
        </p:spPr>
      </p:pic>
      <p:pic>
        <p:nvPicPr>
          <p:cNvPr id="286" name="Picture 2"/>
          <p:cNvPicPr/>
          <p:nvPr/>
        </p:nvPicPr>
        <p:blipFill>
          <a:blip r:embed="rId14"/>
          <a:stretch/>
        </p:blipFill>
        <p:spPr>
          <a:xfrm>
            <a:off x="7018560" y="1355040"/>
            <a:ext cx="1577520" cy="12556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617480" y="3580920"/>
            <a:ext cx="8851320" cy="667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7" name="CustomShape 2"/>
          <p:cNvSpPr/>
          <p:nvPr/>
        </p:nvSpPr>
        <p:spPr>
          <a:xfrm>
            <a:off x="455760" y="261720"/>
            <a:ext cx="8222760" cy="10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3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Технические характеристики нагревателей</a:t>
            </a:r>
            <a:endParaRPr/>
          </a:p>
        </p:txBody>
      </p:sp>
      <p:sp>
        <p:nvSpPr>
          <p:cNvPr id="228" name="CustomShape 3"/>
          <p:cNvSpPr/>
          <p:nvPr/>
        </p:nvSpPr>
        <p:spPr>
          <a:xfrm>
            <a:off x="455760" y="1535400"/>
            <a:ext cx="822276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37680">
              <a:lnSpc>
                <a:spcPct val="100000"/>
              </a:lnSpc>
              <a:buFont typeface="Wingdings" charset="2"/>
              <a:buChar char="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материал подложки – металл, керамика;</a:t>
            </a:r>
            <a:endParaRPr/>
          </a:p>
          <a:p>
            <a:pPr marL="343080" indent="-337680">
              <a:lnSpc>
                <a:spcPct val="100000"/>
              </a:lnSpc>
              <a:buFont typeface="Wingdings" charset="2"/>
              <a:buChar char="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композиционные материалы ТУ У 27.5-33600569-001:2014 (диэлектрическая,  резистивная, контактная пасты);</a:t>
            </a:r>
            <a:endParaRPr/>
          </a:p>
          <a:p>
            <a:pPr marL="343080" indent="-337680">
              <a:lnSpc>
                <a:spcPct val="100000"/>
              </a:lnSpc>
              <a:buFont typeface="Wingdings" charset="2"/>
              <a:buChar char="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возможные габаритные размеры нагревателей «Агромат»:</a:t>
            </a:r>
            <a:endParaRPr/>
          </a:p>
          <a:p>
            <a:pPr marL="743040" lvl="1" indent="-280440">
              <a:lnSpc>
                <a:spcPct val="100000"/>
              </a:lnSpc>
              <a:buFont typeface="Arial"/>
              <a:buChar char="–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длина         -    от 3   -  500 мм;</a:t>
            </a:r>
            <a:endParaRPr/>
          </a:p>
          <a:p>
            <a:pPr marL="743040" lvl="1" indent="-280440">
              <a:lnSpc>
                <a:spcPct val="100000"/>
              </a:lnSpc>
              <a:buFont typeface="Arial"/>
              <a:buChar char="–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ширина      -    от 1   -   500 мм;</a:t>
            </a:r>
            <a:endParaRPr/>
          </a:p>
          <a:p>
            <a:pPr marL="743040" lvl="1" indent="-280440">
              <a:lnSpc>
                <a:spcPct val="100000"/>
              </a:lnSpc>
              <a:buFont typeface="Arial"/>
              <a:buChar char="–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толщина     -   от 0,5  -   8 мм;</a:t>
            </a:r>
            <a:endParaRPr/>
          </a:p>
          <a:p>
            <a:pPr marL="743040" lvl="1" indent="-280440">
              <a:lnSpc>
                <a:spcPct val="100000"/>
              </a:lnSpc>
              <a:buFont typeface="Arial"/>
              <a:buChar char="–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цилиндр     -   от Ø 2 – 50 мм  (длина  10 - 450 мм);</a:t>
            </a:r>
            <a:endParaRPr/>
          </a:p>
          <a:p>
            <a:pPr marL="343080" indent="-337680">
              <a:lnSpc>
                <a:spcPct val="100000"/>
              </a:lnSpc>
              <a:buFont typeface="Wingdings" charset="2"/>
              <a:buChar char="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напряжение питания:   1,5 В … 720 В   АС, DC;</a:t>
            </a:r>
            <a:endParaRPr/>
          </a:p>
          <a:p>
            <a:pPr marL="343080" indent="-337680">
              <a:lnSpc>
                <a:spcPct val="100000"/>
              </a:lnSpc>
              <a:buFont typeface="Wingdings" charset="2"/>
              <a:buChar char="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удельное поверхностное сопротивление резистивного слоя: 0,02 – 50 Ом/см</a:t>
            </a:r>
            <a:r>
              <a:rPr lang="ru-RU" sz="170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</a:t>
            </a: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;</a:t>
            </a:r>
            <a:endParaRPr/>
          </a:p>
          <a:p>
            <a:pPr marL="343080" indent="-337680">
              <a:lnSpc>
                <a:spcPct val="100000"/>
              </a:lnSpc>
              <a:buFont typeface="Wingdings" charset="2"/>
              <a:buChar char="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изменение сопротивления  в процессе  нагрева эксплуатации за 6000 часов:  не более 5%;</a:t>
            </a:r>
            <a:endParaRPr/>
          </a:p>
          <a:p>
            <a:pPr marL="343080" indent="-337680">
              <a:lnSpc>
                <a:spcPct val="100000"/>
              </a:lnSpc>
              <a:buFont typeface="Wingdings" charset="2"/>
              <a:buChar char="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пробивное напряжение:   не менее 1250 В;</a:t>
            </a:r>
            <a:endParaRPr/>
          </a:p>
          <a:p>
            <a:pPr marL="343080" indent="-337680">
              <a:lnSpc>
                <a:spcPct val="100000"/>
              </a:lnSpc>
              <a:buFont typeface="Wingdings" charset="2"/>
              <a:buChar char="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удельная максимальная мощность рассеивания:   50 Вт/см²;</a:t>
            </a:r>
            <a:endParaRPr/>
          </a:p>
          <a:p>
            <a:pPr marL="343080" indent="-337680">
              <a:lnSpc>
                <a:spcPct val="100000"/>
              </a:lnSpc>
              <a:buFont typeface="Wingdings" charset="2"/>
              <a:buChar char=""/>
            </a:pPr>
            <a:r>
              <a:rPr lang="ru-RU" sz="1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максимальная рабочая температура:   650 °С </a:t>
            </a:r>
            <a:endParaRPr/>
          </a:p>
        </p:txBody>
      </p:sp>
      <p:sp>
        <p:nvSpPr>
          <p:cNvPr id="229" name="CustomShape 4"/>
          <p:cNvSpPr/>
          <p:nvPr/>
        </p:nvSpPr>
        <p:spPr>
          <a:xfrm>
            <a:off x="6550920" y="6104520"/>
            <a:ext cx="212724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2"/>
          <p:cNvPicPr/>
          <p:nvPr/>
        </p:nvPicPr>
        <p:blipFill>
          <a:blip r:embed="rId2"/>
          <a:stretch/>
        </p:blipFill>
        <p:spPr>
          <a:xfrm>
            <a:off x="937080" y="317520"/>
            <a:ext cx="2153880" cy="1593360"/>
          </a:xfrm>
          <a:prstGeom prst="rect">
            <a:avLst/>
          </a:prstGeom>
          <a:ln w="9360">
            <a:noFill/>
          </a:ln>
        </p:spPr>
      </p:pic>
      <p:pic>
        <p:nvPicPr>
          <p:cNvPr id="231" name="Picture 3"/>
          <p:cNvPicPr/>
          <p:nvPr/>
        </p:nvPicPr>
        <p:blipFill>
          <a:blip r:embed="rId3"/>
          <a:stretch/>
        </p:blipFill>
        <p:spPr>
          <a:xfrm>
            <a:off x="3241800" y="317520"/>
            <a:ext cx="2330640" cy="1723680"/>
          </a:xfrm>
          <a:prstGeom prst="rect">
            <a:avLst/>
          </a:prstGeom>
          <a:ln w="9360">
            <a:noFill/>
          </a:ln>
        </p:spPr>
      </p:pic>
      <p:pic>
        <p:nvPicPr>
          <p:cNvPr id="232" name="Picture 4"/>
          <p:cNvPicPr/>
          <p:nvPr/>
        </p:nvPicPr>
        <p:blipFill>
          <a:blip r:embed="rId4"/>
          <a:stretch/>
        </p:blipFill>
        <p:spPr>
          <a:xfrm>
            <a:off x="5761440" y="317520"/>
            <a:ext cx="2402640" cy="1777320"/>
          </a:xfrm>
          <a:prstGeom prst="rect">
            <a:avLst/>
          </a:prstGeom>
          <a:ln w="9360">
            <a:noFill/>
          </a:ln>
        </p:spPr>
      </p:pic>
      <p:pic>
        <p:nvPicPr>
          <p:cNvPr id="233" name="Picture 5"/>
          <p:cNvPicPr/>
          <p:nvPr/>
        </p:nvPicPr>
        <p:blipFill>
          <a:blip r:embed="rId5"/>
          <a:stretch/>
        </p:blipFill>
        <p:spPr>
          <a:xfrm>
            <a:off x="937080" y="2324160"/>
            <a:ext cx="2153880" cy="1593360"/>
          </a:xfrm>
          <a:prstGeom prst="rect">
            <a:avLst/>
          </a:prstGeom>
          <a:ln w="9360">
            <a:noFill/>
          </a:ln>
        </p:spPr>
      </p:pic>
      <p:pic>
        <p:nvPicPr>
          <p:cNvPr id="234" name="Picture 6"/>
          <p:cNvPicPr/>
          <p:nvPr/>
        </p:nvPicPr>
        <p:blipFill>
          <a:blip r:embed="rId6"/>
          <a:stretch/>
        </p:blipFill>
        <p:spPr>
          <a:xfrm>
            <a:off x="3313800" y="2254680"/>
            <a:ext cx="2258640" cy="1670760"/>
          </a:xfrm>
          <a:prstGeom prst="rect">
            <a:avLst/>
          </a:prstGeom>
          <a:ln w="9360">
            <a:noFill/>
          </a:ln>
        </p:spPr>
      </p:pic>
      <p:pic>
        <p:nvPicPr>
          <p:cNvPr id="235" name="Picture 7"/>
          <p:cNvPicPr/>
          <p:nvPr/>
        </p:nvPicPr>
        <p:blipFill>
          <a:blip r:embed="rId7"/>
          <a:stretch/>
        </p:blipFill>
        <p:spPr>
          <a:xfrm>
            <a:off x="5833440" y="2254680"/>
            <a:ext cx="2114640" cy="1564560"/>
          </a:xfrm>
          <a:prstGeom prst="rect">
            <a:avLst/>
          </a:prstGeom>
          <a:ln w="9360">
            <a:noFill/>
          </a:ln>
        </p:spPr>
      </p:pic>
      <p:pic>
        <p:nvPicPr>
          <p:cNvPr id="236" name="Picture 8"/>
          <p:cNvPicPr/>
          <p:nvPr/>
        </p:nvPicPr>
        <p:blipFill>
          <a:blip r:embed="rId8"/>
          <a:stretch/>
        </p:blipFill>
        <p:spPr>
          <a:xfrm>
            <a:off x="919080" y="4251240"/>
            <a:ext cx="2114640" cy="1564560"/>
          </a:xfrm>
          <a:prstGeom prst="rect">
            <a:avLst/>
          </a:prstGeom>
          <a:ln w="9360">
            <a:noFill/>
          </a:ln>
        </p:spPr>
      </p:pic>
      <p:pic>
        <p:nvPicPr>
          <p:cNvPr id="237" name="Picture 9"/>
          <p:cNvPicPr/>
          <p:nvPr/>
        </p:nvPicPr>
        <p:blipFill>
          <a:blip r:embed="rId9"/>
          <a:stretch/>
        </p:blipFill>
        <p:spPr>
          <a:xfrm>
            <a:off x="3241800" y="4191840"/>
            <a:ext cx="2153880" cy="1593360"/>
          </a:xfrm>
          <a:prstGeom prst="rect">
            <a:avLst/>
          </a:prstGeom>
          <a:ln w="9360">
            <a:noFill/>
          </a:ln>
        </p:spPr>
      </p:pic>
      <p:pic>
        <p:nvPicPr>
          <p:cNvPr id="238" name="Picture 10"/>
          <p:cNvPicPr/>
          <p:nvPr/>
        </p:nvPicPr>
        <p:blipFill>
          <a:blip r:embed="rId10"/>
          <a:stretch/>
        </p:blipFill>
        <p:spPr>
          <a:xfrm>
            <a:off x="5761440" y="4122360"/>
            <a:ext cx="2186640" cy="1617840"/>
          </a:xfrm>
          <a:prstGeom prst="rect">
            <a:avLst/>
          </a:prstGeom>
          <a:ln w="9360"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6550920" y="6104520"/>
            <a:ext cx="212724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2"/>
          <p:cNvPicPr/>
          <p:nvPr/>
        </p:nvPicPr>
        <p:blipFill>
          <a:blip r:embed="rId2"/>
          <a:stretch/>
        </p:blipFill>
        <p:spPr>
          <a:xfrm>
            <a:off x="284040" y="135720"/>
            <a:ext cx="2993760" cy="2215080"/>
          </a:xfrm>
          <a:prstGeom prst="rect">
            <a:avLst/>
          </a:prstGeom>
          <a:ln w="9360">
            <a:noFill/>
          </a:ln>
        </p:spPr>
      </p:pic>
      <p:pic>
        <p:nvPicPr>
          <p:cNvPr id="241" name="Picture 4"/>
          <p:cNvPicPr/>
          <p:nvPr/>
        </p:nvPicPr>
        <p:blipFill>
          <a:blip r:embed="rId3"/>
          <a:stretch/>
        </p:blipFill>
        <p:spPr>
          <a:xfrm>
            <a:off x="354960" y="3841920"/>
            <a:ext cx="4038840" cy="2470320"/>
          </a:xfrm>
          <a:prstGeom prst="rect">
            <a:avLst/>
          </a:prstGeom>
          <a:ln w="9360">
            <a:noFill/>
          </a:ln>
        </p:spPr>
      </p:pic>
      <p:pic>
        <p:nvPicPr>
          <p:cNvPr id="242" name="Picture 5"/>
          <p:cNvPicPr/>
          <p:nvPr/>
        </p:nvPicPr>
        <p:blipFill>
          <a:blip r:embed="rId4"/>
          <a:stretch/>
        </p:blipFill>
        <p:spPr>
          <a:xfrm>
            <a:off x="5070600" y="3567240"/>
            <a:ext cx="3683880" cy="2607480"/>
          </a:xfrm>
          <a:prstGeom prst="rect">
            <a:avLst/>
          </a:prstGeom>
          <a:ln w="9360">
            <a:noFill/>
          </a:ln>
        </p:spPr>
      </p:pic>
      <p:pic>
        <p:nvPicPr>
          <p:cNvPr id="243" name="Picture 6"/>
          <p:cNvPicPr/>
          <p:nvPr/>
        </p:nvPicPr>
        <p:blipFill>
          <a:blip r:embed="rId5"/>
          <a:stretch/>
        </p:blipFill>
        <p:spPr>
          <a:xfrm>
            <a:off x="5927400" y="135720"/>
            <a:ext cx="2954880" cy="2128680"/>
          </a:xfrm>
          <a:prstGeom prst="rect">
            <a:avLst/>
          </a:prstGeom>
          <a:ln w="9360">
            <a:noFill/>
          </a:ln>
        </p:spPr>
      </p:pic>
      <p:pic>
        <p:nvPicPr>
          <p:cNvPr id="244" name="Picture 3"/>
          <p:cNvPicPr/>
          <p:nvPr/>
        </p:nvPicPr>
        <p:blipFill>
          <a:blip r:embed="rId6"/>
          <a:stretch/>
        </p:blipFill>
        <p:spPr>
          <a:xfrm>
            <a:off x="2570040" y="1851480"/>
            <a:ext cx="3724560" cy="1823040"/>
          </a:xfrm>
          <a:prstGeom prst="rect">
            <a:avLst/>
          </a:prstGeom>
          <a:ln w="9360">
            <a:noFill/>
          </a:ln>
        </p:spPr>
      </p:pic>
      <p:sp>
        <p:nvSpPr>
          <p:cNvPr id="245" name="CustomShape 1"/>
          <p:cNvSpPr/>
          <p:nvPr/>
        </p:nvSpPr>
        <p:spPr>
          <a:xfrm>
            <a:off x="6550920" y="6104520"/>
            <a:ext cx="212724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455760" y="261720"/>
            <a:ext cx="8222760" cy="10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Промышленные тепловентиляторы</a:t>
            </a:r>
            <a:endParaRPr/>
          </a:p>
        </p:txBody>
      </p:sp>
      <p:sp>
        <p:nvSpPr>
          <p:cNvPr id="247" name="CustomShape 2"/>
          <p:cNvSpPr/>
          <p:nvPr/>
        </p:nvSpPr>
        <p:spPr>
          <a:xfrm>
            <a:off x="455400" y="1535400"/>
            <a:ext cx="446832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37680">
              <a:lnSpc>
                <a:spcPct val="100000"/>
              </a:lnSpc>
              <a:buFont typeface="Arial"/>
              <a:buChar char="•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Производится в 2-х вариантах: для обогрева больших помещений (степень защиты 1Р 24) и для производственных нужд (степень защиты 1Р 48).</a:t>
            </a:r>
            <a:endParaRPr/>
          </a:p>
          <a:p>
            <a:pPr marL="343080" indent="-337680">
              <a:lnSpc>
                <a:spcPct val="100000"/>
              </a:lnSpc>
              <a:buFont typeface="Arial"/>
              <a:buChar char="•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Тепловентилятор разрабатывался совместно с лидерами бетонной промышленности Украины (ПБГ «Ковальская»,	ПАО «Стройиндустрия») и проходил испытания в пропарочных камерах бетонных заводов, где сравнивался с калориферами на основе ТЭНовых нагревателей отечественного и зарубежного производства. </a:t>
            </a:r>
            <a:endParaRPr/>
          </a:p>
          <a:p>
            <a:pPr marL="343080" indent="-337680">
              <a:lnSpc>
                <a:spcPct val="100000"/>
              </a:lnSpc>
              <a:buFont typeface="Arial"/>
              <a:buChar char="•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В результате испытаний калорифер К-18 при рабочей мощности в 18 кВт смог превзойти по тепловой эффективности ТЕНовые аналоги мощностью в 24 кВт.</a:t>
            </a:r>
            <a:endParaRPr/>
          </a:p>
        </p:txBody>
      </p:sp>
      <p:sp>
        <p:nvSpPr>
          <p:cNvPr id="248" name="CustomShape 3"/>
          <p:cNvSpPr/>
          <p:nvPr/>
        </p:nvSpPr>
        <p:spPr>
          <a:xfrm>
            <a:off x="6550920" y="6104520"/>
            <a:ext cx="212724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9" name="Picture 2"/>
          <p:cNvPicPr/>
          <p:nvPr/>
        </p:nvPicPr>
        <p:blipFill>
          <a:blip r:embed="rId2"/>
          <a:stretch/>
        </p:blipFill>
        <p:spPr>
          <a:xfrm>
            <a:off x="4930200" y="2323800"/>
            <a:ext cx="3882240" cy="2194560"/>
          </a:xfrm>
          <a:prstGeom prst="rect">
            <a:avLst/>
          </a:prstGeom>
          <a:ln>
            <a:noFill/>
          </a:ln>
        </p:spPr>
      </p:pic>
      <p:sp>
        <p:nvSpPr>
          <p:cNvPr id="250" name="CustomShape 4"/>
          <p:cNvSpPr/>
          <p:nvPr/>
        </p:nvSpPr>
        <p:spPr>
          <a:xfrm>
            <a:off x="5730840" y="5042880"/>
            <a:ext cx="291564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25560" algn="ctr">
              <a:lnSpc>
                <a:spcPts val="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Тепловентилятор К-18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55760" y="261720"/>
            <a:ext cx="8222760" cy="10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Электрокалориферы (Пушка) </a:t>
            </a:r>
            <a:endParaRPr/>
          </a:p>
        </p:txBody>
      </p:sp>
      <p:pic>
        <p:nvPicPr>
          <p:cNvPr id="252" name="Inhaltsplatzhalter 11"/>
          <p:cNvPicPr/>
          <p:nvPr/>
        </p:nvPicPr>
        <p:blipFill>
          <a:blip r:embed="rId2"/>
          <a:stretch/>
        </p:blipFill>
        <p:spPr>
          <a:xfrm>
            <a:off x="4138200" y="3500280"/>
            <a:ext cx="4602240" cy="2485440"/>
          </a:xfrm>
          <a:prstGeom prst="rect">
            <a:avLst/>
          </a:prstGeom>
          <a:ln>
            <a:noFill/>
          </a:ln>
        </p:spPr>
      </p:pic>
      <p:pic>
        <p:nvPicPr>
          <p:cNvPr id="253" name="Inhaltsplatzhalter 13"/>
          <p:cNvPicPr/>
          <p:nvPr/>
        </p:nvPicPr>
        <p:blipFill>
          <a:blip r:embed="rId3"/>
          <a:stretch/>
        </p:blipFill>
        <p:spPr>
          <a:xfrm>
            <a:off x="197280" y="1493640"/>
            <a:ext cx="4602240" cy="2485440"/>
          </a:xfrm>
          <a:prstGeom prst="rect">
            <a:avLst/>
          </a:prstGeom>
          <a:ln>
            <a:noFill/>
          </a:ln>
        </p:spPr>
      </p:pic>
      <p:sp>
        <p:nvSpPr>
          <p:cNvPr id="254" name="CustomShape 2"/>
          <p:cNvSpPr/>
          <p:nvPr/>
        </p:nvSpPr>
        <p:spPr>
          <a:xfrm>
            <a:off x="6550920" y="6104520"/>
            <a:ext cx="212724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646200" y="482760"/>
            <a:ext cx="5570640" cy="122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14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Характеристики предлагаемой системы обогрева</a:t>
            </a:r>
            <a:endParaRPr/>
          </a:p>
          <a:p>
            <a:pPr marL="216000" indent="-210960">
              <a:lnSpc>
                <a:spcPct val="10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Мощность – 9 кВт нагревательный блок + 0,15 кВт вентилятор.</a:t>
            </a:r>
            <a:endParaRPr/>
          </a:p>
          <a:p>
            <a:pPr marL="216000" indent="-210960">
              <a:lnSpc>
                <a:spcPct val="10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Питание – 220 - 380 В</a:t>
            </a:r>
            <a:endParaRPr/>
          </a:p>
          <a:p>
            <a:pPr marL="216000" indent="-210960">
              <a:lnSpc>
                <a:spcPct val="10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Воздушный поток – до 1350 м</a:t>
            </a:r>
            <a:r>
              <a:rPr lang="ru-RU" sz="1400" strike="noStrike" spc="-1" baseline="22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/ч.</a:t>
            </a:r>
            <a:endParaRPr/>
          </a:p>
          <a:p>
            <a:pPr marL="216000" indent="-210960">
              <a:lnSpc>
                <a:spcPct val="10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Тепловая мощность как у 12 кВт аналога.</a:t>
            </a:r>
            <a:endParaRPr/>
          </a:p>
          <a:p>
            <a:pPr marL="216000" indent="-210960">
              <a:lnSpc>
                <a:spcPct val="10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Обогреваемая площадь помещения (палатки) – до 200 м</a:t>
            </a:r>
            <a:r>
              <a:rPr lang="ru-RU" sz="1400" strike="noStrike" spc="-1" baseline="22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/>
          </a:p>
        </p:txBody>
      </p:sp>
      <p:pic>
        <p:nvPicPr>
          <p:cNvPr id="256" name="Рисунок 255"/>
          <p:cNvPicPr/>
          <p:nvPr/>
        </p:nvPicPr>
        <p:blipFill>
          <a:blip r:embed="rId2"/>
          <a:stretch/>
        </p:blipFill>
        <p:spPr>
          <a:xfrm>
            <a:off x="1942560" y="2280600"/>
            <a:ext cx="5617080" cy="4185720"/>
          </a:xfrm>
          <a:prstGeom prst="rect">
            <a:avLst/>
          </a:prstGeom>
          <a:ln>
            <a:noFill/>
          </a:ln>
        </p:spPr>
      </p:pic>
      <p:sp>
        <p:nvSpPr>
          <p:cNvPr id="257" name="CustomShape 2"/>
          <p:cNvSpPr/>
          <p:nvPr/>
        </p:nvSpPr>
        <p:spPr>
          <a:xfrm>
            <a:off x="934200" y="1935000"/>
            <a:ext cx="296820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Рисунок предлагаемого модуля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455760" y="-436680"/>
            <a:ext cx="8222760" cy="249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2"/>
          <p:cNvSpPr/>
          <p:nvPr/>
        </p:nvSpPr>
        <p:spPr>
          <a:xfrm>
            <a:off x="455400" y="1535400"/>
            <a:ext cx="36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3"/>
          <p:cNvSpPr/>
          <p:nvPr/>
        </p:nvSpPr>
        <p:spPr>
          <a:xfrm>
            <a:off x="456480" y="1535400"/>
            <a:ext cx="36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1" name="Рисунок 260"/>
          <p:cNvPicPr/>
          <p:nvPr/>
        </p:nvPicPr>
        <p:blipFill>
          <a:blip r:embed="rId2"/>
          <a:stretch/>
        </p:blipFill>
        <p:spPr>
          <a:xfrm rot="5400000">
            <a:off x="-1007280" y="1467360"/>
            <a:ext cx="6083640" cy="3558960"/>
          </a:xfrm>
          <a:prstGeom prst="rect">
            <a:avLst/>
          </a:prstGeom>
          <a:ln>
            <a:noFill/>
          </a:ln>
        </p:spPr>
      </p:pic>
      <p:pic>
        <p:nvPicPr>
          <p:cNvPr id="262" name="Рисунок 261"/>
          <p:cNvPicPr/>
          <p:nvPr/>
        </p:nvPicPr>
        <p:blipFill>
          <a:blip r:embed="rId3"/>
          <a:stretch/>
        </p:blipFill>
        <p:spPr>
          <a:xfrm rot="5400000">
            <a:off x="3478320" y="839520"/>
            <a:ext cx="6118200" cy="477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Рисунок 262"/>
          <p:cNvPicPr/>
          <p:nvPr/>
        </p:nvPicPr>
        <p:blipFill>
          <a:blip r:embed="rId2"/>
          <a:srcRect t="-24192" r="4373" b="-19009"/>
          <a:stretch/>
        </p:blipFill>
        <p:spPr>
          <a:xfrm rot="5400000">
            <a:off x="1781280" y="-1598040"/>
            <a:ext cx="5615640" cy="982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156</TotalTime>
  <Words>328</Words>
  <Application>Microsoft Office PowerPoint</Application>
  <PresentationFormat>Произвольный</PresentationFormat>
  <Paragraphs>33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12</vt:i4>
      </vt:variant>
    </vt:vector>
  </HeadingPairs>
  <TitlesOfParts>
    <vt:vector size="26" baseType="lpstr">
      <vt:lpstr>Arial</vt:lpstr>
      <vt:lpstr>Calibri</vt:lpstr>
      <vt:lpstr>Calibri Light</vt:lpstr>
      <vt:lpstr>StarSymbol</vt:lpstr>
      <vt:lpstr>Tahoma</vt:lpstr>
      <vt:lpstr>Times New Roman</vt:lpstr>
      <vt:lpstr>Wingdings</vt:lpstr>
      <vt:lpstr>Тема Office</vt:lpstr>
      <vt:lpstr>Office Theme</vt:lpstr>
      <vt:lpstr>Office Theme</vt:lpstr>
      <vt:lpstr>Office Theme</vt:lpstr>
      <vt:lpstr>Office Theme</vt:lpstr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Владимир</dc:creator>
  <cp:lastModifiedBy>admin</cp:lastModifiedBy>
  <cp:revision>161</cp:revision>
  <dcterms:created xsi:type="dcterms:W3CDTF">2014-07-08T10:48:55Z</dcterms:created>
  <dcterms:modified xsi:type="dcterms:W3CDTF">2022-11-03T12:48:13Z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DG Win&amp;Soft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Bildschirmpräsentation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15</vt:i4>
  </property>
</Properties>
</file>