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7" r:id="rId1"/>
    <p:sldMasterId id="2147483705" r:id="rId2"/>
    <p:sldMasterId id="2147483717" r:id="rId3"/>
  </p:sldMasterIdLst>
  <p:notesMasterIdLst>
    <p:notesMasterId r:id="rId21"/>
  </p:notesMasterIdLst>
  <p:handoutMasterIdLst>
    <p:handoutMasterId r:id="rId22"/>
  </p:handoutMasterIdLst>
  <p:sldIdLst>
    <p:sldId id="256" r:id="rId4"/>
    <p:sldId id="257" r:id="rId5"/>
    <p:sldId id="261" r:id="rId6"/>
    <p:sldId id="259" r:id="rId7"/>
    <p:sldId id="258" r:id="rId8"/>
    <p:sldId id="273" r:id="rId9"/>
    <p:sldId id="275" r:id="rId10"/>
    <p:sldId id="265" r:id="rId11"/>
    <p:sldId id="271" r:id="rId12"/>
    <p:sldId id="264" r:id="rId13"/>
    <p:sldId id="266" r:id="rId14"/>
    <p:sldId id="267" r:id="rId15"/>
    <p:sldId id="276" r:id="rId16"/>
    <p:sldId id="268" r:id="rId17"/>
    <p:sldId id="272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91" d="100"/>
          <a:sy n="91" d="100"/>
        </p:scale>
        <p:origin x="39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122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2"/>
          <c:tx>
            <c:strRef>
              <c:f>Лист1!$A$4</c:f>
              <c:strCache>
                <c:ptCount val="1"/>
                <c:pt idx="0">
                  <c:v>Пелети</c:v>
                </c:pt>
              </c:strCache>
            </c:strRef>
          </c:tx>
          <c:spPr>
            <a:ln w="38100" cap="flat" cmpd="dbl" algn="ctr">
              <a:solidFill>
                <a:schemeClr val="accent6"/>
              </a:solidFill>
              <a:miter lim="800000"/>
            </a:ln>
            <a:effectLst/>
          </c:spPr>
          <c:marker>
            <c:symbol val="none"/>
          </c:marker>
          <c:trendline>
            <c:spPr>
              <a:ln w="12700" cap="rnd">
                <a:noFill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Лист1!$B$1:$K$1</c:f>
              <c:strCache>
                <c:ptCount val="1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</c:strCache>
            </c:strRef>
          </c:cat>
          <c:val>
            <c:numRef>
              <c:f>Лист1!$B$4:$K$4</c:f>
              <c:numCache>
                <c:formatCode>General</c:formatCode>
                <c:ptCount val="10"/>
                <c:pt idx="0">
                  <c:v>52</c:v>
                </c:pt>
                <c:pt idx="1">
                  <c:v>52</c:v>
                </c:pt>
                <c:pt idx="2">
                  <c:v>52</c:v>
                </c:pt>
                <c:pt idx="3">
                  <c:v>52</c:v>
                </c:pt>
                <c:pt idx="4">
                  <c:v>52</c:v>
                </c:pt>
                <c:pt idx="5">
                  <c:v>52</c:v>
                </c:pt>
                <c:pt idx="6">
                  <c:v>52</c:v>
                </c:pt>
                <c:pt idx="7">
                  <c:v>52</c:v>
                </c:pt>
                <c:pt idx="8">
                  <c:v>52</c:v>
                </c:pt>
                <c:pt idx="9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5F-40F8-A66E-328700A36567}"/>
            </c:ext>
          </c:extLst>
        </c:ser>
        <c:ser>
          <c:idx val="0"/>
          <c:order val="0"/>
          <c:tx>
            <c:strRef>
              <c:f>Лист1!$A$2</c:f>
              <c:strCache>
                <c:ptCount val="1"/>
                <c:pt idx="0">
                  <c:v>Тепловий акумулятор</c:v>
                </c:pt>
              </c:strCache>
            </c:strRef>
          </c:tx>
          <c:spPr>
            <a:ln w="38100" cap="flat" cmpd="dbl" algn="ctr">
              <a:solidFill>
                <a:schemeClr val="accent2"/>
              </a:solidFill>
              <a:miter lim="800000"/>
            </a:ln>
            <a:effectLst/>
          </c:spPr>
          <c:marker>
            <c:symbol val="none"/>
          </c:marker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Лист1!$B$1:$K$1</c:f>
              <c:strCache>
                <c:ptCount val="1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</c:strCache>
            </c:strRef>
          </c:cat>
          <c:val>
            <c:numRef>
              <c:f>Лист1!$B$2:$K$2</c:f>
              <c:numCache>
                <c:formatCode>General</c:formatCode>
                <c:ptCount val="10"/>
                <c:pt idx="0">
                  <c:v>34</c:v>
                </c:pt>
                <c:pt idx="1">
                  <c:v>37</c:v>
                </c:pt>
                <c:pt idx="2">
                  <c:v>40</c:v>
                </c:pt>
                <c:pt idx="3">
                  <c:v>45</c:v>
                </c:pt>
                <c:pt idx="4">
                  <c:v>50</c:v>
                </c:pt>
                <c:pt idx="5">
                  <c:v>55</c:v>
                </c:pt>
                <c:pt idx="6">
                  <c:v>60</c:v>
                </c:pt>
                <c:pt idx="7">
                  <c:v>65</c:v>
                </c:pt>
                <c:pt idx="8">
                  <c:v>70</c:v>
                </c:pt>
                <c:pt idx="9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F5F-40F8-A66E-328700A36567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Природний газ</c:v>
                </c:pt>
              </c:strCache>
            </c:strRef>
          </c:tx>
          <c:spPr>
            <a:ln w="38100" cap="flat" cmpd="dbl" algn="ctr">
              <a:solidFill>
                <a:schemeClr val="accent4"/>
              </a:solidFill>
              <a:miter lim="800000"/>
            </a:ln>
            <a:effectLst/>
          </c:spPr>
          <c:marker>
            <c:symbol val="none"/>
          </c:marker>
          <c:trendline>
            <c:spPr>
              <a:ln w="12700" cap="rnd">
                <a:noFill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Лист1!$B$1:$K$1</c:f>
              <c:strCache>
                <c:ptCount val="1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</c:strCache>
            </c:strRef>
          </c:cat>
          <c:val>
            <c:numRef>
              <c:f>Лист1!$B$3:$K$3</c:f>
              <c:numCache>
                <c:formatCode>General</c:formatCode>
                <c:ptCount val="10"/>
                <c:pt idx="0">
                  <c:v>64</c:v>
                </c:pt>
                <c:pt idx="1">
                  <c:v>64</c:v>
                </c:pt>
                <c:pt idx="2">
                  <c:v>64</c:v>
                </c:pt>
                <c:pt idx="3">
                  <c:v>64</c:v>
                </c:pt>
                <c:pt idx="4">
                  <c:v>64</c:v>
                </c:pt>
                <c:pt idx="5">
                  <c:v>64</c:v>
                </c:pt>
                <c:pt idx="6">
                  <c:v>64</c:v>
                </c:pt>
                <c:pt idx="7">
                  <c:v>64</c:v>
                </c:pt>
                <c:pt idx="8">
                  <c:v>64</c:v>
                </c:pt>
                <c:pt idx="9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F5F-40F8-A66E-328700A36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291328"/>
        <c:axId val="120293248"/>
      </c:lineChart>
      <c:catAx>
        <c:axId val="120291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/>
                  <a:t>Відстань, км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0293248"/>
        <c:crosses val="autoZero"/>
        <c:auto val="1"/>
        <c:lblAlgn val="ctr"/>
        <c:lblOffset val="100"/>
        <c:noMultiLvlLbl val="0"/>
      </c:catAx>
      <c:valAx>
        <c:axId val="12029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/>
                  <a:t>Вартість 1,0 Гкал, доларів США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029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B29AD-468F-4BE6-99ED-4B92C097AF34}" type="datetimeFigureOut">
              <a:rPr lang="uk-UA" smtClean="0"/>
              <a:pPr/>
              <a:t>29.11.2023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B014F-C759-40A7-A605-08C758347C9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818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E63B9-3152-4403-926F-EFD2C2B96166}" type="datetimeFigureOut">
              <a:rPr lang="uk-UA" smtClean="0"/>
              <a:pPr/>
              <a:t>29.11.2023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F8736-EAB0-4D66-B80A-3689BA6D6116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954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4D886A1-C3CD-4509-A4F3-B7348C1623F1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8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E114-C1FC-4BA4-BCC3-694DA9B9791F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05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AE0B-697B-4D0C-8A47-CF230FCC1968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26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BFDC-F550-4839-8BEA-7FBE4011A48D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7681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C51CB-B36C-4DEA-8064-D830D03B51EF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84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91EF-DF6E-4886-B8A4-86443EFEA52A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23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04F-052B-4264-9A78-31A78A6FA174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9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43DFF-63F4-4E2A-ADA4-B94E1867A8CA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654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E7BD-91E5-43F6-AB26-01810D9F7975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29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BA198-6ED6-4AD9-A2EE-9C3E352281B4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64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7DD0D-466A-480E-9F60-0693A4E52F56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1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081B7-5940-4DB5-BEED-69EEC43AEA25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694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FB3CBB-9C32-4A8E-9FDD-545F77A2118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66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95B69-2EE7-432D-BC2B-2D555164A664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012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F66B2-E2AB-4BDC-A6E6-7AD131F73D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43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A558E-F9CB-493D-A226-715E67A1D7A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711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077FC-BC23-4624-A3AB-2DBF5D4FC656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18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463FC-1080-4979-BB31-7DA97980439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929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24D53-C989-4569-99A4-9308740FB9A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90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52EC9-1763-4052-98D7-5C0A077EC3F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584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01D3D-CEE3-475A-A03C-D38E68C741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05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BA198-6ED6-4AD9-A2EE-9C3E352281B4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92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4F23-6684-46EB-98BA-CAE9316EA01F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79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7DD0D-466A-480E-9F60-0693A4E52F56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18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FB3CBB-9C32-4A8E-9FDD-545F77A2118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299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95B69-2EE7-432D-BC2B-2D555164A664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281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F66B2-E2AB-4BDC-A6E6-7AD131F73D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116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A558E-F9CB-493D-A226-715E67A1D7A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105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077FC-BC23-4624-A3AB-2DBF5D4FC656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6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463FC-1080-4979-BB31-7DA97980439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436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24D53-C989-4569-99A4-9308740FB9A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2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52EC9-1763-4052-98D7-5C0A077EC3F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728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01D3D-CEE3-475A-A03C-D38E68C741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8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40F3-C14D-4A2F-B491-6CC3056F06BE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2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88DE-E7C8-48EC-A294-4C1AFBDE92DF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13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682E-7D40-4656-9D43-65885E1C88FD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8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BE960-74E7-402B-994B-BA56894B7F81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99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E494-2686-4421-9BBC-437B8EB188FA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8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75E4-EB9E-4753-9D87-01E87B64E96A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0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accent2">
                <a:lumMod val="45000"/>
                <a:lumOff val="5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8122B-9A7C-4EEC-91DB-131A3C03005F}" type="datetime1">
              <a:rPr lang="en-US" smtClean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73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22347-8099-47C1-99B2-962AAE94BF53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6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22347-8099-47C1-99B2-962AAE94BF53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29.11.2023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2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650929"/>
            <a:ext cx="8791575" cy="2410323"/>
          </a:xfrm>
          <a:gradFill flip="none" rotWithShape="1">
            <a:gsLst>
              <a:gs pos="0">
                <a:schemeClr val="lt2">
                  <a:tint val="98000"/>
                  <a:hueMod val="94000"/>
                  <a:satMod val="148000"/>
                  <a:lumMod val="150000"/>
                </a:schemeClr>
              </a:gs>
              <a:gs pos="100000">
                <a:schemeClr val="lt2">
                  <a:shade val="92000"/>
                  <a:hueMod val="104000"/>
                  <a:satMod val="140000"/>
                  <a:lumMod val="68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ЗАСТОСОВУВАННЯ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ТЕПЛОВИХ АКУМУЛЯТОРІВ ДЛЯ ЗАБЕЗПЕЧЕННЯ </a:t>
            </a:r>
            <a:r>
              <a:rPr lang="uk-UA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сталого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ТЕПЛОПОСТАЧАННЯ</a:t>
            </a:r>
            <a:endParaRPr lang="uk-U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ctr"/>
            <a:endParaRPr lang="en-US" b="1" cap="none" dirty="0" smtClean="0">
              <a:solidFill>
                <a:schemeClr val="bg2"/>
              </a:solidFill>
            </a:endParaRPr>
          </a:p>
          <a:p>
            <a:pPr algn="ctr"/>
            <a:r>
              <a:rPr lang="uk-UA" sz="2800" b="1" cap="none" dirty="0" smtClean="0">
                <a:solidFill>
                  <a:schemeClr val="bg1"/>
                </a:solidFill>
              </a:rPr>
              <a:t>Демченко В.Г., Завлаб. ПТТ ІТТФ НАНУ, ктн</a:t>
            </a:r>
          </a:p>
          <a:p>
            <a:pPr algn="ctr"/>
            <a:r>
              <a:rPr lang="uk-UA" sz="2800" b="1" cap="none" dirty="0" smtClean="0">
                <a:solidFill>
                  <a:schemeClr val="bg1"/>
                </a:solidFill>
              </a:rPr>
              <a:t>Інститут технічної теплофізики НАН України, м. Київ</a:t>
            </a:r>
          </a:p>
          <a:p>
            <a:pPr algn="ctr"/>
            <a:endParaRPr lang="uk-UA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625" y="245463"/>
            <a:ext cx="9905998" cy="1027402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Принципова схема підключення МТА-0,5 МВт до джерела тепла та системи опалення будівлі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65" y="1501347"/>
            <a:ext cx="9662858" cy="3541712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400" b="1" smtClean="0">
                <a:solidFill>
                  <a:schemeClr val="bg1"/>
                </a:solidFill>
              </a:rPr>
              <a:pPr/>
              <a:t>10</a:t>
            </a:fld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33302" y="5236943"/>
            <a:ext cx="8212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 – прямий трубопровід Т-1; 2 – зворотний трубопровід Т-2; 3 – електричний котел; 4 та 5 – балансувальний клапан.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23196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Типовий графік температур 14.02.2023 при зарядженні МТА в умовах періодичного відключення електроенергії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828" y="1741714"/>
            <a:ext cx="5957303" cy="400310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331131" y="1955073"/>
            <a:ext cx="5190308" cy="4537166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uk-UA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 та мінімальна зовнішня температура 14 лютого 2023 року становила +4°C вдень та -4°C вночі. Температура в будівлі підтримувалася на рівні ±19°C. </a:t>
            </a:r>
          </a:p>
          <a:p>
            <a:pPr algn="just"/>
            <a:r>
              <a:rPr lang="uk-UA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Початкова температура в баках-акумуляторах складала 48 С і досягла значення Т-2 = 62 С, Т-1 = 58 С.</a:t>
            </a:r>
          </a:p>
          <a:p>
            <a:pPr algn="just"/>
            <a:r>
              <a:rPr lang="uk-UA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температури в баках-акумуляторах за добу становить ΔТ = 14 С</a:t>
            </a:r>
          </a:p>
          <a:p>
            <a:pPr algn="just"/>
            <a:r>
              <a:rPr lang="uk-UA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 займає багато часу, оскільки потужності котла не достатньо для швидкої зарядки МТА. Тривалі перебої з електропостачанням також вплинули на час заряджання. </a:t>
            </a:r>
          </a:p>
          <a:p>
            <a:pPr algn="just"/>
            <a:r>
              <a:rPr lang="uk-UA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Однак, робота МТА в екстремальних умовах доводить, що його можна надійно використовувати в періоди відключення електроенергії.</a:t>
            </a:r>
          </a:p>
          <a:p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0276322" y="6127114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z="2400" smtClean="0">
                <a:solidFill>
                  <a:schemeClr val="bg2"/>
                </a:solidFill>
              </a:rPr>
              <a:pPr/>
              <a:t>11</a:t>
            </a:fld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66442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графік температур з 5.02.2023 по 10.02.2023 року при розрядженні </a:t>
            </a:r>
            <a:r>
              <a:rPr lang="ru-RU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МТА 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260" y="1709531"/>
            <a:ext cx="5402303" cy="445273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557554" y="1584961"/>
            <a:ext cx="4781006" cy="479842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рисунку показані значення температури циркуляційного контуру при розвантаженні МТА з 05 лютого 2023 року по 10 лютого 2023 року, коли центральна електромережа була знеструмлена, електричні котли вимкнені, а джерелом струму слугував дизель-генератор потужністю 4,2 кВт.</a:t>
            </a:r>
          </a:p>
          <a:p>
            <a:pPr algn="just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 та мінімальна зовнішня температура  становила -4°C вдень та -14°C вночі. Температура в середині будівлі підтримувалася на рівні ±19°C. </a:t>
            </a:r>
          </a:p>
          <a:p>
            <a:pPr algn="just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Початкова температура бака-акумулятора становила 58°C і досягла 30°C після 120 годин безперервної роботи МТА; падіння температури в баку-акумуляторі за 5 діб становить ΔT=28°C</a:t>
            </a:r>
          </a:p>
          <a:p>
            <a:pPr algn="just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Початкова температура бака-акумулятора становила 58°C і досягла 30°C після 120 годин безперервної роботи МТА; падіння температури в баку-акумуляторі за 5 діб становить ΔT=28°C. 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0389532" y="6018258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z="2400" smtClean="0">
                <a:solidFill>
                  <a:schemeClr val="bg2"/>
                </a:solidFill>
              </a:rPr>
              <a:pPr/>
              <a:t>12</a:t>
            </a:fld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8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31914" y="457200"/>
            <a:ext cx="4921930" cy="1400175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 транспортування 1,0 МВт теплоти доставленої МТА у порівнянні з вартістю генерації на різних видах палива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>
          <a:xfrm>
            <a:off x="352426" y="2276475"/>
            <a:ext cx="4857750" cy="407987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теплопостачання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МТА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 пов'язана з транспортними, експлуатаційними та операційними витратами. </a:t>
            </a:r>
            <a:endParaRPr lang="uk-UA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MТА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 економічно ефективно транспортувати теплоту на відстань від 15 до 50 кілометрів за допомогою електромобілів. </a:t>
            </a:r>
            <a:endParaRPr lang="uk-UA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разі використання дизельних вантажівок відстань транспортування не повинна перевищувати 30 кілометрів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Проведений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вантажівки на скрапленому газі показує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використання тепла від МТА є більш вигідним, ніж вартість виробництва тепла з використанням: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пелет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25 км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природного газу до 40 км  </a:t>
            </a:r>
          </a:p>
          <a:p>
            <a:pPr algn="just">
              <a:lnSpc>
                <a:spcPct val="120000"/>
              </a:lnSpc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щоб MТА були конкурентоспроможними, вони повинні мати теплоакумулювальну здатність не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менше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0,111 кВт/кг. </a:t>
            </a:r>
          </a:p>
          <a:p>
            <a:pPr>
              <a:lnSpc>
                <a:spcPct val="170000"/>
              </a:lnSpc>
            </a:pPr>
            <a:endParaRPr lang="uk-UA" sz="19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Рисунок 16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80883082"/>
              </p:ext>
            </p:extLst>
          </p:nvPr>
        </p:nvGraphicFramePr>
        <p:xfrm>
          <a:off x="5524500" y="1144450"/>
          <a:ext cx="61722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31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270" y="268919"/>
            <a:ext cx="9905998" cy="1001276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Подальші перспективи використання мобільних теплових акумуляторів 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92777" y="1347179"/>
            <a:ext cx="5590902" cy="4859384"/>
          </a:xfrm>
        </p:spPr>
        <p:txBody>
          <a:bodyPr>
            <a:noAutofit/>
          </a:bodyPr>
          <a:lstStyle/>
          <a:p>
            <a:pPr algn="just"/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 отримані результати, МТА-0,5МВт може бути перетворений у багатофункціональний транспортабельний тепловий акумулятор контейнерного типу (Б-ТА).</a:t>
            </a:r>
          </a:p>
          <a:p>
            <a:pPr algn="just"/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Б-ТА контейнерного типу дозволяє розв'язувати проблеми попередньої підготовки об’єктів інженерної інфраструктури до експлуатації в умовах проведення бойових дій та надзвичайних ситуацій. </a:t>
            </a:r>
          </a:p>
          <a:p>
            <a:pPr algn="just"/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Універсальна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конструкція, технічні та технологічні можливості багатофункціональних теплових акумуляторів відкривають широкі можливості для використання таких агрегатів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саме: для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швидкої технічної допомоги при ліквідації наслідків 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аварій на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об'єктах критичної інфраструктури та житлового фонду, тилового забезпечення військ, військової логістики, в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ДСНС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у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комунальній теплоенергетиці.</a:t>
            </a: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5899" y="1485197"/>
            <a:ext cx="4330164" cy="422762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69179" y="61515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z="2400" smtClean="0">
                <a:solidFill>
                  <a:schemeClr val="bg1"/>
                </a:solidFill>
              </a:rPr>
              <a:pPr/>
              <a:t>14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96476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 випробувань та впровадження мта-0,5 МВт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413" y="1558923"/>
            <a:ext cx="3314942" cy="468947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5520" y="1558923"/>
            <a:ext cx="3314942" cy="468947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9626" y="1558923"/>
            <a:ext cx="3301847" cy="467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0162" y="104713"/>
            <a:ext cx="9905998" cy="879356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8605" y="888273"/>
            <a:ext cx="107725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з ефективних шляхів вирішення викликів щодо подолання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 аварій та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катастроф, що стоять перед Україною, є впровадження та використання нової техніки в підрозділах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Збройних Сил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України, Міністерства внутрішніх справ України та місцевих органах державної влади.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Проведене дослідження показало можливість застосування МТА як для аварійного теплопостачання будівлі, так і в умовах звичайної експлуатації.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подальшого широкого використання необхідно подовжувати роботу в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напрямі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функцій та сфер застосування МТА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 конструкції та пошуку нових теплоакумулювальних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матеріалів, а також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дешевих джерел теплоти.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 МТА в систему опалення є дуже перспективним методом усунення загроз теплозабезпечення.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Існує нагальна потреба впровадження багатофункціональних систем акумулювання тепла для ліквідації наслідків аварійних ситуацій та забезпечення оперативної готовності об'єктів критичної інфраструктури до роботи в надзвичайних ситуаціях.</a:t>
            </a:r>
          </a:p>
        </p:txBody>
      </p:sp>
    </p:spTree>
    <p:extLst>
      <p:ext uri="{BB962C8B-B14F-4D97-AF65-F5344CB8AC3E}">
        <p14:creationId xmlns:p14="http://schemas.microsoft.com/office/powerpoint/2010/main" val="35776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1002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9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 </a:t>
            </a:r>
            <a:endParaRPr lang="uk-UA" sz="9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13"/>
          </p:nvPr>
        </p:nvSpPr>
        <p:spPr>
          <a:xfrm>
            <a:off x="1784937" y="3666819"/>
            <a:ext cx="8752299" cy="54896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chemeClr val="bg2"/>
                </a:solidFill>
              </a:rPr>
              <a:t>Демченко </a:t>
            </a:r>
            <a:r>
              <a:rPr lang="uk-UA" sz="3200" b="1" dirty="0" smtClean="0">
                <a:solidFill>
                  <a:schemeClr val="bg2"/>
                </a:solidFill>
              </a:rPr>
              <a:t>Володимир Георгійович, </a:t>
            </a:r>
            <a:r>
              <a:rPr lang="uk-UA" sz="3200" b="1" dirty="0">
                <a:solidFill>
                  <a:schemeClr val="bg2"/>
                </a:solidFill>
              </a:rPr>
              <a:t>ктн</a:t>
            </a:r>
          </a:p>
          <a:p>
            <a:endParaRPr lang="uk-UA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uk-UA" sz="32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Інститут </a:t>
            </a:r>
            <a:r>
              <a:rPr lang="uk-UA" sz="32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технічної теплофізики НАН України, м. </a:t>
            </a:r>
            <a:r>
              <a:rPr lang="uk-UA" sz="32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Київ</a:t>
            </a:r>
          </a:p>
          <a:p>
            <a:pPr algn="ctr"/>
            <a:r>
              <a:rPr lang="uk-UA" sz="360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</a:t>
            </a:r>
            <a:r>
              <a:rPr lang="uk-UA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044/4532889, </a:t>
            </a:r>
          </a:p>
          <a:p>
            <a:pPr algn="ctr"/>
            <a:r>
              <a:rPr lang="en-US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vptt@i.ua</a:t>
            </a:r>
            <a:endParaRPr lang="uk-UA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0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110891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</a:t>
            </a:r>
            <a:r>
              <a:rPr lang="uk-UA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Актуальність дослідження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808922"/>
            <a:ext cx="9905999" cy="398227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dirty="0">
                <a:solidFill>
                  <a:schemeClr val="bg1"/>
                </a:solidFill>
              </a:rPr>
              <a:t>Актуальність цього дослідження продиктована військовою стратегією </a:t>
            </a:r>
            <a:r>
              <a:rPr lang="uk-UA" dirty="0" err="1">
                <a:solidFill>
                  <a:schemeClr val="bg1"/>
                </a:solidFill>
              </a:rPr>
              <a:t>рф</a:t>
            </a:r>
            <a:r>
              <a:rPr lang="uk-UA" dirty="0">
                <a:solidFill>
                  <a:schemeClr val="bg1"/>
                </a:solidFill>
              </a:rPr>
              <a:t> щодо руйнування </a:t>
            </a:r>
            <a:r>
              <a:rPr lang="uk-UA" dirty="0" err="1">
                <a:solidFill>
                  <a:schemeClr val="bg1"/>
                </a:solidFill>
              </a:rPr>
              <a:t>життєво</a:t>
            </a:r>
            <a:r>
              <a:rPr lang="uk-UA" dirty="0">
                <a:solidFill>
                  <a:schemeClr val="bg1"/>
                </a:solidFill>
              </a:rPr>
              <a:t> важливої інфраструктури та об'єктів генерації теплової та електричної енергії нашої країни. Це призводить до аварійних і планових віялових відключень електрики та, як наслідок, браку постачання теплової енергії в опалювальний період. </a:t>
            </a:r>
          </a:p>
          <a:p>
            <a:pPr algn="just"/>
            <a:r>
              <a:rPr lang="uk-UA" dirty="0" smtClean="0">
                <a:solidFill>
                  <a:schemeClr val="bg1"/>
                </a:solidFill>
              </a:rPr>
              <a:t>Мета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uk-UA" dirty="0" smtClean="0">
                <a:solidFill>
                  <a:schemeClr val="bg1"/>
                </a:solidFill>
              </a:rPr>
              <a:t> забезпечення </a:t>
            </a:r>
            <a:r>
              <a:rPr lang="uk-UA" dirty="0">
                <a:solidFill>
                  <a:schemeClr val="bg1"/>
                </a:solidFill>
              </a:rPr>
              <a:t>стійкого </a:t>
            </a:r>
            <a:r>
              <a:rPr lang="uk-UA" dirty="0" smtClean="0">
                <a:solidFill>
                  <a:schemeClr val="bg1"/>
                </a:solidFill>
              </a:rPr>
              <a:t>теплопостачання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окремих об’єктів за допомогою мобільних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теплових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акумуляторів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(</a:t>
            </a:r>
            <a:r>
              <a:rPr lang="de-DE" dirty="0" smtClean="0">
                <a:solidFill>
                  <a:schemeClr val="bg1"/>
                </a:solidFill>
              </a:rPr>
              <a:t>M-TES</a:t>
            </a:r>
            <a:r>
              <a:rPr lang="uk-UA" dirty="0" smtClean="0">
                <a:solidFill>
                  <a:schemeClr val="bg1"/>
                </a:solidFill>
              </a:rPr>
              <a:t>) в </a:t>
            </a:r>
            <a:r>
              <a:rPr lang="uk-UA" dirty="0">
                <a:solidFill>
                  <a:schemeClr val="bg1"/>
                </a:solidFill>
              </a:rPr>
              <a:t>умовах відключення електроенергії. </a:t>
            </a:r>
          </a:p>
          <a:p>
            <a:pPr algn="just"/>
            <a:r>
              <a:rPr lang="uk-UA" dirty="0" smtClean="0">
                <a:solidFill>
                  <a:schemeClr val="bg1"/>
                </a:solidFill>
              </a:rPr>
              <a:t>Представлене </a:t>
            </a:r>
            <a:r>
              <a:rPr lang="uk-UA" dirty="0">
                <a:solidFill>
                  <a:schemeClr val="bg1"/>
                </a:solidFill>
              </a:rPr>
              <a:t>дослідження поки що </a:t>
            </a:r>
            <a:r>
              <a:rPr lang="uk-UA" dirty="0" smtClean="0">
                <a:solidFill>
                  <a:schemeClr val="bg1"/>
                </a:solidFill>
              </a:rPr>
              <a:t>перше в Україні</a:t>
            </a:r>
            <a:r>
              <a:rPr lang="uk-UA" dirty="0">
                <a:solidFill>
                  <a:schemeClr val="bg1"/>
                </a:solidFill>
              </a:rPr>
              <a:t>, </a:t>
            </a:r>
            <a:r>
              <a:rPr lang="uk-UA" dirty="0" smtClean="0">
                <a:solidFill>
                  <a:schemeClr val="bg1"/>
                </a:solidFill>
              </a:rPr>
              <a:t>яке дозволило перевірити в реальних умовах блекауту роботу </a:t>
            </a:r>
            <a:r>
              <a:rPr lang="uk-UA" dirty="0">
                <a:solidFill>
                  <a:schemeClr val="bg1"/>
                </a:solidFill>
              </a:rPr>
              <a:t>комбінованої системи, </a:t>
            </a:r>
            <a:r>
              <a:rPr lang="uk-UA" dirty="0" smtClean="0">
                <a:solidFill>
                  <a:schemeClr val="bg1"/>
                </a:solidFill>
              </a:rPr>
              <a:t>яка </a:t>
            </a:r>
            <a:r>
              <a:rPr lang="uk-UA" dirty="0">
                <a:solidFill>
                  <a:schemeClr val="bg1"/>
                </a:solidFill>
              </a:rPr>
              <a:t>складається з автономної системи опалення окремої будівлі, обладнаної електричним котлом та тепловим акумулятором. </a:t>
            </a:r>
          </a:p>
          <a:p>
            <a:pPr algn="just"/>
            <a:r>
              <a:rPr lang="uk-UA" dirty="0" smtClean="0">
                <a:solidFill>
                  <a:schemeClr val="bg1"/>
                </a:solidFill>
              </a:rPr>
              <a:t>За кордоном повністю відсутній досвід застосування M-TES в умовах ліквідації аварій та надзвичайних ситуацій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endParaRPr lang="uk-UA" dirty="0" smtClean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smtClean="0">
                <a:solidFill>
                  <a:schemeClr val="bg2"/>
                </a:solidFill>
              </a:rPr>
              <a:pPr/>
              <a:t>2</a:t>
            </a:fld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0" y="518174"/>
            <a:ext cx="9906000" cy="1018085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 відключення електроенергії на роботу системи опалення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Текст 9"/>
          <p:cNvSpPr>
            <a:spLocks noGrp="1"/>
          </p:cNvSpPr>
          <p:nvPr>
            <p:ph type="body" idx="1"/>
          </p:nvPr>
        </p:nvSpPr>
        <p:spPr>
          <a:xfrm>
            <a:off x="1295406" y="4769568"/>
            <a:ext cx="9906000" cy="617441"/>
          </a:xfrm>
        </p:spPr>
        <p:txBody>
          <a:bodyPr>
            <a:no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теплопостачання </a:t>
            </a:r>
            <a:r>
              <a:rPr lang="uk-UA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умовах </a:t>
            </a:r>
            <a:r>
              <a:rPr lang="uk-UA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блекауту може </a:t>
            </a:r>
            <a:r>
              <a:rPr lang="uk-UA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підтримуватися лише </a:t>
            </a:r>
            <a:r>
              <a:rPr lang="uk-UA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від </a:t>
            </a:r>
            <a:r>
              <a:rPr lang="uk-UA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ТЕЦ та міні-ТЕЦ, </a:t>
            </a:r>
            <a:r>
              <a:rPr lang="uk-UA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або </a:t>
            </a:r>
            <a:r>
              <a:rPr lang="uk-UA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 допомогою мобільних теплових акумуляторів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3103" y="1769165"/>
            <a:ext cx="5091308" cy="276749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48406" y="1821197"/>
            <a:ext cx="4953000" cy="273619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400" smtClean="0">
                <a:solidFill>
                  <a:schemeClr val="bg2"/>
                </a:solidFill>
              </a:rPr>
              <a:pPr/>
              <a:t>3</a:t>
            </a:fld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51651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7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64799" y="359349"/>
            <a:ext cx="4152570" cy="1639884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Загальна характеристика технологій акумулювання енергії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8747" y="2249486"/>
            <a:ext cx="4415436" cy="3541714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pPr>
              <a:lnSpc>
                <a:spcPct val="100000"/>
              </a:lnSpc>
            </a:pPr>
            <a:endParaRPr lang="uk-UA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0494035" y="6118405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z="2400" smtClean="0">
                <a:solidFill>
                  <a:schemeClr val="bg2"/>
                </a:solidFill>
              </a:rPr>
              <a:pPr/>
              <a:t>4</a:t>
            </a:fld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420" y="1088942"/>
            <a:ext cx="5941634" cy="2455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63" y="1350247"/>
            <a:ext cx="708721" cy="899238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288317"/>
              </p:ext>
            </p:extLst>
          </p:nvPr>
        </p:nvGraphicFramePr>
        <p:xfrm>
          <a:off x="5502656" y="4020343"/>
          <a:ext cx="5852161" cy="195707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900332">
                  <a:extLst>
                    <a:ext uri="{9D8B030D-6E8A-4147-A177-3AD203B41FA5}">
                      <a16:colId xmlns:a16="http://schemas.microsoft.com/office/drawing/2014/main" val="3438685850"/>
                    </a:ext>
                  </a:extLst>
                </a:gridCol>
                <a:gridCol w="989858">
                  <a:extLst>
                    <a:ext uri="{9D8B030D-6E8A-4147-A177-3AD203B41FA5}">
                      <a16:colId xmlns:a16="http://schemas.microsoft.com/office/drawing/2014/main" val="878823609"/>
                    </a:ext>
                  </a:extLst>
                </a:gridCol>
                <a:gridCol w="989858">
                  <a:extLst>
                    <a:ext uri="{9D8B030D-6E8A-4147-A177-3AD203B41FA5}">
                      <a16:colId xmlns:a16="http://schemas.microsoft.com/office/drawing/2014/main" val="794093851"/>
                    </a:ext>
                  </a:extLst>
                </a:gridCol>
                <a:gridCol w="989858">
                  <a:extLst>
                    <a:ext uri="{9D8B030D-6E8A-4147-A177-3AD203B41FA5}">
                      <a16:colId xmlns:a16="http://schemas.microsoft.com/office/drawing/2014/main" val="2873711620"/>
                    </a:ext>
                  </a:extLst>
                </a:gridCol>
                <a:gridCol w="1081923">
                  <a:extLst>
                    <a:ext uri="{9D8B030D-6E8A-4147-A177-3AD203B41FA5}">
                      <a16:colId xmlns:a16="http://schemas.microsoft.com/office/drawing/2014/main" val="4074997159"/>
                    </a:ext>
                  </a:extLst>
                </a:gridCol>
                <a:gridCol w="900332">
                  <a:extLst>
                    <a:ext uri="{9D8B030D-6E8A-4147-A177-3AD203B41FA5}">
                      <a16:colId xmlns:a16="http://schemas.microsoft.com/office/drawing/2014/main" val="8881115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Система TES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 smtClean="0">
                          <a:effectLst/>
                        </a:rPr>
                        <a:t>Ємність зберігання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 smtClean="0">
                          <a:effectLst/>
                        </a:rPr>
                        <a:t>кВт-год/тон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Потужність </a:t>
                      </a:r>
                      <a:r>
                        <a:rPr lang="uk-UA" sz="1200" dirty="0" smtClean="0">
                          <a:effectLst/>
                        </a:rPr>
                        <a:t>МВт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050" dirty="0">
                          <a:effectLst/>
                        </a:rPr>
                        <a:t>Ефективність  </a:t>
                      </a:r>
                      <a:r>
                        <a:rPr lang="uk-UA" sz="1050" dirty="0" smtClean="0">
                          <a:effectLst/>
                        </a:rPr>
                        <a:t>%</a:t>
                      </a:r>
                      <a:endParaRPr lang="uk-UA" sz="105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Термін зберігання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Вартість </a:t>
                      </a:r>
                      <a:r>
                        <a:rPr lang="uk-UA" sz="1200" dirty="0" smtClean="0">
                          <a:effectLst/>
                        </a:rPr>
                        <a:t>€</a:t>
                      </a:r>
                      <a:r>
                        <a:rPr lang="uk-UA" sz="1200" dirty="0">
                          <a:effectLst/>
                        </a:rPr>
                        <a:t>/</a:t>
                      </a:r>
                      <a:r>
                        <a:rPr lang="uk-UA" sz="1200" dirty="0" smtClean="0">
                          <a:effectLst/>
                        </a:rPr>
                        <a:t>кВт-год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7386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Пряма </a:t>
                      </a:r>
                      <a:endParaRPr lang="uk-UA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 smtClean="0">
                          <a:effectLst/>
                        </a:rPr>
                        <a:t>(вода</a:t>
                      </a:r>
                      <a:r>
                        <a:rPr lang="uk-UA" sz="1200" dirty="0">
                          <a:effectLst/>
                        </a:rPr>
                        <a:t>)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10–50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0.001-10.0</a:t>
                      </a:r>
                      <a:endParaRPr lang="uk-U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50–90</a:t>
                      </a:r>
                      <a:endParaRPr lang="uk-U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годин/місяців</a:t>
                      </a:r>
                      <a:endParaRPr lang="uk-U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0.1–10</a:t>
                      </a:r>
                      <a:endParaRPr lang="uk-U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3791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Латентна </a:t>
                      </a:r>
                      <a:endParaRPr lang="uk-U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(PCM)</a:t>
                      </a:r>
                      <a:endParaRPr lang="uk-U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50–150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0.001-1.0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75–90</a:t>
                      </a:r>
                      <a:endParaRPr lang="uk-U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годин/місяців</a:t>
                      </a:r>
                      <a:endParaRPr lang="uk-U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10–50</a:t>
                      </a:r>
                      <a:endParaRPr lang="uk-U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4603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Хімічні </a:t>
                      </a:r>
                      <a:endParaRPr lang="uk-UA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реакції</a:t>
                      </a:r>
                      <a:endParaRPr lang="uk-U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>
                          <a:effectLst/>
                        </a:rPr>
                        <a:t>120–250</a:t>
                      </a:r>
                      <a:endParaRPr lang="uk-U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0.01-1.0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75–100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годин/рік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uk-UA" sz="1200" dirty="0">
                          <a:effectLst/>
                        </a:rPr>
                        <a:t>8–100</a:t>
                      </a:r>
                      <a:endParaRPr lang="uk-U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35905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01745" y="2148087"/>
            <a:ext cx="44156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 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 </a:t>
            </a:r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використовують три основні режими роботи: заряджання, зберігання (холостий хід) та розряджання.</a:t>
            </a:r>
          </a:p>
          <a:p>
            <a:pPr indent="449580" algn="just">
              <a:spcAft>
                <a:spcPts val="0"/>
              </a:spcAft>
            </a:pPr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Сферами застосування 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 </a:t>
            </a:r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 заміщення пікових навантажень, транспортування тепла, використання відновлюваних джерел енергії, скидної теплоти та природного охолодження. </a:t>
            </a:r>
            <a:r>
              <a:rPr lang="uk-UA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Зберігання енергії, </a:t>
            </a:r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інтегроване з </a:t>
            </a:r>
            <a:r>
              <a:rPr lang="uk-UA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генерацією, </a:t>
            </a:r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дозволяє досягати високої ефективності при низьких витратах шляхом регулювання вихідної потужності котельні та </a:t>
            </a:r>
            <a:r>
              <a:rPr lang="uk-UA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підтримки постійної </a:t>
            </a:r>
            <a:r>
              <a:rPr lang="uk-UA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потужності котла з максимальним ККД.</a:t>
            </a:r>
            <a:endParaRPr lang="uk-UA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1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Мобільні системи збереження та транспортування енергії M-TES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6868" y="2560320"/>
            <a:ext cx="5518043" cy="2673531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792685" y="1776548"/>
            <a:ext cx="5138057" cy="525997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k-UA" sz="1600" dirty="0">
                <a:solidFill>
                  <a:schemeClr val="bg1"/>
                </a:solidFill>
              </a:rPr>
              <a:t>У багатьох випадках мобільні накопичувачі теплової енергії можна розглядати як альтернативу традиційним рішенням в області теплопостачання, таким як використання теплотрас або окремих </a:t>
            </a:r>
            <a:r>
              <a:rPr lang="uk-UA" sz="1600" dirty="0" smtClean="0">
                <a:solidFill>
                  <a:schemeClr val="bg1"/>
                </a:solidFill>
              </a:rPr>
              <a:t>котельнь.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В </a:t>
            </a:r>
            <a:r>
              <a:rPr lang="uk-UA" sz="1600" dirty="0">
                <a:solidFill>
                  <a:schemeClr val="bg1"/>
                </a:solidFill>
              </a:rPr>
              <a:t>даний час </a:t>
            </a:r>
            <a:r>
              <a:rPr lang="de-DE" sz="1600" dirty="0" smtClean="0">
                <a:solidFill>
                  <a:schemeClr val="bg1"/>
                </a:solidFill>
              </a:rPr>
              <a:t>M-TES</a:t>
            </a:r>
            <a:r>
              <a:rPr lang="uk-UA" sz="1600" dirty="0" smtClean="0">
                <a:solidFill>
                  <a:schemeClr val="bg1"/>
                </a:solidFill>
              </a:rPr>
              <a:t>,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uk-UA" sz="1600" dirty="0">
                <a:solidFill>
                  <a:schemeClr val="bg1"/>
                </a:solidFill>
              </a:rPr>
              <a:t>в </a:t>
            </a:r>
            <a:r>
              <a:rPr lang="uk-UA" sz="1600" dirty="0" smtClean="0">
                <a:solidFill>
                  <a:schemeClr val="bg1"/>
                </a:solidFill>
              </a:rPr>
              <a:t>основному, </a:t>
            </a:r>
            <a:r>
              <a:rPr lang="uk-UA" sz="1600" dirty="0">
                <a:solidFill>
                  <a:schemeClr val="bg1"/>
                </a:solidFill>
              </a:rPr>
              <a:t>використовуються тоді, коли будівництво тепломережі не рентабельне або технічно неможливо. Крім того, у </a:t>
            </a:r>
            <a:r>
              <a:rPr lang="uk-UA" sz="1600" dirty="0" smtClean="0">
                <a:solidFill>
                  <a:schemeClr val="bg1"/>
                </a:solidFill>
              </a:rPr>
              <a:t>разі, </a:t>
            </a:r>
            <a:r>
              <a:rPr lang="uk-UA" sz="1600" dirty="0">
                <a:solidFill>
                  <a:schemeClr val="bg1"/>
                </a:solidFill>
              </a:rPr>
              <a:t>якщо тепло подається через нерегулярні проміжки часу, будівництво </a:t>
            </a:r>
            <a:r>
              <a:rPr lang="uk-UA" sz="1600" dirty="0" smtClean="0">
                <a:solidFill>
                  <a:schemeClr val="bg1"/>
                </a:solidFill>
              </a:rPr>
              <a:t>тепломережи </a:t>
            </a:r>
            <a:r>
              <a:rPr lang="uk-UA" sz="1600" dirty="0">
                <a:solidFill>
                  <a:schemeClr val="bg1"/>
                </a:solidFill>
              </a:rPr>
              <a:t>може бути невиправданим. </a:t>
            </a:r>
            <a:endParaRPr lang="uk-UA" sz="1600" dirty="0" smtClean="0">
              <a:solidFill>
                <a:schemeClr val="bg1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1600" dirty="0" smtClean="0">
                <a:solidFill>
                  <a:schemeClr val="bg1"/>
                </a:solidFill>
              </a:rPr>
              <a:t>Великі </a:t>
            </a:r>
            <a:r>
              <a:rPr lang="uk-UA" sz="1600" dirty="0">
                <a:solidFill>
                  <a:schemeClr val="bg1"/>
                </a:solidFill>
              </a:rPr>
              <a:t>перспективи має використання </a:t>
            </a:r>
            <a:r>
              <a:rPr lang="de-DE" sz="1600" dirty="0">
                <a:solidFill>
                  <a:schemeClr val="bg1"/>
                </a:solidFill>
              </a:rPr>
              <a:t>M-TES </a:t>
            </a:r>
            <a:r>
              <a:rPr lang="uk-UA" sz="1600" dirty="0">
                <a:solidFill>
                  <a:schemeClr val="bg1"/>
                </a:solidFill>
              </a:rPr>
              <a:t>для постачання теплоти </a:t>
            </a:r>
            <a:r>
              <a:rPr lang="uk-UA" sz="1600" dirty="0" smtClean="0">
                <a:solidFill>
                  <a:schemeClr val="bg1"/>
                </a:solidFill>
              </a:rPr>
              <a:t>від </a:t>
            </a:r>
            <a:r>
              <a:rPr lang="uk-UA" sz="1600" dirty="0">
                <a:solidFill>
                  <a:schemeClr val="bg1"/>
                </a:solidFill>
              </a:rPr>
              <a:t>джерел з низькою </a:t>
            </a:r>
            <a:r>
              <a:rPr lang="uk-UA" sz="1600" dirty="0" smtClean="0">
                <a:solidFill>
                  <a:schemeClr val="bg1"/>
                </a:solidFill>
              </a:rPr>
              <a:t>собівартістю </a:t>
            </a:r>
            <a:r>
              <a:rPr lang="uk-UA" sz="1600" dirty="0">
                <a:solidFill>
                  <a:schemeClr val="bg1"/>
                </a:solidFill>
              </a:rPr>
              <a:t>енергії до джерел з вищою вартістю </a:t>
            </a:r>
            <a:r>
              <a:rPr lang="uk-UA" sz="1600" dirty="0" smtClean="0">
                <a:solidFill>
                  <a:schemeClr val="bg1"/>
                </a:solidFill>
              </a:rPr>
              <a:t>виробництва енергії</a:t>
            </a:r>
            <a:r>
              <a:rPr lang="uk-UA" sz="1600" dirty="0">
                <a:solidFill>
                  <a:schemeClr val="bg1"/>
                </a:solidFill>
              </a:rPr>
              <a:t>. При цьому додатково збільшується </a:t>
            </a:r>
            <a:r>
              <a:rPr lang="uk-UA" sz="1600" dirty="0" err="1" smtClean="0">
                <a:solidFill>
                  <a:schemeClr val="bg1"/>
                </a:solidFill>
              </a:rPr>
              <a:t>ризикозахищеність</a:t>
            </a:r>
            <a:r>
              <a:rPr lang="uk-UA" sz="1600" dirty="0" smtClean="0">
                <a:solidFill>
                  <a:schemeClr val="bg1"/>
                </a:solidFill>
              </a:rPr>
              <a:t> </a:t>
            </a:r>
            <a:r>
              <a:rPr lang="uk-UA" sz="1600" dirty="0">
                <a:solidFill>
                  <a:schemeClr val="bg1"/>
                </a:solidFill>
              </a:rPr>
              <a:t>та живучість загальної системи </a:t>
            </a:r>
            <a:r>
              <a:rPr lang="uk-UA" sz="1600" dirty="0" smtClean="0">
                <a:solidFill>
                  <a:schemeClr val="bg1"/>
                </a:solidFill>
              </a:rPr>
              <a:t>опалення, а також </a:t>
            </a:r>
            <a:r>
              <a:rPr lang="uk-UA" sz="1600" dirty="0">
                <a:solidFill>
                  <a:schemeClr val="bg1"/>
                </a:solidFill>
              </a:rPr>
              <a:t>покращується екологічний стан навколишнього </a:t>
            </a:r>
            <a:r>
              <a:rPr lang="uk-UA" sz="1600" dirty="0" smtClean="0">
                <a:solidFill>
                  <a:schemeClr val="bg1"/>
                </a:solidFill>
              </a:rPr>
              <a:t>середовища. 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511843" y="6157277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z="2400" smtClean="0">
                <a:solidFill>
                  <a:schemeClr val="bg2"/>
                </a:solidFill>
              </a:rPr>
              <a:pPr/>
              <a:t>5</a:t>
            </a:fld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41412" y="444346"/>
            <a:ext cx="9905998" cy="992568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Технічні аспекти постачання теплової енергії за допомогою  мобільних теплових акумуляторів </a:t>
            </a:r>
            <a:endParaRPr lang="uk-UA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800" smtClean="0">
                <a:solidFill>
                  <a:schemeClr val="bg1"/>
                </a:solidFill>
              </a:rPr>
              <a:pPr/>
              <a:t>6</a:t>
            </a:fld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4068" y="1786148"/>
            <a:ext cx="9967547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Вимоги до M-TES залежать від їхньої функції як джерела тепла ‒ основне, додаткове або аварійне при надзвичайних ситуаціях. </a:t>
            </a:r>
            <a:endParaRPr lang="uk-UA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використанні як основного джерела тепла потреби споживача повинні бути повністю задоволені. Однак, можливе також використання M-TES як допоміжної системи. У цьому випадку споживач має альтернативне обладнання, а M-TES використовується, наприклад, для економії коштів або зменшення забруднення навколишнього середовища. </a:t>
            </a:r>
            <a:endParaRPr lang="uk-UA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Інша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можливість використання M-TES ‒ лише при виняткових ситуаціях. У таких випадках M-TES має бути завжди доступною й підготованою до постачання споживачів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разі виникнення надзвичайних ситуацій, стрибків навантаження або інших непередбачуваних подій, що спричиняють раптовий попит.</a:t>
            </a:r>
            <a:endParaRPr lang="uk-UA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8910"/>
          </a:xfrm>
        </p:spPr>
        <p:txBody>
          <a:bodyPr>
            <a:normAutofit fontScale="90000"/>
          </a:bodyPr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Комерційно доступні системи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M-TES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A8790-099B-4170-9EE7-8F0CDCB85EC3}" type="slidenum">
              <a:rPr kumimoji="0" lang="uk-UA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E44FBF9E-F34B-E1DA-6A64-21101CEAE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0815" y="1246250"/>
            <a:ext cx="8605810" cy="51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278883"/>
            <a:ext cx="9905998" cy="827105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Випробування МТА-0,5 МВт в реальних умовах 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1081" y="3743401"/>
            <a:ext cx="4724810" cy="238943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8953" y="3038973"/>
            <a:ext cx="5227320" cy="3497125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Випробування проводилися з 9 грудня 2022 року по 14 квітня 2023 року в режимі безперервної 24-годинної роботи; МТА не транспортувався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Об'єктом </a:t>
            </a:r>
            <a:r>
              <a:rPr lang="uk-UA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було обрано систему опалення корпусу медичної будівлі з опалювальною площею 280 </a:t>
            </a:r>
            <a:r>
              <a:rPr lang="uk-UA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uk-UA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 корпус має два поверхи, надійно утеплений і вимагає не більше 0,7 кВт/м2 для опалення. Гаряча вода постачається від локальних електричних бойлерів. Крім того, деякі кімнати обладнані автономними кондиціонерами, які охолоджують і нагрівають повітря в приміщенні</a:t>
            </a:r>
            <a:r>
              <a:rPr lang="uk-UA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Джерелом тепла для опалення лікувального </a:t>
            </a:r>
            <a:r>
              <a:rPr lang="uk-UA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корпусу </a:t>
            </a:r>
            <a:r>
              <a:rPr lang="uk-UA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електричний котел </a:t>
            </a:r>
            <a:r>
              <a:rPr lang="de-DE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Protherm</a:t>
            </a:r>
            <a:r>
              <a:rPr lang="de-DE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 (Skat) 24KE/14 </a:t>
            </a:r>
            <a:r>
              <a:rPr lang="uk-UA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потужністю </a:t>
            </a:r>
            <a:r>
              <a:rPr lang="uk-UA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uk-UA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кВт </a:t>
            </a:r>
            <a:r>
              <a:rPr lang="uk-UA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має </a:t>
            </a:r>
            <a:r>
              <a:rPr lang="uk-UA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вбудований циркуляційний насос. </a:t>
            </a:r>
            <a:r>
              <a:rPr lang="uk-UA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Випробування МТА проводилися в реальних умовах експлуатації при постійних віялових відключеннях електромережі з використанням, як джерела електроживлення -  пересувної дизель-електростанції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441783" y="6353536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z="2400" smtClean="0">
                <a:solidFill>
                  <a:schemeClr val="bg2"/>
                </a:solidFill>
              </a:rPr>
              <a:pPr/>
              <a:t>8</a:t>
            </a:fld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39" y="1196529"/>
            <a:ext cx="5418910" cy="16598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1461" b="21665"/>
          <a:stretch/>
        </p:blipFill>
        <p:spPr>
          <a:xfrm>
            <a:off x="1211081" y="1196529"/>
            <a:ext cx="4724809" cy="23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5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001" y="236318"/>
            <a:ext cx="9905998" cy="626808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Конструкція та технічні характеристики мта-0,5 МВт</a:t>
            </a:r>
            <a:endParaRPr lang="uk-UA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17965483"/>
              </p:ext>
            </p:extLst>
          </p:nvPr>
        </p:nvGraphicFramePr>
        <p:xfrm>
          <a:off x="792480" y="972248"/>
          <a:ext cx="4944237" cy="559497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355798">
                  <a:extLst>
                    <a:ext uri="{9D8B030D-6E8A-4147-A177-3AD203B41FA5}">
                      <a16:colId xmlns:a16="http://schemas.microsoft.com/office/drawing/2014/main" val="120449944"/>
                    </a:ext>
                  </a:extLst>
                </a:gridCol>
                <a:gridCol w="1017975">
                  <a:extLst>
                    <a:ext uri="{9D8B030D-6E8A-4147-A177-3AD203B41FA5}">
                      <a16:colId xmlns:a16="http://schemas.microsoft.com/office/drawing/2014/main" val="3300677976"/>
                    </a:ext>
                  </a:extLst>
                </a:gridCol>
                <a:gridCol w="1570464">
                  <a:extLst>
                    <a:ext uri="{9D8B030D-6E8A-4147-A177-3AD203B41FA5}">
                      <a16:colId xmlns:a16="http://schemas.microsoft.com/office/drawing/2014/main" val="1327685355"/>
                    </a:ext>
                  </a:extLst>
                </a:gridCol>
              </a:tblGrid>
              <a:tr h="3793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Параметр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Одиниця виміру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Значення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3219973820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Потужність, Q</a:t>
                      </a:r>
                      <a:r>
                        <a:rPr lang="uk-UA" sz="1400" baseline="-25000" dirty="0">
                          <a:effectLst/>
                        </a:rPr>
                        <a:t>н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кВт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720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895755193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Енергетична ємність, </a:t>
                      </a:r>
                      <a:r>
                        <a:rPr lang="uk-UA" sz="1400" dirty="0" err="1">
                          <a:effectLst/>
                        </a:rPr>
                        <a:t>Е</a:t>
                      </a:r>
                      <a:r>
                        <a:rPr lang="uk-UA" sz="1400" baseline="-25000" dirty="0" err="1">
                          <a:effectLst/>
                        </a:rPr>
                        <a:t>ак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кВт·год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1200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1807221634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Об'ємна теплоємність, Q</a:t>
                      </a:r>
                      <a:r>
                        <a:rPr lang="uk-UA" sz="1400" baseline="-25000" dirty="0">
                          <a:effectLst/>
                        </a:rPr>
                        <a:t>об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кВт/л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0,116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4230026138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Енергія зарядки, Q</a:t>
                      </a:r>
                      <a:r>
                        <a:rPr lang="uk-UA" sz="1400" baseline="-25000" dirty="0">
                          <a:effectLst/>
                        </a:rPr>
                        <a:t>з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кВт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476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1830749963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Корисна енергія, Q</a:t>
                      </a:r>
                      <a:r>
                        <a:rPr lang="uk-UA" sz="1400" baseline="-25000" dirty="0">
                          <a:effectLst/>
                        </a:rPr>
                        <a:t>к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кВт·год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1080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1749402988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Час розряду, τ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1161630339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Ефективність збереження енергії, Ɛ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б/р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0,35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546778753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Швидкість розряду, γ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кВт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29,075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1464138479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Загальна ефективність, Е</a:t>
                      </a:r>
                      <a:r>
                        <a:rPr lang="uk-UA" sz="1400" baseline="-25000" dirty="0">
                          <a:effectLst/>
                        </a:rPr>
                        <a:t>Σ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59,67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2651323590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Коефіцієнт ефективності теплового зберігання, η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3254656288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Коефіцієнт готовності, К</a:t>
                      </a:r>
                      <a:r>
                        <a:rPr lang="uk-UA" sz="1400" baseline="-25000" dirty="0">
                          <a:effectLst/>
                        </a:rPr>
                        <a:t>г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б/р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0,99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4086425973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Коефіцієнт технічного використання, К</a:t>
                      </a:r>
                      <a:r>
                        <a:rPr lang="uk-UA" sz="1400" baseline="-25000" dirty="0">
                          <a:effectLst/>
                        </a:rPr>
                        <a:t>тв</a:t>
                      </a:r>
                      <a:endParaRPr lang="uk-UA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б/р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0,96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3610277483"/>
                  </a:ext>
                </a:extLst>
              </a:tr>
              <a:tr h="37933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Режим роботи 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Циклічний 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73" marR="33773" marT="0" marB="0" anchor="ctr"/>
                </a:tc>
                <a:extLst>
                  <a:ext uri="{0D108BD9-81ED-4DB2-BD59-A6C34878D82A}">
                    <a16:rowId xmlns:a16="http://schemas.microsoft.com/office/drawing/2014/main" val="279551467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626454" y="6289886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z="2400" smtClean="0">
                <a:solidFill>
                  <a:schemeClr val="bg1"/>
                </a:solidFill>
              </a:rPr>
              <a:pPr/>
              <a:t>9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804" y="1036827"/>
            <a:ext cx="4755292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686</TotalTime>
  <Words>1401</Words>
  <Application>Microsoft Office PowerPoint</Application>
  <PresentationFormat>Широкий екран</PresentationFormat>
  <Paragraphs>152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Trebuchet MS</vt:lpstr>
      <vt:lpstr>Tw Cen MT</vt:lpstr>
      <vt:lpstr>Verdana</vt:lpstr>
      <vt:lpstr>Контур</vt:lpstr>
      <vt:lpstr>Тема Office</vt:lpstr>
      <vt:lpstr>1_Тема Office</vt:lpstr>
      <vt:lpstr>ЗАСТОСОВУВАННЯ ТЕПЛОВИХ АКУМУЛЯТОРІВ ДЛЯ ЗАБЕЗПЕЧЕННЯ сталого ТЕПЛОПОСТАЧАННЯ</vt:lpstr>
      <vt:lpstr>Мета та Актуальність дослідження</vt:lpstr>
      <vt:lpstr>Вплив відключення електроенергії на роботу системи опалення</vt:lpstr>
      <vt:lpstr>Загальна характеристика технологій акумулювання енергії</vt:lpstr>
      <vt:lpstr>Мобільні системи збереження та транспортування енергії M-TES</vt:lpstr>
      <vt:lpstr>Технічні аспекти постачання теплової енергії за допомогою  мобільних теплових акумуляторів </vt:lpstr>
      <vt:lpstr>      Комерційно доступні системи M-TES</vt:lpstr>
      <vt:lpstr>Випробування МТА-0,5 МВт в реальних умовах </vt:lpstr>
      <vt:lpstr>Конструкція та технічні характеристики мта-0,5 МВт</vt:lpstr>
      <vt:lpstr>Принципова схема підключення МТА-0,5 МВт до джерела тепла та системи опалення будівлі</vt:lpstr>
      <vt:lpstr>Типовий графік температур 14.02.2023 при зарядженні МТА в умовах періодичного відключення електроенергії</vt:lpstr>
      <vt:lpstr>графік температур з 5.02.2023 по 10.02.2023 року при розрядженні МТА </vt:lpstr>
      <vt:lpstr>Відстань транспортування 1,0 МВт теплоти доставленої МТА у порівнянні з вартістю генерації на різних видах палива</vt:lpstr>
      <vt:lpstr>Подальші перспективи використання мобільних теплових акумуляторів </vt:lpstr>
      <vt:lpstr>Акти випробувань та впровадження мта-0,5 МВт</vt:lpstr>
      <vt:lpstr>висновки</vt:lpstr>
      <vt:lpstr>Дякую за увагу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ЗАСТОСОВУВАННЯ ТЕПЛОВИХ АКУМУЛЯТОРІВ ДЛЯ ЗАБЕЗПЕЧЕННЯ СТАЛОГО ТЕПЛОПОСТАЧАННЯ ОКРЕМИХ ОБ’ЄКТІВ</dc:title>
  <dc:creator>User</dc:creator>
  <cp:lastModifiedBy>Лозовий Олег Анатолійович</cp:lastModifiedBy>
  <cp:revision>71</cp:revision>
  <dcterms:created xsi:type="dcterms:W3CDTF">2023-10-29T19:16:45Z</dcterms:created>
  <dcterms:modified xsi:type="dcterms:W3CDTF">2023-11-29T13:53:47Z</dcterms:modified>
</cp:coreProperties>
</file>