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6"/>
  </p:notesMasterIdLst>
  <p:sldIdLst>
    <p:sldId id="261" r:id="rId2"/>
    <p:sldId id="263" r:id="rId3"/>
    <p:sldId id="262" r:id="rId4"/>
    <p:sldId id="276" r:id="rId5"/>
    <p:sldId id="280" r:id="rId6"/>
    <p:sldId id="257" r:id="rId7"/>
    <p:sldId id="279" r:id="rId8"/>
    <p:sldId id="260" r:id="rId9"/>
    <p:sldId id="277" r:id="rId10"/>
    <p:sldId id="281" r:id="rId11"/>
    <p:sldId id="265" r:id="rId12"/>
    <p:sldId id="284" r:id="rId13"/>
    <p:sldId id="283" r:id="rId14"/>
    <p:sldId id="278" r:id="rId15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70C0"/>
    <a:srgbClr val="FF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40E9-DDCF-404C-85FF-5D3450F8BDD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9116-B432-4E1B-8608-75933D7152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1ECD-7C29-4FBA-A087-7042224304C3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0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B26-5F17-4F66-B374-21FE7DF9E6DD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9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291-A356-4747-AFC2-08659B15471F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075D-7297-4924-B317-F4947CACE21C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5C21-5BB9-4A3D-9606-38E3D4E59629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0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E9-8147-470E-AF52-B4B78EAECCDD}" type="datetime1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09AC-D3E7-4368-9219-BF4965F06371}" type="datetime1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8FAC-697D-47EF-B080-F73A34B23ED6}" type="datetime1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3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5785-BF37-403C-A3F1-648A7F02A8FC}" type="datetime1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3B91-D57E-4140-9DDE-41042700256C}" type="datetime1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AFF5-6FC3-4FA9-9D43-B518CE882202}" type="datetime1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5AD-77DE-49EF-875C-403462589538}" type="datetime1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Форум енергетичної безпеки громад_06.07.2023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1435-A85E-4CC5-B1ED-970E97FC78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8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84_022-15#n25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50" y="1690315"/>
            <a:ext cx="8737899" cy="24743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ПРІОРИТЕТИ РОЗВИТКУ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ЕНЕРГОКОМПЛЕКСІВ МІСТ УКРАЇНИ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ВОЄННИЙ 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95AD26-29F4-48C9-A00A-43B3D6E5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297" y="395161"/>
            <a:ext cx="5742039" cy="9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0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0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0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0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altLang="ru-RU" sz="2900" i="1" dirty="0" smtClean="0">
                <a:latin typeface="Calibri" panose="020F0502020204030204" pitchFamily="34" charset="0"/>
              </a:rPr>
              <a:t>Інститут технічної теплофізики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uk-UA" altLang="ru-RU" sz="2900" i="1" dirty="0" smtClean="0">
                <a:latin typeface="Calibri" panose="020F0502020204030204" pitchFamily="34" charset="0"/>
              </a:rPr>
              <a:t>НАН України</a:t>
            </a:r>
            <a:endParaRPr lang="ru-RU" altLang="ru-RU" sz="2900" i="1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"/>
            <a:ext cx="1504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9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12" y="249453"/>
            <a:ext cx="7886700" cy="46078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2015/2193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945436"/>
              </p:ext>
            </p:extLst>
          </p:nvPr>
        </p:nvGraphicFramePr>
        <p:xfrm>
          <a:off x="303338" y="3556886"/>
          <a:ext cx="7886701" cy="2698943"/>
        </p:xfrm>
        <a:graphic>
          <a:graphicData uri="http://schemas.openxmlformats.org/drawingml/2006/table">
            <a:tbl>
              <a:tblPr firstRow="1" firstCol="1" bandRow="1"/>
              <a:tblGrid>
                <a:gridCol w="1817511">
                  <a:extLst>
                    <a:ext uri="{9D8B030D-6E8A-4147-A177-3AD203B41FA5}">
                      <a16:colId xmlns:a16="http://schemas.microsoft.com/office/drawing/2014/main" val="3537228579"/>
                    </a:ext>
                  </a:extLst>
                </a:gridCol>
                <a:gridCol w="1417226">
                  <a:extLst>
                    <a:ext uri="{9D8B030D-6E8A-4147-A177-3AD203B41FA5}">
                      <a16:colId xmlns:a16="http://schemas.microsoft.com/office/drawing/2014/main" val="2305594641"/>
                    </a:ext>
                  </a:extLst>
                </a:gridCol>
                <a:gridCol w="962848">
                  <a:extLst>
                    <a:ext uri="{9D8B030D-6E8A-4147-A177-3AD203B41FA5}">
                      <a16:colId xmlns:a16="http://schemas.microsoft.com/office/drawing/2014/main" val="3205406241"/>
                    </a:ext>
                  </a:extLst>
                </a:gridCol>
                <a:gridCol w="1200856">
                  <a:extLst>
                    <a:ext uri="{9D8B030D-6E8A-4147-A177-3AD203B41FA5}">
                      <a16:colId xmlns:a16="http://schemas.microsoft.com/office/drawing/2014/main" val="1032138499"/>
                    </a:ext>
                  </a:extLst>
                </a:gridCol>
                <a:gridCol w="1244130">
                  <a:extLst>
                    <a:ext uri="{9D8B030D-6E8A-4147-A177-3AD203B41FA5}">
                      <a16:colId xmlns:a16="http://schemas.microsoft.com/office/drawing/2014/main" val="2627395911"/>
                    </a:ext>
                  </a:extLst>
                </a:gridCol>
                <a:gridCol w="1244130">
                  <a:extLst>
                    <a:ext uri="{9D8B030D-6E8A-4147-A177-3AD203B41FA5}">
                      <a16:colId xmlns:a16="http://schemas.microsoft.com/office/drawing/2014/main" val="1563137176"/>
                    </a:ext>
                  </a:extLst>
                </a:gridCol>
              </a:tblGrid>
              <a:tr h="832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Забрудник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 середньої </a:t>
                      </a: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спалювальної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установки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Газойль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Рідкі види палива, крім газойлю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Газоподібне паливо, крім природного газу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47757"/>
                  </a:ext>
                </a:extLst>
              </a:tr>
              <a:tr h="5782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uk-UA" sz="8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Двигуни та газові турбіни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     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27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     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28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54034"/>
                  </a:ext>
                </a:extLst>
              </a:tr>
              <a:tr h="324391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uk-UA" sz="8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Двигуни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29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30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31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31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32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33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0397"/>
                  </a:ext>
                </a:extLst>
              </a:tr>
              <a:tr h="32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 азові турбіни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34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35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740667"/>
                  </a:ext>
                </a:extLst>
              </a:tr>
              <a:tr h="5782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Двигуни та газові турбіни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36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37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89402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3767" y="3201925"/>
            <a:ext cx="776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гранично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викидів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двигунів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мг/Нм</a:t>
            </a:r>
            <a:r>
              <a:rPr lang="ru-RU" sz="1400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00075"/>
              </p:ext>
            </p:extLst>
          </p:nvPr>
        </p:nvGraphicFramePr>
        <p:xfrm>
          <a:off x="332912" y="1376675"/>
          <a:ext cx="7886700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446423">
                  <a:extLst>
                    <a:ext uri="{9D8B030D-6E8A-4147-A177-3AD203B41FA5}">
                      <a16:colId xmlns:a16="http://schemas.microsoft.com/office/drawing/2014/main" val="2586059783"/>
                    </a:ext>
                  </a:extLst>
                </a:gridCol>
                <a:gridCol w="950205">
                  <a:extLst>
                    <a:ext uri="{9D8B030D-6E8A-4147-A177-3AD203B41FA5}">
                      <a16:colId xmlns:a16="http://schemas.microsoft.com/office/drawing/2014/main" val="116230718"/>
                    </a:ext>
                  </a:extLst>
                </a:gridCol>
                <a:gridCol w="929089">
                  <a:extLst>
                    <a:ext uri="{9D8B030D-6E8A-4147-A177-3AD203B41FA5}">
                      <a16:colId xmlns:a16="http://schemas.microsoft.com/office/drawing/2014/main" val="630402334"/>
                    </a:ext>
                  </a:extLst>
                </a:gridCol>
                <a:gridCol w="981878">
                  <a:extLst>
                    <a:ext uri="{9D8B030D-6E8A-4147-A177-3AD203B41FA5}">
                      <a16:colId xmlns:a16="http://schemas.microsoft.com/office/drawing/2014/main" val="838370961"/>
                    </a:ext>
                  </a:extLst>
                </a:gridCol>
                <a:gridCol w="1024110">
                  <a:extLst>
                    <a:ext uri="{9D8B030D-6E8A-4147-A177-3AD203B41FA5}">
                      <a16:colId xmlns:a16="http://schemas.microsoft.com/office/drawing/2014/main" val="193327665"/>
                    </a:ext>
                  </a:extLst>
                </a:gridCol>
                <a:gridCol w="1256382">
                  <a:extLst>
                    <a:ext uri="{9D8B030D-6E8A-4147-A177-3AD203B41FA5}">
                      <a16:colId xmlns:a16="http://schemas.microsoft.com/office/drawing/2014/main" val="1076262536"/>
                    </a:ext>
                  </a:extLst>
                </a:gridCol>
                <a:gridCol w="1298613">
                  <a:extLst>
                    <a:ext uri="{9D8B030D-6E8A-4147-A177-3AD203B41FA5}">
                      <a16:colId xmlns:a16="http://schemas.microsoft.com/office/drawing/2014/main" val="3845933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Забрудник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Тверда біомаса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Інше тверде паливо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Газойль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Рідкі види палива, крім газойлю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Газоподібне паливо, крім природного газу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193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uk-UA" sz="8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19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20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21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22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5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uk-UA" sz="800" b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23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23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24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71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25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25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(</a:t>
                      </a:r>
                      <a:r>
                        <a:rPr lang="uk-UA" sz="1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uk-UA" sz="800" b="1" u="sng" baseline="3000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26</a:t>
                      </a:r>
                      <a:r>
                        <a:rPr lang="uk-UA" sz="1200" u="sng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67163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3767" y="770010"/>
            <a:ext cx="7945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гранично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викидів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спалювальних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установок,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двигунів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газових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мг/Нм</a:t>
            </a:r>
            <a:r>
              <a:rPr lang="ru-RU" sz="1400" baseline="30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7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" y="256432"/>
            <a:ext cx="8903970" cy="6669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Забезпечення безпеки та надійності теплопостачання  в умовах воєнного стану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" y="1831999"/>
            <a:ext cx="8903970" cy="25040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Розосереджена генерація електричної та теплової енергії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автономних джерел, в т.ч. пересувних блочно-модульних котелень 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Взаємне резервування (кільцювання) теплових джерел та мереж (будівництво / відновлення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перемичок)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Залишення у використанні / резерві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низькоефективних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малих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котелень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7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74" y="413969"/>
            <a:ext cx="8229600" cy="395486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Балансуючі потужності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9105" y="1006099"/>
            <a:ext cx="8604449" cy="5129230"/>
          </a:xfrm>
        </p:spPr>
        <p:txBody>
          <a:bodyPr>
            <a:noAutofit/>
          </a:bodyPr>
          <a:lstStyle/>
          <a:p>
            <a:pPr algn="l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Пошкоджено/втрачено:  24 об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єкти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генерації (ТЕС – 3,8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ТЕЦ – 1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ГЕС – 540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ГАЕС – 650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), всього близько 6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На окупованій території:   51 % потужності ТЕЦ – 1,5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74 % потужності ТЕС – 7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Всього потрібно замістити регулюючих потужностей:    6 + 8,5 = 14,5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Нагальна потреба, з урахуванням </a:t>
            </a:r>
            <a:r>
              <a:rPr lang="uk-UA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окупованих територій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та мобілізації резервів:  на рівні близько 30 %, тобто  5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Когенераційні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газопоршневі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установки (ГПУ):  найбільш поширені потужністю 0,3 – 3,5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 можливе використання установок великої потужності 4 – 16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загалом потрібно встановити  800 – 1200 установок. </a:t>
            </a:r>
          </a:p>
          <a:p>
            <a:pPr algn="l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Можливості:   встановлення ГПУ в котельнях та станціях теплопостачання</a:t>
            </a:r>
          </a:p>
          <a:p>
            <a:pPr algn="l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Великі міста (Київ, Харків, Одеса, Львів) – понад 100  потужних теплоджерел, при встановленні по 2 ГПУ на ТД, усереднено по 10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– всього близько 2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Обласні центри – можливе встановлення по близько 20 ГПУ, усереднено по 5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– всього близько 2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Загалом близько 4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ГВт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ожливості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достатні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нагальної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потреби. 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0200" y="210947"/>
            <a:ext cx="8229600" cy="43782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Розподілена </a:t>
            </a:r>
            <a:r>
              <a:rPr lang="uk-UA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когенерація</a:t>
            </a:r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721" y="2815753"/>
            <a:ext cx="7799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Заходи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впровадження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розподіленої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електрогенерації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спрямовані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перш за все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сприяння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безпеки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відходять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план.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721" y="753650"/>
            <a:ext cx="79859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Когенерація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вироблення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тепловому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споживанні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Розподілена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електрогенерація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вироблення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потреб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регулювання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енергосистеми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виробленням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принципом скиду у систему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теплопостачання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як у великий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акумулятор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технічному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розподілена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електрогенерація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є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когенерацією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827" y="3740701"/>
            <a:ext cx="804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Когенераційні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газопоршневі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установки (ГПУ):  найбільш поширені потужністю 0,3 – 3,5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 можливе використання установок великої потужності 4 – 16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загалом потрібно встановити  800 – 1200 установок.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827" y="4631635"/>
            <a:ext cx="8203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Доцільно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впродовж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року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бажана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ГВП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тому буде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доцільно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поновити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гаряче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водопостачання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 у невеликих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обсягах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найближчих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як систему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утилізації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води для ГПУ.</a:t>
            </a:r>
          </a:p>
        </p:txBody>
      </p:sp>
    </p:spTree>
    <p:extLst>
      <p:ext uri="{BB962C8B-B14F-4D97-AF65-F5344CB8AC3E}">
        <p14:creationId xmlns:p14="http://schemas.microsoft.com/office/powerpoint/2010/main" val="427681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8" y="181408"/>
            <a:ext cx="8721305" cy="787361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Фінансування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наративи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розвитку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теплопостачання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57" y="1151333"/>
            <a:ext cx="8886543" cy="5387580"/>
          </a:xfrm>
        </p:spPr>
        <p:txBody>
          <a:bodyPr>
            <a:normAutofit lnSpcReduction="10000"/>
          </a:bodyPr>
          <a:lstStyle/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Ціна природного газу – 270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/тис.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під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закачку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Зараз до 450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/тис.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а </a:t>
            </a:r>
            <a:r>
              <a:rPr lang="uk-UA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біометану</a:t>
            </a:r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800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/тис. м</a:t>
            </a:r>
            <a:r>
              <a:rPr lang="uk-UA" sz="1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/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Ціна електроенергії з ОЕС (для </a:t>
            </a:r>
            <a:r>
              <a:rPr lang="uk-UA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бізнесу, </a:t>
            </a:r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1.07.2023) – 2,714 / 5,428 грн/кВт-год, а </a:t>
            </a:r>
            <a:r>
              <a:rPr lang="uk-UA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«зелених» джерел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6 - 8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/кВт-год</a:t>
            </a:r>
          </a:p>
          <a:p>
            <a:pPr lvl="0"/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Вартість очищення від оксидів азоту </a:t>
            </a:r>
            <a:r>
              <a:rPr lang="uk-UA" sz="1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uk-UA" sz="18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uk-UA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близько 200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/кВт встановленої потужності </a:t>
            </a:r>
          </a:p>
          <a:p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Заборгованість підприємств ТКЕ до НАК «Нафтогаз» – близько 90 </a:t>
            </a:r>
            <a:r>
              <a:rPr lang="uk-UA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грн (вимагають сплатити!), а заборгованість держбюджету за різниці в тарифах відповідно Меморандуму – близько тієї ж суми (не платять</a:t>
            </a:r>
            <a:r>
              <a:rPr lang="uk-UA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задовольняється навіть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потреба </a:t>
            </a:r>
            <a:r>
              <a:rPr lang="uk-UA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коштів на невідкладні ремонтні роботи</a:t>
            </a:r>
          </a:p>
          <a:p>
            <a:endParaRPr lang="uk-U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Джерела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 навіть ремонтних робіт відсутні, про реконструкцію / модернізацію нема чого й мріяти.</a:t>
            </a:r>
          </a:p>
          <a:p>
            <a:pPr marL="0" lvl="0" indent="0" algn="ctr">
              <a:buNone/>
            </a:pP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Сподіваємося на виконання Державою своїх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зобов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язань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по виконанню Меморандуму про </a:t>
            </a:r>
            <a:r>
              <a:rPr lang="uk-U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непідвищення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цін на природний газ та опалення у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воєнний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період.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1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" y="144328"/>
            <a:ext cx="8855538" cy="68103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Офіційні документи з розвитку теплопостачання</a:t>
            </a:r>
            <a:endParaRPr lang="ru-RU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70" y="1033919"/>
            <a:ext cx="8172450" cy="51136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3538" indent="-363538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теплопостачання населеного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документ,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що містить технічне та економічне обґрунтування будівництва, реконструкції (розширення, технічного переоснащення) та модернізації об’єктів у сфері теплопостачання з урахуванням перспективи розвитку населеного пункту, а також заходи щодо забезпечення енергоефективного, якісного, безпечного, екологічного та надійного функціонування системи теплопостачання населеного пункту.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Схема теплопостачання підлягає: </a:t>
            </a:r>
          </a:p>
          <a:p>
            <a:pPr marL="620713" indent="-620713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погодженню Центральним органом виконавчої влади, що реалізує державну політику у сфері  житлово-комунального господарства  (Міністерством розвитку громад, територій та інфраструктури  України) </a:t>
            </a:r>
          </a:p>
          <a:p>
            <a:pPr marL="620713" indent="-620713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- затвердженню відповідним органом місцевого самоврядування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(міською / обласною адміністрацією)</a:t>
            </a:r>
          </a:p>
          <a:p>
            <a:pPr marL="620713" indent="-620713">
              <a:lnSpc>
                <a:spcPct val="100000"/>
              </a:lnSpc>
              <a:spcBef>
                <a:spcPts val="600"/>
              </a:spcBef>
              <a:buNone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z="1400" smtClean="0"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337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" y="136524"/>
            <a:ext cx="8675370" cy="60243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Регуляторні документи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0" y="873154"/>
            <a:ext cx="8675370" cy="55276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України «Про теплопостачання»: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Стаття 6.  Державна політика у сфері теплопостачання базується на принципах: </a:t>
            </a:r>
          </a:p>
          <a:p>
            <a:pPr marL="446088" indent="-446088">
              <a:lnSpc>
                <a:spcPct val="100000"/>
              </a:lnSpc>
              <a:spcBef>
                <a:spcPts val="0"/>
              </a:spcBef>
              <a:buNone/>
              <a:tabLst>
                <a:tab pos="536575" algn="l"/>
              </a:tabLst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        оптимального поєднання систем централізованого та автономного  теплопостачання відповідно до затверджених місцевими органами виконавчої влади схем  теплопостачання з періодом перегляду п’ять років.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Стаття 7.  Основними напрямами розвитку систем теплопостачання є:</a:t>
            </a:r>
          </a:p>
          <a:p>
            <a:pPr marL="4460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планування теплопостачання, розроблення та реалізація схем теплопостачання міст та  інших населених пунктів України, … на основі оптимального поєднання централізованих та автономних систем теплопостачання.</a:t>
            </a:r>
          </a:p>
          <a:p>
            <a:pPr marL="446088" indent="-446088">
              <a:lnSpc>
                <a:spcPct val="100000"/>
              </a:lnSpc>
              <a:spcBef>
                <a:spcPts val="450"/>
              </a:spcBef>
              <a:tabLst>
                <a:tab pos="354013" algn="l"/>
              </a:tabLst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Стаття 26.  Проектування, будівництво, реконструкція об’єктів у сфері   теплопостачання здійснюються на основі схем теплопостачання, державних будівельних норм та нормативно-правових актів на проведення будівельних робіт.</a:t>
            </a:r>
          </a:p>
          <a:p>
            <a:pPr marL="0" indent="0" algn="ctr">
              <a:lnSpc>
                <a:spcPct val="100000"/>
              </a:lnSpc>
              <a:spcBef>
                <a:spcPts val="45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   Реконструкція (розширення, технічне переоснащення), нове будівництво та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   модернізація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теплогенеруючих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об’єктів і теплових мереж                              здійснюються на основі  оптимального поєднання                                        централізованого та автономного теплопостачання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599" y="718111"/>
            <a:ext cx="8614938" cy="58767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розроблення схем теплопостачання населених пунктів України, затверджена наказом Міністерства розвитку громад та територій України                        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02.10.2020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року N 235</a:t>
            </a: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Методика встановлює вимоги до розроблення схем теплопостачання населених пунктів з кількістю жителів більш як 20 тисяч, їх змісту, форми, порядку розроблення. </a:t>
            </a: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Схема теплопостачання є інструментом довгострокового планування теплопостачання населених пунктів, який сформовано за результатами комплексного розгляду та аналізу існуючих і очікуваних об’єктів у сфері теплопостачання та будівель.</a:t>
            </a: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Розроблення схеми теплопостачання забезпечує відповідний орган місцевого самоврядування (Замовник).</a:t>
            </a: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Схема теплопостачання населеного пункту розробляється на розрахунковий період 10 років. Періодичний перегляд схеми теплопостачання здійснюється щонайменше один раз на 5 років.  </a:t>
            </a:r>
          </a:p>
          <a:p>
            <a:pPr marL="0" indent="0">
              <a:buNone/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При розробленні схем теплопостачання визначаються зони застосування систем централізованого, автономного та індивідуального теплопостачання.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погодження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Мінрегіоном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схем теплопостачання населених пунктів з кількістю жителів більш як 20 тисяч осіб та регіональних програм модернізації систем теплопостачання, затверджений наказом Міністерства розвитку громад та територій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28.04.2020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року N 101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Інші документи міського планування у сфері теплопостачання, наприклад,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Енергоплан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Стратегія розвитку енергетики, План відновлення енергетичної інфраструктури тощо, можуть бути лише додатковими матеріалами </a:t>
            </a:r>
          </a:p>
          <a:p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7486" y="0"/>
            <a:ext cx="8614938" cy="5949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розроблення </a:t>
            </a:r>
            <a:r>
              <a:rPr lang="uk-UA" sz="2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 </a:t>
            </a:r>
            <a:r>
              <a:rPr lang="uk-UA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теплопостачання</a:t>
            </a:r>
            <a:endParaRPr lang="ru-RU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5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380" y="252586"/>
            <a:ext cx="7886700" cy="9150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3366"/>
                </a:solidFill>
              </a:rPr>
              <a:t>Місцевий Енергетичний План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379" y="1375459"/>
            <a:ext cx="78867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Вводиться новий документ стратегічного планування, що визначає довгострокові цілі сталого енергетичного розвитку певної території та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в межах такої території.</a:t>
            </a:r>
          </a:p>
          <a:p>
            <a:r>
              <a:rPr lang="uk-UA" dirty="0" smtClean="0"/>
              <a:t>Не визначена взаємна ієрархія документів, хто саме, за які кошти розробляє, </a:t>
            </a:r>
            <a:r>
              <a:rPr lang="uk-UA" dirty="0" err="1" smtClean="0"/>
              <a:t>вер</a:t>
            </a:r>
            <a:r>
              <a:rPr lang="uk-UA" dirty="0" err="1"/>
              <a:t>и</a:t>
            </a:r>
            <a:r>
              <a:rPr lang="uk-UA" dirty="0" err="1" smtClean="0"/>
              <a:t>фікує</a:t>
            </a:r>
            <a:r>
              <a:rPr lang="uk-UA" dirty="0" smtClean="0"/>
              <a:t> та затверджує цей документ.</a:t>
            </a:r>
          </a:p>
          <a:p>
            <a:r>
              <a:rPr lang="uk-UA" dirty="0" smtClean="0"/>
              <a:t>Не визначена відповідальність за його відсутність та </a:t>
            </a:r>
            <a:r>
              <a:rPr lang="uk-UA" dirty="0" err="1" smtClean="0"/>
              <a:t>неспівпадіння</a:t>
            </a:r>
            <a:r>
              <a:rPr lang="uk-UA" dirty="0" smtClean="0"/>
              <a:t> вказаних в ньому з 2017 року значень зі статистичними даними.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ergysecurityua.org/wp-content/uploads/2021/04/Screenshot_2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4" y="228600"/>
            <a:ext cx="8686799" cy="6492876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5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69680" cy="6635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27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Пріоритети розвитку енергетичної інфраструктури</a:t>
            </a:r>
            <a:endParaRPr lang="ru-RU" sz="27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45" y="770411"/>
            <a:ext cx="8538210" cy="557633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Економіка,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через енергоефективність. У цьому випадку є ресурс для покриття витрат через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економію енергоресурсів.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Екологія:</a:t>
            </a:r>
          </a:p>
          <a:p>
            <a:pPr marL="982663" indent="-446088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2.1. Кліматична нейтральність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може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збігатися з задачею 1, тобто через енергоефективність можливо знизити викиди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uk-UA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indent="-446088">
              <a:buNone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2.2. Зниження викидів токсичних речовин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виконання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НПСВ) потребує додаткових витрат, для яких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визначені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джерела фінансування.</a:t>
            </a:r>
          </a:p>
          <a:p>
            <a:pPr marL="457200" indent="-457200">
              <a:buAutoNum type="arabicPeriod" startAt="3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Безпека: 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будівництво та утримання резервних потужностей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низькоефективних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малих котелень 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взаємне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резервування (кільцювання) теплових джерел та мереж (будівництво / відновлення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перемичок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розосереджена генерація електричної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теплової енергії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пересувні котельні та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когенерація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на газі;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біометан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та сонячні електростанції.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3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54" y="1663271"/>
            <a:ext cx="8650587" cy="469307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63525" indent="-263525" algn="just">
              <a:lnSpc>
                <a:spcPct val="100000"/>
              </a:lnSpc>
              <a:spcBef>
                <a:spcPts val="450"/>
              </a:spcBef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Метою розроблення схеми теплопостачання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населеного пункту є</a:t>
            </a:r>
          </a:p>
          <a:p>
            <a:pPr marL="536575" indent="0" algn="just">
              <a:lnSpc>
                <a:spcPct val="100000"/>
              </a:lnSpc>
              <a:spcBef>
                <a:spcPts val="45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планування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найбільш економічно ефективного теплопостачання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населеного пункту, що у порівнянні з базовим сценарієм зменшує обсяг використання енергетичних ресурсів, необхідних для виробництва, транспортування та постачання одиниці теплової енергії споживачам та дозволяє досягнути цільових (перспективних) показників стану теплопостачання населеного пункту.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Створення «Ефективної системи  теплопостачання»  відповідно до критеріїв Директиви 2012/27/ЄС "Про енергоефективність" та Закону України "Про енергетичну ефективність":</a:t>
            </a:r>
          </a:p>
          <a:p>
            <a:pPr marL="536575" indent="-90488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  Ефективне централізоване теплопостачання - система централізованого теплопостачання, що використовує мінімум 50 % відновлюваної енергії,          або 50 % скидної теплової енергії, або 75 % теплової енергії, виробленої у процесі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когенерації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, або 50 % сукупності такої енергії та теплоти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755" y="1050241"/>
            <a:ext cx="88044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1. Відповідно до Методики розроблення схем теплопостачання</a:t>
            </a:r>
            <a:r>
              <a:rPr lang="ru-RU" sz="2400" b="1" dirty="0">
                <a:solidFill>
                  <a:srgbClr val="0070C0"/>
                </a:solidFill>
              </a:rPr>
              <a:t>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480" y="219867"/>
            <a:ext cx="84518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Пріоритетність задач схем теплопостачання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49" y="811530"/>
            <a:ext cx="8292301" cy="568071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Директива 2010/75/ЄС Про промислові викиди </a:t>
            </a:r>
          </a:p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Директива 2003/87/ЄК Про створення системи торгівлі квотами на викиди парникових газів </a:t>
            </a:r>
          </a:p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Наказ Мінприроди від 22.10.2008  № 541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затвердження технологічних нормативів допустимих викидів забруднюючих речовин із теплосилових установок, номінальна теплова потужність яких перевищує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50 МВт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(оновлений Редакція від 10.04.2018) </a:t>
            </a:r>
          </a:p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Наказ Мінприроди від 27.06.2006  №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309 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Про затвердження нормативів граничнодопустимих викидів забруднюючих речовин із стаціонарних джерел</a:t>
            </a:r>
          </a:p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Директива ЄС 2015/2193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обмеження викидів у повітря певних забруднювачів від середніх 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спалювальних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установок</a:t>
            </a:r>
          </a:p>
          <a:p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Національний план скорочення викидів від великих 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спалювальних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установок (НПСВ), схвалений розпорядженням Кабінету Міністрів України від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08.11.2017 року № 796-р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жорстких нормативів граничнодопустимих викидів забруднюючих речовин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оксидів азоту </a:t>
            </a:r>
            <a:r>
              <a:rPr lang="uk-UA" sz="1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uk-UA" sz="1900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оксиду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вуглецю СО, діоксиду сірки 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SО</a:t>
            </a:r>
            <a:r>
              <a:rPr lang="uk-UA" sz="19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вигляді суспендованих твердих частинок)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спалювальних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установок.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Впровадження «вуглецевого податку»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механізму транскордонного вуглецевого коригування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CBAM) </a:t>
            </a:r>
            <a:r>
              <a:rPr lang="uk-UA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щодо викидів діоксиду вуглецю СО</a:t>
            </a:r>
            <a:r>
              <a:rPr lang="uk-UA" sz="19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uk-UA" sz="19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товари, що імпортуються до ЄС (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 1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жовтня 2023 року з перехідним періодом до 31 грудня 2025 року, протягом якого імпортери будуть зобов’язані лише подавати звітність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820" y="167872"/>
            <a:ext cx="87723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вимог природоохоронного законодавства: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435-A85E-4CC5-B1ED-970E97FC78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72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</TotalTime>
  <Words>1746</Words>
  <Application>Microsoft Office PowerPoint</Application>
  <PresentationFormat>Екран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Тема Office</vt:lpstr>
      <vt:lpstr>ПРІОРИТЕТИ РОЗВИТКУ ЕНЕРГОКОМПЛЕКСІВ МІСТ УКРАЇНИ  У ВОЄННИЙ ПЕРІОД</vt:lpstr>
      <vt:lpstr>Офіційні документи з розвитку теплопостачання</vt:lpstr>
      <vt:lpstr>Регуляторні документи</vt:lpstr>
      <vt:lpstr>Методика розроблення схем теплопостачання</vt:lpstr>
      <vt:lpstr>Місцевий Енергетичний План</vt:lpstr>
      <vt:lpstr>Презентація PowerPoint</vt:lpstr>
      <vt:lpstr>Пріоритети розвитку енергетичної інфраструктури</vt:lpstr>
      <vt:lpstr>Презентація PowerPoint</vt:lpstr>
      <vt:lpstr>Презентація PowerPoint</vt:lpstr>
      <vt:lpstr>Директива ЄС 2015/2193</vt:lpstr>
      <vt:lpstr>3. Забезпечення безпеки та надійності теплопостачання  в умовах воєнного стану </vt:lpstr>
      <vt:lpstr>Балансуючі потужності </vt:lpstr>
      <vt:lpstr>Розподілена когенерація  </vt:lpstr>
      <vt:lpstr>Фінансування та наративи розвитку систем теплопостачання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</dc:creator>
  <cp:lastModifiedBy>Лозовий Олег Анатолійович</cp:lastModifiedBy>
  <cp:revision>131</cp:revision>
  <cp:lastPrinted>2022-01-24T20:48:30Z</cp:lastPrinted>
  <dcterms:created xsi:type="dcterms:W3CDTF">2022-01-22T21:53:14Z</dcterms:created>
  <dcterms:modified xsi:type="dcterms:W3CDTF">2023-11-29T13:50:23Z</dcterms:modified>
</cp:coreProperties>
</file>