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0" r:id="rId3"/>
    <p:sldId id="259" r:id="rId4"/>
    <p:sldId id="375" r:id="rId5"/>
    <p:sldId id="376" r:id="rId6"/>
    <p:sldId id="297" r:id="rId7"/>
    <p:sldId id="266" r:id="rId8"/>
    <p:sldId id="356" r:id="rId9"/>
    <p:sldId id="357" r:id="rId10"/>
    <p:sldId id="358" r:id="rId11"/>
    <p:sldId id="363" r:id="rId12"/>
    <p:sldId id="345" r:id="rId13"/>
    <p:sldId id="373" r:id="rId14"/>
    <p:sldId id="273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CCCCFF"/>
    <a:srgbClr val="FF3300"/>
    <a:srgbClr val="1103C7"/>
    <a:srgbClr val="A50021"/>
    <a:srgbClr val="CC3300"/>
    <a:srgbClr val="6699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159" autoAdjust="0"/>
  </p:normalViewPr>
  <p:slideViewPr>
    <p:cSldViewPr>
      <p:cViewPr varScale="1">
        <p:scale>
          <a:sx n="87" d="100"/>
          <a:sy n="87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983594245843162E-3"/>
                  <c:y val="0.36129101536518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C-4E69-8AF8-B8382B7D4AC8}"/>
                </c:ext>
              </c:extLst>
            </c:dLbl>
            <c:dLbl>
              <c:idx val="1"/>
              <c:layout>
                <c:manualLayout>
                  <c:x val="6.1036895090109036E-3"/>
                  <c:y val="0.11194932870470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0C-4E69-8AF8-B8382B7D4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Лист1!$D$142:$D$143</c:f>
              <c:numCache>
                <c:formatCode>General</c:formatCode>
                <c:ptCount val="2"/>
                <c:pt idx="0">
                  <c:v>97.89</c:v>
                </c:pt>
                <c:pt idx="1">
                  <c:v>18.510000000000002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C-4E69-8AF8-B8382B7D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980568"/>
        <c:axId val="748983520"/>
        <c:axId val="0"/>
      </c:bar3DChart>
      <c:catAx>
        <c:axId val="748980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748983520"/>
        <c:crosses val="autoZero"/>
        <c:auto val="1"/>
        <c:lblAlgn val="ctr"/>
        <c:lblOffset val="100"/>
        <c:noMultiLvlLbl val="0"/>
      </c:catAx>
      <c:valAx>
        <c:axId val="74898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898056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Лист1!$C$126:$C$127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3-434C-80D1-C038E2F60084}"/>
            </c:ext>
          </c:extLst>
        </c:ser>
        <c:ser>
          <c:idx val="1"/>
          <c:order val="1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3-434C-80D1-C038E2F6008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3-434C-80D1-C038E2F60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Лист1!$D$126:$D$127</c:f>
              <c:numCache>
                <c:formatCode>General</c:formatCode>
                <c:ptCount val="2"/>
                <c:pt idx="0">
                  <c:v>1654.41</c:v>
                </c:pt>
                <c:pt idx="1">
                  <c:v>840.53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13-434C-80D1-C038E2F60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011728"/>
        <c:axId val="749012056"/>
        <c:axId val="0"/>
      </c:bar3DChart>
      <c:catAx>
        <c:axId val="749011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749012056"/>
        <c:crosses val="autoZero"/>
        <c:auto val="1"/>
        <c:lblAlgn val="ctr"/>
        <c:lblOffset val="100"/>
        <c:noMultiLvlLbl val="0"/>
      </c:catAx>
      <c:valAx>
        <c:axId val="749012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901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38C17-4CE8-4652-858A-A18549706D3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DE56-FA6C-472A-8514-71E6D144D9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6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7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2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DE56-FA6C-472A-8514-71E6D144D9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>
            <a:extLst>
              <a:ext uri="{FF2B5EF4-FFF2-40B4-BE49-F238E27FC236}">
                <a16:creationId xmlns:a16="http://schemas.microsoft.com/office/drawing/2014/main" id="{854EF98B-6714-412A-A222-C07817E9E79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88" b="0" i="0">
                <a:solidFill>
                  <a:srgbClr val="8690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39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88" b="0" i="0">
                <a:solidFill>
                  <a:srgbClr val="8690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45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7375E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‹№›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1759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6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2AF57-B4A7-4F64-9B24-7D80C0F66AC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1186-BAB2-474F-AB84-A3126DA66C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ur-lex.europa.eu/legalcontent/en/TXT/?uri=celex%3A32012L0027" TargetMode="External"/><Relationship Id="rId4" Type="http://schemas.openxmlformats.org/officeDocument/2006/relationships/hyperlink" Target="http://www.eurohea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" y="857069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73" y="2504859"/>
            <a:ext cx="8447575" cy="2077095"/>
          </a:xfrm>
          <a:prstGeom prst="rect">
            <a:avLst/>
          </a:prstGeom>
        </p:spPr>
        <p:txBody>
          <a:bodyPr vert="horz" wrap="square" lIns="0" tIns="43612" rIns="0" bIns="0" rtlCol="0" anchor="ctr">
            <a:spAutoFit/>
          </a:bodyPr>
          <a:lstStyle/>
          <a:p>
            <a:pPr marL="5776" marR="10397">
              <a:lnSpc>
                <a:spcPts val="5512"/>
              </a:lnSpc>
              <a:spcBef>
                <a:spcPts val="343"/>
              </a:spcBef>
            </a:pPr>
            <a:r>
              <a:rPr lang="uk-UA" sz="3200" b="1" spc="-82" dirty="0">
                <a:solidFill>
                  <a:srgbClr val="FFFFFF"/>
                </a:solidFill>
              </a:rPr>
              <a:t>Зменшення обсягів споживання природного газу в комунальній енергетиці за рахунок використання ТН</a:t>
            </a:r>
            <a:endParaRPr lang="uk-UA" sz="3200" b="1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BC52D62-3453-42B9-4DC4-05737A9C0DF8}"/>
              </a:ext>
            </a:extLst>
          </p:cNvPr>
          <p:cNvSpPr txBox="1">
            <a:spLocks/>
          </p:cNvSpPr>
          <p:nvPr/>
        </p:nvSpPr>
        <p:spPr>
          <a:xfrm>
            <a:off x="395536" y="186747"/>
            <a:ext cx="5884188" cy="429871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388" b="0" i="0" kern="1200">
                <a:solidFill>
                  <a:srgbClr val="869098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marR="3081" algn="l">
              <a:lnSpc>
                <a:spcPct val="120000"/>
              </a:lnSpc>
              <a:spcBef>
                <a:spcPts val="55"/>
              </a:spcBef>
            </a:pPr>
            <a:r>
              <a:rPr lang="ru-RU" sz="1200" spc="36" dirty="0">
                <a:solidFill>
                  <a:schemeClr val="tx1"/>
                </a:solidFill>
              </a:rPr>
              <a:t>НАЦІОНАЛЬНА АКАДЕМІЯ НАУК УКРАЇНИ</a:t>
            </a:r>
            <a:br>
              <a:rPr lang="ru-RU" sz="1200" spc="36" dirty="0">
                <a:solidFill>
                  <a:schemeClr val="tx1"/>
                </a:solidFill>
              </a:rPr>
            </a:br>
            <a:r>
              <a:rPr lang="ru-RU" sz="1200" b="1" spc="36" dirty="0">
                <a:solidFill>
                  <a:schemeClr val="tx1"/>
                </a:solidFill>
              </a:rPr>
              <a:t>ІНСТИТУТ ТЕХНІЧНОЇ ТЕПЛОФIЗИКИ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DEC73C1-D2E6-2490-C0D6-FD69BB3C1356}"/>
              </a:ext>
            </a:extLst>
          </p:cNvPr>
          <p:cNvSpPr/>
          <p:nvPr/>
        </p:nvSpPr>
        <p:spPr>
          <a:xfrm>
            <a:off x="174653" y="140776"/>
            <a:ext cx="25414" cy="304971"/>
          </a:xfrm>
          <a:custGeom>
            <a:avLst/>
            <a:gdLst/>
            <a:ahLst/>
            <a:cxnLst/>
            <a:rect l="l" t="t" r="r" b="b"/>
            <a:pathLst>
              <a:path w="41909" h="502919">
                <a:moveTo>
                  <a:pt x="41883" y="0"/>
                </a:moveTo>
                <a:lnTo>
                  <a:pt x="0" y="0"/>
                </a:lnTo>
                <a:lnTo>
                  <a:pt x="0" y="502602"/>
                </a:lnTo>
                <a:lnTo>
                  <a:pt x="41883" y="502602"/>
                </a:lnTo>
                <a:lnTo>
                  <a:pt x="41883" y="0"/>
                </a:lnTo>
                <a:close/>
              </a:path>
            </a:pathLst>
          </a:custGeom>
          <a:solidFill>
            <a:srgbClr val="FCE108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3B12DD01-1377-80A2-3709-3ACC9ECF630B}"/>
              </a:ext>
            </a:extLst>
          </p:cNvPr>
          <p:cNvSpPr/>
          <p:nvPr/>
        </p:nvSpPr>
        <p:spPr>
          <a:xfrm>
            <a:off x="174653" y="445555"/>
            <a:ext cx="25414" cy="304971"/>
          </a:xfrm>
          <a:custGeom>
            <a:avLst/>
            <a:gdLst/>
            <a:ahLst/>
            <a:cxnLst/>
            <a:rect l="l" t="t" r="r" b="b"/>
            <a:pathLst>
              <a:path w="41909" h="502919">
                <a:moveTo>
                  <a:pt x="41883" y="0"/>
                </a:moveTo>
                <a:lnTo>
                  <a:pt x="0" y="0"/>
                </a:lnTo>
                <a:lnTo>
                  <a:pt x="0" y="502602"/>
                </a:lnTo>
                <a:lnTo>
                  <a:pt x="41883" y="502602"/>
                </a:lnTo>
                <a:lnTo>
                  <a:pt x="41883" y="0"/>
                </a:lnTo>
                <a:close/>
              </a:path>
            </a:pathLst>
          </a:custGeom>
          <a:solidFill>
            <a:srgbClr val="3A5FA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78907C-F60B-A806-91CF-26B998DC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33" y="208484"/>
            <a:ext cx="1052814" cy="4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D4F01E-0282-E551-EBC8-17B3A62F8B2D}"/>
              </a:ext>
            </a:extLst>
          </p:cNvPr>
          <p:cNvSpPr txBox="1"/>
          <p:nvPr/>
        </p:nvSpPr>
        <p:spPr>
          <a:xfrm>
            <a:off x="0" y="617090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Уланов Михайло Миколайович</a:t>
            </a:r>
            <a:endParaRPr lang="LID4096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DE70951-4532-441A-B931-DD1068338A19}"/>
              </a:ext>
            </a:extLst>
          </p:cNvPr>
          <p:cNvGrpSpPr/>
          <p:nvPr/>
        </p:nvGrpSpPr>
        <p:grpSpPr>
          <a:xfrm>
            <a:off x="557213" y="836712"/>
            <a:ext cx="8129587" cy="4303929"/>
            <a:chOff x="582613" y="1770362"/>
            <a:chExt cx="8129587" cy="4303929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08F12B90-A7EC-4D06-9E92-7F511037F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088" y="3665279"/>
              <a:ext cx="26781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352425" indent="-352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Rectangle 373" descr="Водяные капли">
              <a:extLst>
                <a:ext uri="{FF2B5EF4-FFF2-40B4-BE49-F238E27FC236}">
                  <a16:creationId xmlns:a16="http://schemas.microsoft.com/office/drawing/2014/main" id="{8F347C2D-4799-41CA-9B69-EF3092D66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4557713"/>
              <a:ext cx="1169987" cy="174625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2" name="Line 208">
              <a:extLst>
                <a:ext uri="{FF2B5EF4-FFF2-40B4-BE49-F238E27FC236}">
                  <a16:creationId xmlns:a16="http://schemas.microsoft.com/office/drawing/2014/main" id="{549C98FB-9BE4-4526-B912-445AF73FA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4588" y="3027363"/>
              <a:ext cx="344487" cy="1619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Line 209">
              <a:extLst>
                <a:ext uri="{FF2B5EF4-FFF2-40B4-BE49-F238E27FC236}">
                  <a16:creationId xmlns:a16="http://schemas.microsoft.com/office/drawing/2014/main" id="{515E6EED-D312-4E05-B81B-161BCD7AE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588" y="2868613"/>
              <a:ext cx="333375" cy="1587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Line 210">
              <a:extLst>
                <a:ext uri="{FF2B5EF4-FFF2-40B4-BE49-F238E27FC236}">
                  <a16:creationId xmlns:a16="http://schemas.microsoft.com/office/drawing/2014/main" id="{29BBAF0C-C9A1-4C8B-AF71-3CE35EBF7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588" y="3189288"/>
              <a:ext cx="344487" cy="1651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Line 211">
              <a:extLst>
                <a:ext uri="{FF2B5EF4-FFF2-40B4-BE49-F238E27FC236}">
                  <a16:creationId xmlns:a16="http://schemas.microsoft.com/office/drawing/2014/main" id="{7939D378-8193-45F8-909B-F76F42C10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4588" y="3354388"/>
              <a:ext cx="333375" cy="160337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Line 213">
              <a:extLst>
                <a:ext uri="{FF2B5EF4-FFF2-40B4-BE49-F238E27FC236}">
                  <a16:creationId xmlns:a16="http://schemas.microsoft.com/office/drawing/2014/main" id="{B9C6B5A3-4FF6-41CE-BB1C-F85B4E8FC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688" y="3027363"/>
              <a:ext cx="344487" cy="16192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Line 214">
              <a:extLst>
                <a:ext uri="{FF2B5EF4-FFF2-40B4-BE49-F238E27FC236}">
                  <a16:creationId xmlns:a16="http://schemas.microsoft.com/office/drawing/2014/main" id="{15C4A77C-5BBA-4DA3-ABF7-4C984D28C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213" y="2868613"/>
              <a:ext cx="334962" cy="1587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Line 215">
              <a:extLst>
                <a:ext uri="{FF2B5EF4-FFF2-40B4-BE49-F238E27FC236}">
                  <a16:creationId xmlns:a16="http://schemas.microsoft.com/office/drawing/2014/main" id="{4278D6F7-EFDD-4219-A99D-7D1E7C261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688" y="3189288"/>
              <a:ext cx="344487" cy="1651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Line 241">
              <a:extLst>
                <a:ext uri="{FF2B5EF4-FFF2-40B4-BE49-F238E27FC236}">
                  <a16:creationId xmlns:a16="http://schemas.microsoft.com/office/drawing/2014/main" id="{F4873A90-F628-4C94-9156-2B6BDC004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1175" y="4433888"/>
              <a:ext cx="1588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Line 253">
              <a:extLst>
                <a:ext uri="{FF2B5EF4-FFF2-40B4-BE49-F238E27FC236}">
                  <a16:creationId xmlns:a16="http://schemas.microsoft.com/office/drawing/2014/main" id="{4F692315-0C7B-475C-B8B4-0B3448462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588" y="4433888"/>
              <a:ext cx="1587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Line 318">
              <a:extLst>
                <a:ext uri="{FF2B5EF4-FFF2-40B4-BE49-F238E27FC236}">
                  <a16:creationId xmlns:a16="http://schemas.microsoft.com/office/drawing/2014/main" id="{AFDDE2A5-5407-4A2F-A062-635BC4E17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3188" y="2990850"/>
              <a:ext cx="95250" cy="952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Line 319">
              <a:extLst>
                <a:ext uri="{FF2B5EF4-FFF2-40B4-BE49-F238E27FC236}">
                  <a16:creationId xmlns:a16="http://schemas.microsoft.com/office/drawing/2014/main" id="{1008CBBA-DD38-43C5-9874-8E9BA1FFD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8438" y="3086100"/>
              <a:ext cx="92075" cy="9366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3" name="Line 320">
              <a:extLst>
                <a:ext uri="{FF2B5EF4-FFF2-40B4-BE49-F238E27FC236}">
                  <a16:creationId xmlns:a16="http://schemas.microsoft.com/office/drawing/2014/main" id="{5F903CA8-7EBF-4781-A9B2-7C2320EC5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438" y="2990850"/>
              <a:ext cx="1587" cy="18891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4" name="Line 321">
              <a:extLst>
                <a:ext uri="{FF2B5EF4-FFF2-40B4-BE49-F238E27FC236}">
                  <a16:creationId xmlns:a16="http://schemas.microsoft.com/office/drawing/2014/main" id="{D4A218E4-9369-47AC-98FD-2AF16CF34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5088" y="3086100"/>
              <a:ext cx="38100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5" name="Line 322">
              <a:extLst>
                <a:ext uri="{FF2B5EF4-FFF2-40B4-BE49-F238E27FC236}">
                  <a16:creationId xmlns:a16="http://schemas.microsoft.com/office/drawing/2014/main" id="{B145C2B8-4FF5-46DA-B754-458E6A8C5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0513" y="3086100"/>
              <a:ext cx="41275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54" name="Group 389">
              <a:extLst>
                <a:ext uri="{FF2B5EF4-FFF2-40B4-BE49-F238E27FC236}">
                  <a16:creationId xmlns:a16="http://schemas.microsoft.com/office/drawing/2014/main" id="{BD49C053-2D1F-4E8E-A17E-1647CAB71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613" y="3086100"/>
              <a:ext cx="4697412" cy="2921000"/>
              <a:chOff x="361" y="1847"/>
              <a:chExt cx="2674" cy="1663"/>
            </a:xfrm>
          </p:grpSpPr>
          <p:sp>
            <p:nvSpPr>
              <p:cNvPr id="194" name="Line 387">
                <a:extLst>
                  <a:ext uri="{FF2B5EF4-FFF2-40B4-BE49-F238E27FC236}">
                    <a16:creationId xmlns:a16="http://schemas.microsoft.com/office/drawing/2014/main" id="{93794D3C-8497-4E27-A3BF-083DE938C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98" y="2094"/>
                <a:ext cx="95" cy="4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5" name="Line 216">
                <a:extLst>
                  <a:ext uri="{FF2B5EF4-FFF2-40B4-BE49-F238E27FC236}">
                    <a16:creationId xmlns:a16="http://schemas.microsoft.com/office/drawing/2014/main" id="{98D60EB5-C5F6-4EAB-AC1B-327D3001A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3" y="2094"/>
                <a:ext cx="93" cy="4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6" name="Line 218">
                <a:extLst>
                  <a:ext uri="{FF2B5EF4-FFF2-40B4-BE49-F238E27FC236}">
                    <a16:creationId xmlns:a16="http://schemas.microsoft.com/office/drawing/2014/main" id="{C9E265E2-C321-4C08-BA3F-E04890359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" y="2138"/>
                <a:ext cx="1" cy="33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7" name="Line 219">
                <a:extLst>
                  <a:ext uri="{FF2B5EF4-FFF2-40B4-BE49-F238E27FC236}">
                    <a16:creationId xmlns:a16="http://schemas.microsoft.com/office/drawing/2014/main" id="{5EF0DCE3-484B-46AF-89A8-A8BF4D2B1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" y="2561"/>
                <a:ext cx="1" cy="3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8" name="Line 225">
                <a:extLst>
                  <a:ext uri="{FF2B5EF4-FFF2-40B4-BE49-F238E27FC236}">
                    <a16:creationId xmlns:a16="http://schemas.microsoft.com/office/drawing/2014/main" id="{B8DBAD84-CD37-457B-A84E-6F14A13E8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" y="2891"/>
                <a:ext cx="231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9" name="Line 227">
                <a:extLst>
                  <a:ext uri="{FF2B5EF4-FFF2-40B4-BE49-F238E27FC236}">
                    <a16:creationId xmlns:a16="http://schemas.microsoft.com/office/drawing/2014/main" id="{0AED24B4-1B48-4B0D-A41A-98366854C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" y="2967"/>
                <a:ext cx="2404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Line 230">
                <a:extLst>
                  <a:ext uri="{FF2B5EF4-FFF2-40B4-BE49-F238E27FC236}">
                    <a16:creationId xmlns:a16="http://schemas.microsoft.com/office/drawing/2014/main" id="{2E3BB346-9D05-492A-9306-4E43E38BF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9" y="2784"/>
                <a:ext cx="1" cy="10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1" name="Line 232">
                <a:extLst>
                  <a:ext uri="{FF2B5EF4-FFF2-40B4-BE49-F238E27FC236}">
                    <a16:creationId xmlns:a16="http://schemas.microsoft.com/office/drawing/2014/main" id="{29DE305B-0C2F-4F92-8276-9FD8B6A73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4" y="2784"/>
                <a:ext cx="1" cy="18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2" name="Line 239">
                <a:extLst>
                  <a:ext uri="{FF2B5EF4-FFF2-40B4-BE49-F238E27FC236}">
                    <a16:creationId xmlns:a16="http://schemas.microsoft.com/office/drawing/2014/main" id="{C40BD1F3-CBCF-4420-83F2-B93F1548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3" y="2909"/>
                <a:ext cx="1" cy="5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Line 240">
                <a:extLst>
                  <a:ext uri="{FF2B5EF4-FFF2-40B4-BE49-F238E27FC236}">
                    <a16:creationId xmlns:a16="http://schemas.microsoft.com/office/drawing/2014/main" id="{3590BE33-AC96-4675-9B1B-F85C9A9FC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3" y="274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4" name="Line 242">
                <a:extLst>
                  <a:ext uri="{FF2B5EF4-FFF2-40B4-BE49-F238E27FC236}">
                    <a16:creationId xmlns:a16="http://schemas.microsoft.com/office/drawing/2014/main" id="{0E66E2DC-D4E0-401C-8382-01415E2DE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3" y="2138"/>
                <a:ext cx="1" cy="33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5" name="Line 243">
                <a:extLst>
                  <a:ext uri="{FF2B5EF4-FFF2-40B4-BE49-F238E27FC236}">
                    <a16:creationId xmlns:a16="http://schemas.microsoft.com/office/drawing/2014/main" id="{3053234C-7DB1-4973-A86C-0B0B24742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3" y="2561"/>
                <a:ext cx="1" cy="3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6" name="Line 252">
                <a:extLst>
                  <a:ext uri="{FF2B5EF4-FFF2-40B4-BE49-F238E27FC236}">
                    <a16:creationId xmlns:a16="http://schemas.microsoft.com/office/drawing/2014/main" id="{BEB1BC70-2926-426C-BAE3-D1872B55B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2747"/>
                <a:ext cx="1" cy="14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7" name="Freeform 257">
                <a:extLst>
                  <a:ext uri="{FF2B5EF4-FFF2-40B4-BE49-F238E27FC236}">
                    <a16:creationId xmlns:a16="http://schemas.microsoft.com/office/drawing/2014/main" id="{58DB2A11-A457-4C53-B207-AF88B5AE6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874"/>
                <a:ext cx="18" cy="35"/>
              </a:xfrm>
              <a:custGeom>
                <a:avLst/>
                <a:gdLst>
                  <a:gd name="T0" fmla="*/ 0 w 160"/>
                  <a:gd name="T1" fmla="*/ 0 h 318"/>
                  <a:gd name="T2" fmla="*/ 0 w 160"/>
                  <a:gd name="T3" fmla="*/ 0 h 318"/>
                  <a:gd name="T4" fmla="*/ 0 w 160"/>
                  <a:gd name="T5" fmla="*/ 0 h 318"/>
                  <a:gd name="T6" fmla="*/ 0 w 160"/>
                  <a:gd name="T7" fmla="*/ 0 h 318"/>
                  <a:gd name="T8" fmla="*/ 0 w 160"/>
                  <a:gd name="T9" fmla="*/ 0 h 318"/>
                  <a:gd name="T10" fmla="*/ 0 w 160"/>
                  <a:gd name="T11" fmla="*/ 0 h 318"/>
                  <a:gd name="T12" fmla="*/ 0 w 160"/>
                  <a:gd name="T13" fmla="*/ 0 h 318"/>
                  <a:gd name="T14" fmla="*/ 0 w 160"/>
                  <a:gd name="T15" fmla="*/ 0 h 318"/>
                  <a:gd name="T16" fmla="*/ 0 w 160"/>
                  <a:gd name="T17" fmla="*/ 0 h 318"/>
                  <a:gd name="T18" fmla="*/ 0 w 160"/>
                  <a:gd name="T19" fmla="*/ 0 h 318"/>
                  <a:gd name="T20" fmla="*/ 0 w 160"/>
                  <a:gd name="T21" fmla="*/ 0 h 318"/>
                  <a:gd name="T22" fmla="*/ 0 w 160"/>
                  <a:gd name="T23" fmla="*/ 0 h 318"/>
                  <a:gd name="T24" fmla="*/ 0 w 160"/>
                  <a:gd name="T25" fmla="*/ 0 h 318"/>
                  <a:gd name="T26" fmla="*/ 0 w 160"/>
                  <a:gd name="T27" fmla="*/ 0 h 318"/>
                  <a:gd name="T28" fmla="*/ 0 w 160"/>
                  <a:gd name="T29" fmla="*/ 0 h 318"/>
                  <a:gd name="T30" fmla="*/ 0 w 160"/>
                  <a:gd name="T31" fmla="*/ 0 h 318"/>
                  <a:gd name="T32" fmla="*/ 0 w 160"/>
                  <a:gd name="T33" fmla="*/ 0 h 318"/>
                  <a:gd name="T34" fmla="*/ 0 w 160"/>
                  <a:gd name="T35" fmla="*/ 0 h 318"/>
                  <a:gd name="T36" fmla="*/ 0 w 160"/>
                  <a:gd name="T37" fmla="*/ 0 h 3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0"/>
                  <a:gd name="T58" fmla="*/ 0 h 318"/>
                  <a:gd name="T59" fmla="*/ 160 w 160"/>
                  <a:gd name="T60" fmla="*/ 318 h 3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0" h="318">
                    <a:moveTo>
                      <a:pt x="0" y="318"/>
                    </a:moveTo>
                    <a:lnTo>
                      <a:pt x="28" y="316"/>
                    </a:lnTo>
                    <a:lnTo>
                      <a:pt x="55" y="309"/>
                    </a:lnTo>
                    <a:lnTo>
                      <a:pt x="80" y="297"/>
                    </a:lnTo>
                    <a:lnTo>
                      <a:pt x="103" y="281"/>
                    </a:lnTo>
                    <a:lnTo>
                      <a:pt x="122" y="261"/>
                    </a:lnTo>
                    <a:lnTo>
                      <a:pt x="139" y="239"/>
                    </a:lnTo>
                    <a:lnTo>
                      <a:pt x="150" y="214"/>
                    </a:lnTo>
                    <a:lnTo>
                      <a:pt x="158" y="187"/>
                    </a:lnTo>
                    <a:lnTo>
                      <a:pt x="160" y="159"/>
                    </a:lnTo>
                    <a:lnTo>
                      <a:pt x="158" y="131"/>
                    </a:lnTo>
                    <a:lnTo>
                      <a:pt x="150" y="105"/>
                    </a:lnTo>
                    <a:lnTo>
                      <a:pt x="139" y="80"/>
                    </a:lnTo>
                    <a:lnTo>
                      <a:pt x="122" y="57"/>
                    </a:lnTo>
                    <a:lnTo>
                      <a:pt x="103" y="37"/>
                    </a:lnTo>
                    <a:lnTo>
                      <a:pt x="80" y="21"/>
                    </a:lnTo>
                    <a:lnTo>
                      <a:pt x="55" y="9"/>
                    </a:lnTo>
                    <a:lnTo>
                      <a:pt x="2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08" name="Line 264">
                <a:extLst>
                  <a:ext uri="{FF2B5EF4-FFF2-40B4-BE49-F238E27FC236}">
                    <a16:creationId xmlns:a16="http://schemas.microsoft.com/office/drawing/2014/main" id="{D59EF438-2D4D-4DAC-B88D-E6C07ED29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" y="2311"/>
                <a:ext cx="281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9" name="Line 265">
                <a:extLst>
                  <a:ext uri="{FF2B5EF4-FFF2-40B4-BE49-F238E27FC236}">
                    <a16:creationId xmlns:a16="http://schemas.microsoft.com/office/drawing/2014/main" id="{33161527-0095-4806-A9D5-9E898E8B6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2" y="2311"/>
                <a:ext cx="281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0" name="Line 266">
                <a:extLst>
                  <a:ext uri="{FF2B5EF4-FFF2-40B4-BE49-F238E27FC236}">
                    <a16:creationId xmlns:a16="http://schemas.microsoft.com/office/drawing/2014/main" id="{D3F343EF-DF47-4554-851A-2EF4C9806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3" y="2224"/>
                <a:ext cx="632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1" name="Line 267">
                <a:extLst>
                  <a:ext uri="{FF2B5EF4-FFF2-40B4-BE49-F238E27FC236}">
                    <a16:creationId xmlns:a16="http://schemas.microsoft.com/office/drawing/2014/main" id="{ECE9ACC1-5A17-4D35-8CD6-D87092DC7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2224"/>
                <a:ext cx="37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2" name="Line 268">
                <a:extLst>
                  <a:ext uri="{FF2B5EF4-FFF2-40B4-BE49-F238E27FC236}">
                    <a16:creationId xmlns:a16="http://schemas.microsoft.com/office/drawing/2014/main" id="{81B9118A-F5F1-4C23-8E70-28B21CB49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2224"/>
                <a:ext cx="37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3" name="Line 269">
                <a:extLst>
                  <a:ext uri="{FF2B5EF4-FFF2-40B4-BE49-F238E27FC236}">
                    <a16:creationId xmlns:a16="http://schemas.microsoft.com/office/drawing/2014/main" id="{A1CF96E0-E032-4D59-90DC-CEFA1BC92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9" y="2224"/>
                <a:ext cx="242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99C4AAD0-3E85-4351-9B67-3A77BF469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09" y="2138"/>
                <a:ext cx="242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A6C604EF-C2E5-4794-A269-B9A375232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7" y="2138"/>
                <a:ext cx="37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C117E114-DC65-46F0-BE3B-4DFC6A78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3" y="2138"/>
                <a:ext cx="55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7" name="Freeform 284">
                <a:extLst>
                  <a:ext uri="{FF2B5EF4-FFF2-40B4-BE49-F238E27FC236}">
                    <a16:creationId xmlns:a16="http://schemas.microsoft.com/office/drawing/2014/main" id="{200E904B-4281-4725-B0F9-29C5682F4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207"/>
                <a:ext cx="36" cy="17"/>
              </a:xfrm>
              <a:custGeom>
                <a:avLst/>
                <a:gdLst>
                  <a:gd name="T0" fmla="*/ 0 w 319"/>
                  <a:gd name="T1" fmla="*/ 0 h 160"/>
                  <a:gd name="T2" fmla="*/ 0 w 319"/>
                  <a:gd name="T3" fmla="*/ 0 h 160"/>
                  <a:gd name="T4" fmla="*/ 0 w 319"/>
                  <a:gd name="T5" fmla="*/ 0 h 160"/>
                  <a:gd name="T6" fmla="*/ 0 w 319"/>
                  <a:gd name="T7" fmla="*/ 0 h 160"/>
                  <a:gd name="T8" fmla="*/ 0 w 319"/>
                  <a:gd name="T9" fmla="*/ 0 h 160"/>
                  <a:gd name="T10" fmla="*/ 0 w 319"/>
                  <a:gd name="T11" fmla="*/ 0 h 160"/>
                  <a:gd name="T12" fmla="*/ 0 w 319"/>
                  <a:gd name="T13" fmla="*/ 0 h 160"/>
                  <a:gd name="T14" fmla="*/ 0 w 319"/>
                  <a:gd name="T15" fmla="*/ 0 h 160"/>
                  <a:gd name="T16" fmla="*/ 0 w 319"/>
                  <a:gd name="T17" fmla="*/ 0 h 160"/>
                  <a:gd name="T18" fmla="*/ 0 w 319"/>
                  <a:gd name="T19" fmla="*/ 0 h 160"/>
                  <a:gd name="T20" fmla="*/ 0 w 319"/>
                  <a:gd name="T21" fmla="*/ 0 h 160"/>
                  <a:gd name="T22" fmla="*/ 0 w 319"/>
                  <a:gd name="T23" fmla="*/ 0 h 160"/>
                  <a:gd name="T24" fmla="*/ 0 w 319"/>
                  <a:gd name="T25" fmla="*/ 0 h 160"/>
                  <a:gd name="T26" fmla="*/ 0 w 319"/>
                  <a:gd name="T27" fmla="*/ 0 h 160"/>
                  <a:gd name="T28" fmla="*/ 0 w 319"/>
                  <a:gd name="T29" fmla="*/ 0 h 160"/>
                  <a:gd name="T30" fmla="*/ 0 w 319"/>
                  <a:gd name="T31" fmla="*/ 0 h 160"/>
                  <a:gd name="T32" fmla="*/ 0 w 319"/>
                  <a:gd name="T33" fmla="*/ 0 h 160"/>
                  <a:gd name="T34" fmla="*/ 0 w 319"/>
                  <a:gd name="T35" fmla="*/ 0 h 160"/>
                  <a:gd name="T36" fmla="*/ 0 w 319"/>
                  <a:gd name="T37" fmla="*/ 0 h 160"/>
                  <a:gd name="T38" fmla="*/ 0 w 319"/>
                  <a:gd name="T39" fmla="*/ 0 h 160"/>
                  <a:gd name="T40" fmla="*/ 0 w 319"/>
                  <a:gd name="T41" fmla="*/ 0 h 1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9"/>
                  <a:gd name="T64" fmla="*/ 0 h 160"/>
                  <a:gd name="T65" fmla="*/ 319 w 319"/>
                  <a:gd name="T66" fmla="*/ 160 h 1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9" h="160">
                    <a:moveTo>
                      <a:pt x="319" y="160"/>
                    </a:moveTo>
                    <a:lnTo>
                      <a:pt x="317" y="134"/>
                    </a:lnTo>
                    <a:lnTo>
                      <a:pt x="310" y="110"/>
                    </a:lnTo>
                    <a:lnTo>
                      <a:pt x="301" y="87"/>
                    </a:lnTo>
                    <a:lnTo>
                      <a:pt x="288" y="65"/>
                    </a:lnTo>
                    <a:lnTo>
                      <a:pt x="271" y="46"/>
                    </a:lnTo>
                    <a:lnTo>
                      <a:pt x="253" y="30"/>
                    </a:lnTo>
                    <a:lnTo>
                      <a:pt x="232" y="17"/>
                    </a:lnTo>
                    <a:lnTo>
                      <a:pt x="208" y="7"/>
                    </a:lnTo>
                    <a:lnTo>
                      <a:pt x="184" y="2"/>
                    </a:lnTo>
                    <a:lnTo>
                      <a:pt x="159" y="0"/>
                    </a:lnTo>
                    <a:lnTo>
                      <a:pt x="135" y="2"/>
                    </a:lnTo>
                    <a:lnTo>
                      <a:pt x="110" y="7"/>
                    </a:lnTo>
                    <a:lnTo>
                      <a:pt x="87" y="17"/>
                    </a:lnTo>
                    <a:lnTo>
                      <a:pt x="66" y="30"/>
                    </a:lnTo>
                    <a:lnTo>
                      <a:pt x="47" y="46"/>
                    </a:lnTo>
                    <a:lnTo>
                      <a:pt x="31" y="65"/>
                    </a:lnTo>
                    <a:lnTo>
                      <a:pt x="17" y="87"/>
                    </a:lnTo>
                    <a:lnTo>
                      <a:pt x="8" y="110"/>
                    </a:lnTo>
                    <a:lnTo>
                      <a:pt x="3" y="134"/>
                    </a:lnTo>
                    <a:lnTo>
                      <a:pt x="0" y="16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18" name="Freeform 285">
                <a:extLst>
                  <a:ext uri="{FF2B5EF4-FFF2-40B4-BE49-F238E27FC236}">
                    <a16:creationId xmlns:a16="http://schemas.microsoft.com/office/drawing/2014/main" id="{3C66BD22-E9E4-47E2-A9A5-30F29EF1A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207"/>
                <a:ext cx="35" cy="17"/>
              </a:xfrm>
              <a:custGeom>
                <a:avLst/>
                <a:gdLst>
                  <a:gd name="T0" fmla="*/ 0 w 319"/>
                  <a:gd name="T1" fmla="*/ 0 h 160"/>
                  <a:gd name="T2" fmla="*/ 0 w 319"/>
                  <a:gd name="T3" fmla="*/ 0 h 160"/>
                  <a:gd name="T4" fmla="*/ 0 w 319"/>
                  <a:gd name="T5" fmla="*/ 0 h 160"/>
                  <a:gd name="T6" fmla="*/ 0 w 319"/>
                  <a:gd name="T7" fmla="*/ 0 h 160"/>
                  <a:gd name="T8" fmla="*/ 0 w 319"/>
                  <a:gd name="T9" fmla="*/ 0 h 160"/>
                  <a:gd name="T10" fmla="*/ 0 w 319"/>
                  <a:gd name="T11" fmla="*/ 0 h 160"/>
                  <a:gd name="T12" fmla="*/ 0 w 319"/>
                  <a:gd name="T13" fmla="*/ 0 h 160"/>
                  <a:gd name="T14" fmla="*/ 0 w 319"/>
                  <a:gd name="T15" fmla="*/ 0 h 160"/>
                  <a:gd name="T16" fmla="*/ 0 w 319"/>
                  <a:gd name="T17" fmla="*/ 0 h 160"/>
                  <a:gd name="T18" fmla="*/ 0 w 319"/>
                  <a:gd name="T19" fmla="*/ 0 h 160"/>
                  <a:gd name="T20" fmla="*/ 0 w 319"/>
                  <a:gd name="T21" fmla="*/ 0 h 160"/>
                  <a:gd name="T22" fmla="*/ 0 w 319"/>
                  <a:gd name="T23" fmla="*/ 0 h 160"/>
                  <a:gd name="T24" fmla="*/ 0 w 319"/>
                  <a:gd name="T25" fmla="*/ 0 h 160"/>
                  <a:gd name="T26" fmla="*/ 0 w 319"/>
                  <a:gd name="T27" fmla="*/ 0 h 160"/>
                  <a:gd name="T28" fmla="*/ 0 w 319"/>
                  <a:gd name="T29" fmla="*/ 0 h 160"/>
                  <a:gd name="T30" fmla="*/ 0 w 319"/>
                  <a:gd name="T31" fmla="*/ 0 h 160"/>
                  <a:gd name="T32" fmla="*/ 0 w 319"/>
                  <a:gd name="T33" fmla="*/ 0 h 160"/>
                  <a:gd name="T34" fmla="*/ 0 w 319"/>
                  <a:gd name="T35" fmla="*/ 0 h 160"/>
                  <a:gd name="T36" fmla="*/ 0 w 319"/>
                  <a:gd name="T37" fmla="*/ 0 h 160"/>
                  <a:gd name="T38" fmla="*/ 0 w 319"/>
                  <a:gd name="T39" fmla="*/ 0 h 160"/>
                  <a:gd name="T40" fmla="*/ 0 w 319"/>
                  <a:gd name="T41" fmla="*/ 0 h 1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9"/>
                  <a:gd name="T64" fmla="*/ 0 h 160"/>
                  <a:gd name="T65" fmla="*/ 319 w 319"/>
                  <a:gd name="T66" fmla="*/ 160 h 1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9" h="160">
                    <a:moveTo>
                      <a:pt x="319" y="160"/>
                    </a:moveTo>
                    <a:lnTo>
                      <a:pt x="316" y="134"/>
                    </a:lnTo>
                    <a:lnTo>
                      <a:pt x="311" y="110"/>
                    </a:lnTo>
                    <a:lnTo>
                      <a:pt x="302" y="87"/>
                    </a:lnTo>
                    <a:lnTo>
                      <a:pt x="288" y="65"/>
                    </a:lnTo>
                    <a:lnTo>
                      <a:pt x="272" y="46"/>
                    </a:lnTo>
                    <a:lnTo>
                      <a:pt x="253" y="30"/>
                    </a:lnTo>
                    <a:lnTo>
                      <a:pt x="231" y="17"/>
                    </a:lnTo>
                    <a:lnTo>
                      <a:pt x="208" y="7"/>
                    </a:lnTo>
                    <a:lnTo>
                      <a:pt x="184" y="2"/>
                    </a:lnTo>
                    <a:lnTo>
                      <a:pt x="159" y="0"/>
                    </a:lnTo>
                    <a:lnTo>
                      <a:pt x="135" y="2"/>
                    </a:lnTo>
                    <a:lnTo>
                      <a:pt x="111" y="7"/>
                    </a:lnTo>
                    <a:lnTo>
                      <a:pt x="87" y="17"/>
                    </a:lnTo>
                    <a:lnTo>
                      <a:pt x="65" y="30"/>
                    </a:lnTo>
                    <a:lnTo>
                      <a:pt x="46" y="46"/>
                    </a:lnTo>
                    <a:lnTo>
                      <a:pt x="31" y="65"/>
                    </a:lnTo>
                    <a:lnTo>
                      <a:pt x="17" y="87"/>
                    </a:lnTo>
                    <a:lnTo>
                      <a:pt x="8" y="110"/>
                    </a:lnTo>
                    <a:lnTo>
                      <a:pt x="2" y="134"/>
                    </a:lnTo>
                    <a:lnTo>
                      <a:pt x="0" y="16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19" name="Freeform 286">
                <a:extLst>
                  <a:ext uri="{FF2B5EF4-FFF2-40B4-BE49-F238E27FC236}">
                    <a16:creationId xmlns:a16="http://schemas.microsoft.com/office/drawing/2014/main" id="{69502066-426D-4CBD-B596-2D741185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120"/>
                <a:ext cx="35" cy="18"/>
              </a:xfrm>
              <a:custGeom>
                <a:avLst/>
                <a:gdLst>
                  <a:gd name="T0" fmla="*/ 0 w 319"/>
                  <a:gd name="T1" fmla="*/ 0 h 159"/>
                  <a:gd name="T2" fmla="*/ 0 w 319"/>
                  <a:gd name="T3" fmla="*/ 0 h 159"/>
                  <a:gd name="T4" fmla="*/ 0 w 319"/>
                  <a:gd name="T5" fmla="*/ 0 h 159"/>
                  <a:gd name="T6" fmla="*/ 0 w 319"/>
                  <a:gd name="T7" fmla="*/ 0 h 159"/>
                  <a:gd name="T8" fmla="*/ 0 w 319"/>
                  <a:gd name="T9" fmla="*/ 0 h 159"/>
                  <a:gd name="T10" fmla="*/ 0 w 319"/>
                  <a:gd name="T11" fmla="*/ 0 h 159"/>
                  <a:gd name="T12" fmla="*/ 0 w 319"/>
                  <a:gd name="T13" fmla="*/ 0 h 159"/>
                  <a:gd name="T14" fmla="*/ 0 w 319"/>
                  <a:gd name="T15" fmla="*/ 0 h 159"/>
                  <a:gd name="T16" fmla="*/ 0 w 319"/>
                  <a:gd name="T17" fmla="*/ 0 h 159"/>
                  <a:gd name="T18" fmla="*/ 0 w 319"/>
                  <a:gd name="T19" fmla="*/ 0 h 159"/>
                  <a:gd name="T20" fmla="*/ 0 w 319"/>
                  <a:gd name="T21" fmla="*/ 0 h 159"/>
                  <a:gd name="T22" fmla="*/ 0 w 319"/>
                  <a:gd name="T23" fmla="*/ 0 h 159"/>
                  <a:gd name="T24" fmla="*/ 0 w 319"/>
                  <a:gd name="T25" fmla="*/ 0 h 159"/>
                  <a:gd name="T26" fmla="*/ 0 w 319"/>
                  <a:gd name="T27" fmla="*/ 0 h 159"/>
                  <a:gd name="T28" fmla="*/ 0 w 319"/>
                  <a:gd name="T29" fmla="*/ 0 h 159"/>
                  <a:gd name="T30" fmla="*/ 0 w 319"/>
                  <a:gd name="T31" fmla="*/ 0 h 159"/>
                  <a:gd name="T32" fmla="*/ 0 w 319"/>
                  <a:gd name="T33" fmla="*/ 0 h 159"/>
                  <a:gd name="T34" fmla="*/ 0 w 319"/>
                  <a:gd name="T35" fmla="*/ 0 h 159"/>
                  <a:gd name="T36" fmla="*/ 0 w 319"/>
                  <a:gd name="T37" fmla="*/ 0 h 159"/>
                  <a:gd name="T38" fmla="*/ 0 w 319"/>
                  <a:gd name="T39" fmla="*/ 0 h 159"/>
                  <a:gd name="T40" fmla="*/ 0 w 319"/>
                  <a:gd name="T41" fmla="*/ 0 h 159"/>
                  <a:gd name="T42" fmla="*/ 0 w 319"/>
                  <a:gd name="T43" fmla="*/ 0 h 159"/>
                  <a:gd name="T44" fmla="*/ 0 w 319"/>
                  <a:gd name="T45" fmla="*/ 0 h 1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9"/>
                  <a:gd name="T70" fmla="*/ 0 h 159"/>
                  <a:gd name="T71" fmla="*/ 319 w 319"/>
                  <a:gd name="T72" fmla="*/ 159 h 1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9" h="159">
                    <a:moveTo>
                      <a:pt x="319" y="159"/>
                    </a:moveTo>
                    <a:lnTo>
                      <a:pt x="318" y="136"/>
                    </a:lnTo>
                    <a:lnTo>
                      <a:pt x="312" y="114"/>
                    </a:lnTo>
                    <a:lnTo>
                      <a:pt x="304" y="93"/>
                    </a:lnTo>
                    <a:lnTo>
                      <a:pt x="293" y="73"/>
                    </a:lnTo>
                    <a:lnTo>
                      <a:pt x="280" y="54"/>
                    </a:lnTo>
                    <a:lnTo>
                      <a:pt x="264" y="38"/>
                    </a:lnTo>
                    <a:lnTo>
                      <a:pt x="245" y="25"/>
                    </a:lnTo>
                    <a:lnTo>
                      <a:pt x="225" y="14"/>
                    </a:lnTo>
                    <a:lnTo>
                      <a:pt x="204" y="6"/>
                    </a:lnTo>
                    <a:lnTo>
                      <a:pt x="182" y="2"/>
                    </a:lnTo>
                    <a:lnTo>
                      <a:pt x="159" y="0"/>
                    </a:lnTo>
                    <a:lnTo>
                      <a:pt x="137" y="2"/>
                    </a:lnTo>
                    <a:lnTo>
                      <a:pt x="115" y="6"/>
                    </a:lnTo>
                    <a:lnTo>
                      <a:pt x="94" y="14"/>
                    </a:lnTo>
                    <a:lnTo>
                      <a:pt x="74" y="25"/>
                    </a:lnTo>
                    <a:lnTo>
                      <a:pt x="55" y="38"/>
                    </a:lnTo>
                    <a:lnTo>
                      <a:pt x="39" y="54"/>
                    </a:lnTo>
                    <a:lnTo>
                      <a:pt x="25" y="73"/>
                    </a:lnTo>
                    <a:lnTo>
                      <a:pt x="15" y="93"/>
                    </a:lnTo>
                    <a:lnTo>
                      <a:pt x="7" y="114"/>
                    </a:lnTo>
                    <a:lnTo>
                      <a:pt x="1" y="136"/>
                    </a:lnTo>
                    <a:lnTo>
                      <a:pt x="0" y="159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20" name="Line 287">
                <a:extLst>
                  <a:ext uri="{FF2B5EF4-FFF2-40B4-BE49-F238E27FC236}">
                    <a16:creationId xmlns:a16="http://schemas.microsoft.com/office/drawing/2014/main" id="{303259FB-3516-4CB4-9A1C-92386D96C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4" y="2891"/>
                <a:ext cx="285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1" name="Line 288">
                <a:extLst>
                  <a:ext uri="{FF2B5EF4-FFF2-40B4-BE49-F238E27FC236}">
                    <a16:creationId xmlns:a16="http://schemas.microsoft.com/office/drawing/2014/main" id="{7C494517-7687-44C5-B53C-AC657AA0E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5" y="2967"/>
                <a:ext cx="269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2" name="Line 289">
                <a:extLst>
                  <a:ext uri="{FF2B5EF4-FFF2-40B4-BE49-F238E27FC236}">
                    <a16:creationId xmlns:a16="http://schemas.microsoft.com/office/drawing/2014/main" id="{60ED9B55-BCFA-40E8-877D-2BC766F9B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2" y="3309"/>
                <a:ext cx="1" cy="20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3" name="Line 290">
                <a:extLst>
                  <a:ext uri="{FF2B5EF4-FFF2-40B4-BE49-F238E27FC236}">
                    <a16:creationId xmlns:a16="http://schemas.microsoft.com/office/drawing/2014/main" id="{12018E0D-92FE-47DC-BDBE-EB0E0B388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2" y="3135"/>
                <a:ext cx="1" cy="17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4" name="Line 291">
                <a:extLst>
                  <a:ext uri="{FF2B5EF4-FFF2-40B4-BE49-F238E27FC236}">
                    <a16:creationId xmlns:a16="http://schemas.microsoft.com/office/drawing/2014/main" id="{F072A98C-30FB-4A79-8225-8F5731D1C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2" y="3060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5" name="Line 292">
                <a:extLst>
                  <a:ext uri="{FF2B5EF4-FFF2-40B4-BE49-F238E27FC236}">
                    <a16:creationId xmlns:a16="http://schemas.microsoft.com/office/drawing/2014/main" id="{48297311-2B2A-4FFF-8248-86713762F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2" y="2967"/>
                <a:ext cx="1" cy="5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6" name="Line 293">
                <a:extLst>
                  <a:ext uri="{FF2B5EF4-FFF2-40B4-BE49-F238E27FC236}">
                    <a16:creationId xmlns:a16="http://schemas.microsoft.com/office/drawing/2014/main" id="{9C618EBF-0A34-4829-8381-3FEDCDE6B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3309"/>
                <a:ext cx="1" cy="20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7" name="Line 294">
                <a:extLst>
                  <a:ext uri="{FF2B5EF4-FFF2-40B4-BE49-F238E27FC236}">
                    <a16:creationId xmlns:a16="http://schemas.microsoft.com/office/drawing/2014/main" id="{EC04E3BB-E7A2-4A7B-A513-2E6A3710D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3135"/>
                <a:ext cx="1" cy="17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8" name="Line 295">
                <a:extLst>
                  <a:ext uri="{FF2B5EF4-FFF2-40B4-BE49-F238E27FC236}">
                    <a16:creationId xmlns:a16="http://schemas.microsoft.com/office/drawing/2014/main" id="{0868A8DA-9650-4DD2-B62C-BA3FEC506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3060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9" name="Line 296">
                <a:extLst>
                  <a:ext uri="{FF2B5EF4-FFF2-40B4-BE49-F238E27FC236}">
                    <a16:creationId xmlns:a16="http://schemas.microsoft.com/office/drawing/2014/main" id="{03FBB5B3-A4CA-4A07-97D5-701F6BD6B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2985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0" name="Line 297">
                <a:extLst>
                  <a:ext uri="{FF2B5EF4-FFF2-40B4-BE49-F238E27FC236}">
                    <a16:creationId xmlns:a16="http://schemas.microsoft.com/office/drawing/2014/main" id="{6FC51DB4-44B8-4D93-9119-5DB787DDA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8" y="2891"/>
                <a:ext cx="1" cy="5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1" name="Line 301">
                <a:extLst>
                  <a:ext uri="{FF2B5EF4-FFF2-40B4-BE49-F238E27FC236}">
                    <a16:creationId xmlns:a16="http://schemas.microsoft.com/office/drawing/2014/main" id="{66E39509-69B3-40A2-AFD6-75ABE79D6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2985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2" name="Line 302">
                <a:extLst>
                  <a:ext uri="{FF2B5EF4-FFF2-40B4-BE49-F238E27FC236}">
                    <a16:creationId xmlns:a16="http://schemas.microsoft.com/office/drawing/2014/main" id="{1ED87649-366F-4E01-AEA4-99AC67FD0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3060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3" name="Freeform 303">
                <a:extLst>
                  <a:ext uri="{FF2B5EF4-FFF2-40B4-BE49-F238E27FC236}">
                    <a16:creationId xmlns:a16="http://schemas.microsoft.com/office/drawing/2014/main" id="{C8D94DEB-6773-4167-BAA0-641FE4AD8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2949"/>
                <a:ext cx="18" cy="36"/>
              </a:xfrm>
              <a:custGeom>
                <a:avLst/>
                <a:gdLst>
                  <a:gd name="T0" fmla="*/ 0 w 159"/>
                  <a:gd name="T1" fmla="*/ 0 h 319"/>
                  <a:gd name="T2" fmla="*/ 0 w 159"/>
                  <a:gd name="T3" fmla="*/ 0 h 319"/>
                  <a:gd name="T4" fmla="*/ 0 w 159"/>
                  <a:gd name="T5" fmla="*/ 0 h 319"/>
                  <a:gd name="T6" fmla="*/ 0 w 159"/>
                  <a:gd name="T7" fmla="*/ 0 h 319"/>
                  <a:gd name="T8" fmla="*/ 0 w 159"/>
                  <a:gd name="T9" fmla="*/ 0 h 319"/>
                  <a:gd name="T10" fmla="*/ 0 w 159"/>
                  <a:gd name="T11" fmla="*/ 0 h 319"/>
                  <a:gd name="T12" fmla="*/ 0 w 159"/>
                  <a:gd name="T13" fmla="*/ 0 h 319"/>
                  <a:gd name="T14" fmla="*/ 0 w 159"/>
                  <a:gd name="T15" fmla="*/ 0 h 319"/>
                  <a:gd name="T16" fmla="*/ 0 w 159"/>
                  <a:gd name="T17" fmla="*/ 0 h 319"/>
                  <a:gd name="T18" fmla="*/ 0 w 159"/>
                  <a:gd name="T19" fmla="*/ 0 h 319"/>
                  <a:gd name="T20" fmla="*/ 0 w 159"/>
                  <a:gd name="T21" fmla="*/ 0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319"/>
                  <a:gd name="T35" fmla="*/ 159 w 15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319">
                    <a:moveTo>
                      <a:pt x="0" y="319"/>
                    </a:moveTo>
                    <a:lnTo>
                      <a:pt x="50" y="311"/>
                    </a:lnTo>
                    <a:lnTo>
                      <a:pt x="94" y="288"/>
                    </a:lnTo>
                    <a:lnTo>
                      <a:pt x="129" y="253"/>
                    </a:lnTo>
                    <a:lnTo>
                      <a:pt x="151" y="208"/>
                    </a:lnTo>
                    <a:lnTo>
                      <a:pt x="159" y="160"/>
                    </a:lnTo>
                    <a:lnTo>
                      <a:pt x="151" y="111"/>
                    </a:lnTo>
                    <a:lnTo>
                      <a:pt x="129" y="65"/>
                    </a:lnTo>
                    <a:lnTo>
                      <a:pt x="94" y="31"/>
                    </a:lnTo>
                    <a:lnTo>
                      <a:pt x="5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34" name="Freeform 304">
                <a:extLst>
                  <a:ext uri="{FF2B5EF4-FFF2-40B4-BE49-F238E27FC236}">
                    <a16:creationId xmlns:a16="http://schemas.microsoft.com/office/drawing/2014/main" id="{1B96007B-2321-4AFB-B074-E79042CF6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025"/>
                <a:ext cx="18" cy="35"/>
              </a:xfrm>
              <a:custGeom>
                <a:avLst/>
                <a:gdLst>
                  <a:gd name="T0" fmla="*/ 0 w 159"/>
                  <a:gd name="T1" fmla="*/ 0 h 318"/>
                  <a:gd name="T2" fmla="*/ 0 w 159"/>
                  <a:gd name="T3" fmla="*/ 0 h 318"/>
                  <a:gd name="T4" fmla="*/ 0 w 159"/>
                  <a:gd name="T5" fmla="*/ 0 h 318"/>
                  <a:gd name="T6" fmla="*/ 0 w 159"/>
                  <a:gd name="T7" fmla="*/ 0 h 318"/>
                  <a:gd name="T8" fmla="*/ 0 w 159"/>
                  <a:gd name="T9" fmla="*/ 0 h 318"/>
                  <a:gd name="T10" fmla="*/ 0 w 159"/>
                  <a:gd name="T11" fmla="*/ 0 h 318"/>
                  <a:gd name="T12" fmla="*/ 0 w 159"/>
                  <a:gd name="T13" fmla="*/ 0 h 318"/>
                  <a:gd name="T14" fmla="*/ 0 w 159"/>
                  <a:gd name="T15" fmla="*/ 0 h 318"/>
                  <a:gd name="T16" fmla="*/ 0 w 159"/>
                  <a:gd name="T17" fmla="*/ 0 h 318"/>
                  <a:gd name="T18" fmla="*/ 0 w 159"/>
                  <a:gd name="T19" fmla="*/ 0 h 318"/>
                  <a:gd name="T20" fmla="*/ 0 w 159"/>
                  <a:gd name="T21" fmla="*/ 0 h 3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318"/>
                  <a:gd name="T35" fmla="*/ 159 w 159"/>
                  <a:gd name="T36" fmla="*/ 318 h 3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318">
                    <a:moveTo>
                      <a:pt x="0" y="318"/>
                    </a:moveTo>
                    <a:lnTo>
                      <a:pt x="50" y="311"/>
                    </a:lnTo>
                    <a:lnTo>
                      <a:pt x="94" y="288"/>
                    </a:lnTo>
                    <a:lnTo>
                      <a:pt x="129" y="253"/>
                    </a:lnTo>
                    <a:lnTo>
                      <a:pt x="151" y="208"/>
                    </a:lnTo>
                    <a:lnTo>
                      <a:pt x="159" y="158"/>
                    </a:lnTo>
                    <a:lnTo>
                      <a:pt x="151" y="110"/>
                    </a:lnTo>
                    <a:lnTo>
                      <a:pt x="129" y="65"/>
                    </a:lnTo>
                    <a:lnTo>
                      <a:pt x="94" y="30"/>
                    </a:lnTo>
                    <a:lnTo>
                      <a:pt x="5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35" name="Freeform 305">
                <a:extLst>
                  <a:ext uri="{FF2B5EF4-FFF2-40B4-BE49-F238E27FC236}">
                    <a16:creationId xmlns:a16="http://schemas.microsoft.com/office/drawing/2014/main" id="{D98A6C4F-38E6-4B14-A2C1-BDF0249AB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8" y="3100"/>
                <a:ext cx="18" cy="35"/>
              </a:xfrm>
              <a:custGeom>
                <a:avLst/>
                <a:gdLst>
                  <a:gd name="T0" fmla="*/ 0 w 159"/>
                  <a:gd name="T1" fmla="*/ 0 h 319"/>
                  <a:gd name="T2" fmla="*/ 0 w 159"/>
                  <a:gd name="T3" fmla="*/ 0 h 319"/>
                  <a:gd name="T4" fmla="*/ 0 w 159"/>
                  <a:gd name="T5" fmla="*/ 0 h 319"/>
                  <a:gd name="T6" fmla="*/ 0 w 159"/>
                  <a:gd name="T7" fmla="*/ 0 h 319"/>
                  <a:gd name="T8" fmla="*/ 0 w 159"/>
                  <a:gd name="T9" fmla="*/ 0 h 319"/>
                  <a:gd name="T10" fmla="*/ 0 w 159"/>
                  <a:gd name="T11" fmla="*/ 0 h 319"/>
                  <a:gd name="T12" fmla="*/ 0 w 159"/>
                  <a:gd name="T13" fmla="*/ 0 h 319"/>
                  <a:gd name="T14" fmla="*/ 0 w 159"/>
                  <a:gd name="T15" fmla="*/ 0 h 319"/>
                  <a:gd name="T16" fmla="*/ 0 w 159"/>
                  <a:gd name="T17" fmla="*/ 0 h 319"/>
                  <a:gd name="T18" fmla="*/ 0 w 159"/>
                  <a:gd name="T19" fmla="*/ 0 h 319"/>
                  <a:gd name="T20" fmla="*/ 0 w 159"/>
                  <a:gd name="T21" fmla="*/ 0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319"/>
                  <a:gd name="T35" fmla="*/ 159 w 15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319">
                    <a:moveTo>
                      <a:pt x="0" y="319"/>
                    </a:moveTo>
                    <a:lnTo>
                      <a:pt x="50" y="311"/>
                    </a:lnTo>
                    <a:lnTo>
                      <a:pt x="94" y="288"/>
                    </a:lnTo>
                    <a:lnTo>
                      <a:pt x="129" y="254"/>
                    </a:lnTo>
                    <a:lnTo>
                      <a:pt x="151" y="208"/>
                    </a:lnTo>
                    <a:lnTo>
                      <a:pt x="159" y="159"/>
                    </a:lnTo>
                    <a:lnTo>
                      <a:pt x="151" y="111"/>
                    </a:lnTo>
                    <a:lnTo>
                      <a:pt x="129" y="66"/>
                    </a:lnTo>
                    <a:lnTo>
                      <a:pt x="94" y="31"/>
                    </a:lnTo>
                    <a:lnTo>
                      <a:pt x="50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36" name="Line 306">
                <a:extLst>
                  <a:ext uri="{FF2B5EF4-FFF2-40B4-BE49-F238E27FC236}">
                    <a16:creationId xmlns:a16="http://schemas.microsoft.com/office/drawing/2014/main" id="{1C2CE528-AFCD-42A2-8258-45D9F595A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2" y="3060"/>
                <a:ext cx="1" cy="4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7" name="Freeform 307">
                <a:extLst>
                  <a:ext uri="{FF2B5EF4-FFF2-40B4-BE49-F238E27FC236}">
                    <a16:creationId xmlns:a16="http://schemas.microsoft.com/office/drawing/2014/main" id="{9FF58A41-8F38-4912-A67F-F59D89DD3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3025"/>
                <a:ext cx="18" cy="35"/>
              </a:xfrm>
              <a:custGeom>
                <a:avLst/>
                <a:gdLst>
                  <a:gd name="T0" fmla="*/ 0 w 159"/>
                  <a:gd name="T1" fmla="*/ 0 h 318"/>
                  <a:gd name="T2" fmla="*/ 0 w 159"/>
                  <a:gd name="T3" fmla="*/ 0 h 318"/>
                  <a:gd name="T4" fmla="*/ 0 w 159"/>
                  <a:gd name="T5" fmla="*/ 0 h 318"/>
                  <a:gd name="T6" fmla="*/ 0 w 159"/>
                  <a:gd name="T7" fmla="*/ 0 h 318"/>
                  <a:gd name="T8" fmla="*/ 0 w 159"/>
                  <a:gd name="T9" fmla="*/ 0 h 318"/>
                  <a:gd name="T10" fmla="*/ 0 w 159"/>
                  <a:gd name="T11" fmla="*/ 0 h 318"/>
                  <a:gd name="T12" fmla="*/ 0 w 159"/>
                  <a:gd name="T13" fmla="*/ 0 h 318"/>
                  <a:gd name="T14" fmla="*/ 0 w 159"/>
                  <a:gd name="T15" fmla="*/ 0 h 318"/>
                  <a:gd name="T16" fmla="*/ 0 w 159"/>
                  <a:gd name="T17" fmla="*/ 0 h 318"/>
                  <a:gd name="T18" fmla="*/ 0 w 159"/>
                  <a:gd name="T19" fmla="*/ 0 h 318"/>
                  <a:gd name="T20" fmla="*/ 0 w 159"/>
                  <a:gd name="T21" fmla="*/ 0 h 318"/>
                  <a:gd name="T22" fmla="*/ 0 w 159"/>
                  <a:gd name="T23" fmla="*/ 0 h 318"/>
                  <a:gd name="T24" fmla="*/ 0 w 159"/>
                  <a:gd name="T25" fmla="*/ 0 h 318"/>
                  <a:gd name="T26" fmla="*/ 0 w 159"/>
                  <a:gd name="T27" fmla="*/ 0 h 318"/>
                  <a:gd name="T28" fmla="*/ 0 w 159"/>
                  <a:gd name="T29" fmla="*/ 0 h 318"/>
                  <a:gd name="T30" fmla="*/ 0 w 159"/>
                  <a:gd name="T31" fmla="*/ 0 h 318"/>
                  <a:gd name="T32" fmla="*/ 0 w 159"/>
                  <a:gd name="T33" fmla="*/ 0 h 3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318"/>
                  <a:gd name="T53" fmla="*/ 159 w 159"/>
                  <a:gd name="T54" fmla="*/ 318 h 3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318">
                    <a:moveTo>
                      <a:pt x="0" y="318"/>
                    </a:moveTo>
                    <a:lnTo>
                      <a:pt x="31" y="315"/>
                    </a:lnTo>
                    <a:lnTo>
                      <a:pt x="61" y="307"/>
                    </a:lnTo>
                    <a:lnTo>
                      <a:pt x="88" y="292"/>
                    </a:lnTo>
                    <a:lnTo>
                      <a:pt x="112" y="272"/>
                    </a:lnTo>
                    <a:lnTo>
                      <a:pt x="132" y="248"/>
                    </a:lnTo>
                    <a:lnTo>
                      <a:pt x="147" y="220"/>
                    </a:lnTo>
                    <a:lnTo>
                      <a:pt x="156" y="190"/>
                    </a:lnTo>
                    <a:lnTo>
                      <a:pt x="159" y="158"/>
                    </a:lnTo>
                    <a:lnTo>
                      <a:pt x="156" y="128"/>
                    </a:lnTo>
                    <a:lnTo>
                      <a:pt x="147" y="98"/>
                    </a:lnTo>
                    <a:lnTo>
                      <a:pt x="132" y="70"/>
                    </a:lnTo>
                    <a:lnTo>
                      <a:pt x="112" y="46"/>
                    </a:lnTo>
                    <a:lnTo>
                      <a:pt x="88" y="26"/>
                    </a:lnTo>
                    <a:lnTo>
                      <a:pt x="61" y="11"/>
                    </a:lnTo>
                    <a:lnTo>
                      <a:pt x="31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38" name="Freeform 308">
                <a:extLst>
                  <a:ext uri="{FF2B5EF4-FFF2-40B4-BE49-F238E27FC236}">
                    <a16:creationId xmlns:a16="http://schemas.microsoft.com/office/drawing/2014/main" id="{5749B831-D3C8-4EE4-98A5-3C63A3857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2" y="3100"/>
                <a:ext cx="18" cy="35"/>
              </a:xfrm>
              <a:custGeom>
                <a:avLst/>
                <a:gdLst>
                  <a:gd name="T0" fmla="*/ 0 w 159"/>
                  <a:gd name="T1" fmla="*/ 0 h 319"/>
                  <a:gd name="T2" fmla="*/ 0 w 159"/>
                  <a:gd name="T3" fmla="*/ 0 h 319"/>
                  <a:gd name="T4" fmla="*/ 0 w 159"/>
                  <a:gd name="T5" fmla="*/ 0 h 319"/>
                  <a:gd name="T6" fmla="*/ 0 w 159"/>
                  <a:gd name="T7" fmla="*/ 0 h 319"/>
                  <a:gd name="T8" fmla="*/ 0 w 159"/>
                  <a:gd name="T9" fmla="*/ 0 h 319"/>
                  <a:gd name="T10" fmla="*/ 0 w 159"/>
                  <a:gd name="T11" fmla="*/ 0 h 319"/>
                  <a:gd name="T12" fmla="*/ 0 w 159"/>
                  <a:gd name="T13" fmla="*/ 0 h 319"/>
                  <a:gd name="T14" fmla="*/ 0 w 159"/>
                  <a:gd name="T15" fmla="*/ 0 h 319"/>
                  <a:gd name="T16" fmla="*/ 0 w 159"/>
                  <a:gd name="T17" fmla="*/ 0 h 319"/>
                  <a:gd name="T18" fmla="*/ 0 w 159"/>
                  <a:gd name="T19" fmla="*/ 0 h 319"/>
                  <a:gd name="T20" fmla="*/ 0 w 159"/>
                  <a:gd name="T21" fmla="*/ 0 h 319"/>
                  <a:gd name="T22" fmla="*/ 0 w 159"/>
                  <a:gd name="T23" fmla="*/ 0 h 319"/>
                  <a:gd name="T24" fmla="*/ 0 w 159"/>
                  <a:gd name="T25" fmla="*/ 0 h 319"/>
                  <a:gd name="T26" fmla="*/ 0 w 159"/>
                  <a:gd name="T27" fmla="*/ 0 h 319"/>
                  <a:gd name="T28" fmla="*/ 0 w 159"/>
                  <a:gd name="T29" fmla="*/ 0 h 319"/>
                  <a:gd name="T30" fmla="*/ 0 w 159"/>
                  <a:gd name="T31" fmla="*/ 0 h 319"/>
                  <a:gd name="T32" fmla="*/ 0 w 159"/>
                  <a:gd name="T33" fmla="*/ 0 h 3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"/>
                  <a:gd name="T52" fmla="*/ 0 h 319"/>
                  <a:gd name="T53" fmla="*/ 159 w 159"/>
                  <a:gd name="T54" fmla="*/ 319 h 3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" h="319">
                    <a:moveTo>
                      <a:pt x="0" y="319"/>
                    </a:moveTo>
                    <a:lnTo>
                      <a:pt x="31" y="316"/>
                    </a:lnTo>
                    <a:lnTo>
                      <a:pt x="61" y="307"/>
                    </a:lnTo>
                    <a:lnTo>
                      <a:pt x="88" y="292"/>
                    </a:lnTo>
                    <a:lnTo>
                      <a:pt x="112" y="272"/>
                    </a:lnTo>
                    <a:lnTo>
                      <a:pt x="132" y="248"/>
                    </a:lnTo>
                    <a:lnTo>
                      <a:pt x="147" y="220"/>
                    </a:lnTo>
                    <a:lnTo>
                      <a:pt x="156" y="191"/>
                    </a:lnTo>
                    <a:lnTo>
                      <a:pt x="159" y="159"/>
                    </a:lnTo>
                    <a:lnTo>
                      <a:pt x="156" y="129"/>
                    </a:lnTo>
                    <a:lnTo>
                      <a:pt x="147" y="98"/>
                    </a:lnTo>
                    <a:lnTo>
                      <a:pt x="132" y="71"/>
                    </a:lnTo>
                    <a:lnTo>
                      <a:pt x="112" y="47"/>
                    </a:lnTo>
                    <a:lnTo>
                      <a:pt x="88" y="27"/>
                    </a:lnTo>
                    <a:lnTo>
                      <a:pt x="61" y="1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39" name="Line 312">
                <a:extLst>
                  <a:ext uri="{FF2B5EF4-FFF2-40B4-BE49-F238E27FC236}">
                    <a16:creationId xmlns:a16="http://schemas.microsoft.com/office/drawing/2014/main" id="{80941343-0084-4E02-8C78-F9C338C95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1847"/>
                <a:ext cx="1" cy="37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0" name="Line 313">
                <a:extLst>
                  <a:ext uri="{FF2B5EF4-FFF2-40B4-BE49-F238E27FC236}">
                    <a16:creationId xmlns:a16="http://schemas.microsoft.com/office/drawing/2014/main" id="{A7BA3760-E565-4DEC-8E9D-9A9E52318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1847"/>
                <a:ext cx="84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1" name="Line 323">
                <a:extLst>
                  <a:ext uri="{FF2B5EF4-FFF2-40B4-BE49-F238E27FC236}">
                    <a16:creationId xmlns:a16="http://schemas.microsoft.com/office/drawing/2014/main" id="{9E654E61-0F65-4A9D-9832-FAE2B40C7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2138"/>
                <a:ext cx="46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oval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1200" b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5" name="Line 325">
              <a:extLst>
                <a:ext uri="{FF2B5EF4-FFF2-40B4-BE49-F238E27FC236}">
                  <a16:creationId xmlns:a16="http://schemas.microsoft.com/office/drawing/2014/main" id="{0B2E302F-0817-4F80-AB02-E87B2DCF8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150" y="3457575"/>
              <a:ext cx="141288" cy="1397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Line 326">
              <a:extLst>
                <a:ext uri="{FF2B5EF4-FFF2-40B4-BE49-F238E27FC236}">
                  <a16:creationId xmlns:a16="http://schemas.microsoft.com/office/drawing/2014/main" id="{776E1A7C-E3E2-4C76-9839-6B65465C0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8438" y="3597275"/>
              <a:ext cx="139700" cy="1412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Line 327">
              <a:extLst>
                <a:ext uri="{FF2B5EF4-FFF2-40B4-BE49-F238E27FC236}">
                  <a16:creationId xmlns:a16="http://schemas.microsoft.com/office/drawing/2014/main" id="{B7C7EDF1-6A33-471B-84CD-EDA55613C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438" y="3457575"/>
              <a:ext cx="1587" cy="2809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Line 328">
              <a:extLst>
                <a:ext uri="{FF2B5EF4-FFF2-40B4-BE49-F238E27FC236}">
                  <a16:creationId xmlns:a16="http://schemas.microsoft.com/office/drawing/2014/main" id="{449DED83-1380-4266-BE7D-EDAA52C93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413" y="3597275"/>
              <a:ext cx="58737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Line 329">
              <a:extLst>
                <a:ext uri="{FF2B5EF4-FFF2-40B4-BE49-F238E27FC236}">
                  <a16:creationId xmlns:a16="http://schemas.microsoft.com/office/drawing/2014/main" id="{627A76B9-91B8-4385-95A1-7BBCD4BB1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138" y="3597275"/>
              <a:ext cx="60325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Line 212">
              <a:extLst>
                <a:ext uri="{FF2B5EF4-FFF2-40B4-BE49-F238E27FC236}">
                  <a16:creationId xmlns:a16="http://schemas.microsoft.com/office/drawing/2014/main" id="{6F38E08B-A199-43C7-A577-E29291BD4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7963" y="2868613"/>
              <a:ext cx="522287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0" name="Line 217">
              <a:extLst>
                <a:ext uri="{FF2B5EF4-FFF2-40B4-BE49-F238E27FC236}">
                  <a16:creationId xmlns:a16="http://schemas.microsoft.com/office/drawing/2014/main" id="{8ACF4DAB-2CB7-4F0B-8DA0-C6315EECC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1925" y="2868613"/>
              <a:ext cx="522288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1" name="Line 222">
              <a:extLst>
                <a:ext uri="{FF2B5EF4-FFF2-40B4-BE49-F238E27FC236}">
                  <a16:creationId xmlns:a16="http://schemas.microsoft.com/office/drawing/2014/main" id="{33D065DA-209E-428C-97C9-E3159897E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1925" y="2868613"/>
              <a:ext cx="1588" cy="13160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2" name="Line 226">
              <a:extLst>
                <a:ext uri="{FF2B5EF4-FFF2-40B4-BE49-F238E27FC236}">
                  <a16:creationId xmlns:a16="http://schemas.microsoft.com/office/drawing/2014/main" id="{3DBAEB72-BA0C-4432-ADDB-D7B649AB4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613" y="5318125"/>
              <a:ext cx="4960937" cy="31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5" name="Line 228">
              <a:extLst>
                <a:ext uri="{FF2B5EF4-FFF2-40B4-BE49-F238E27FC236}">
                  <a16:creationId xmlns:a16="http://schemas.microsoft.com/office/drawing/2014/main" id="{830149CC-9D7F-456E-B8C1-D3623409F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613" y="5184775"/>
              <a:ext cx="4829175" cy="31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Line 233">
              <a:extLst>
                <a:ext uri="{FF2B5EF4-FFF2-40B4-BE49-F238E27FC236}">
                  <a16:creationId xmlns:a16="http://schemas.microsoft.com/office/drawing/2014/main" id="{90D25542-A6D0-4322-92D8-E781293A0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1788" y="4846638"/>
              <a:ext cx="1587" cy="3381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" name="Line 234">
              <a:extLst>
                <a:ext uri="{FF2B5EF4-FFF2-40B4-BE49-F238E27FC236}">
                  <a16:creationId xmlns:a16="http://schemas.microsoft.com/office/drawing/2014/main" id="{9479E250-8ECB-4E0D-9F52-F5443DA88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3550" y="4846638"/>
              <a:ext cx="1588" cy="4714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9" name="Line 235">
              <a:extLst>
                <a:ext uri="{FF2B5EF4-FFF2-40B4-BE49-F238E27FC236}">
                  <a16:creationId xmlns:a16="http://schemas.microsoft.com/office/drawing/2014/main" id="{F6B71FE6-0AB7-46D4-8DEB-6CDF070C2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925" y="4340225"/>
              <a:ext cx="1588" cy="5508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0" name="Line 236">
              <a:extLst>
                <a:ext uri="{FF2B5EF4-FFF2-40B4-BE49-F238E27FC236}">
                  <a16:creationId xmlns:a16="http://schemas.microsoft.com/office/drawing/2014/main" id="{60A75471-37AA-484D-A335-6BE5EFE65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925" y="4951413"/>
              <a:ext cx="1588" cy="698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1" name="Line 237">
              <a:extLst>
                <a:ext uri="{FF2B5EF4-FFF2-40B4-BE49-F238E27FC236}">
                  <a16:creationId xmlns:a16="http://schemas.microsoft.com/office/drawing/2014/main" id="{2A559656-518E-43F8-BF5B-9BBD50EF3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925" y="5084763"/>
              <a:ext cx="1588" cy="714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2" name="Line 238">
              <a:extLst>
                <a:ext uri="{FF2B5EF4-FFF2-40B4-BE49-F238E27FC236}">
                  <a16:creationId xmlns:a16="http://schemas.microsoft.com/office/drawing/2014/main" id="{C3DA2A76-DEC9-46CD-BA77-48CBBEDFE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925" y="5216525"/>
              <a:ext cx="1588" cy="101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3" name="Line 246">
              <a:extLst>
                <a:ext uri="{FF2B5EF4-FFF2-40B4-BE49-F238E27FC236}">
                  <a16:creationId xmlns:a16="http://schemas.microsoft.com/office/drawing/2014/main" id="{91BD4FB7-8892-409D-B7AB-7D5603292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0250" y="2868613"/>
              <a:ext cx="1588" cy="13160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4" name="Line 249">
              <a:extLst>
                <a:ext uri="{FF2B5EF4-FFF2-40B4-BE49-F238E27FC236}">
                  <a16:creationId xmlns:a16="http://schemas.microsoft.com/office/drawing/2014/main" id="{E31AA105-D828-4C21-8E9E-CD64A885A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4340225"/>
              <a:ext cx="1588" cy="5508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5" name="Line 250">
              <a:extLst>
                <a:ext uri="{FF2B5EF4-FFF2-40B4-BE49-F238E27FC236}">
                  <a16:creationId xmlns:a16="http://schemas.microsoft.com/office/drawing/2014/main" id="{81212072-3B25-45CE-A168-0E5E10680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4951413"/>
              <a:ext cx="1588" cy="698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Line 251">
              <a:extLst>
                <a:ext uri="{FF2B5EF4-FFF2-40B4-BE49-F238E27FC236}">
                  <a16:creationId xmlns:a16="http://schemas.microsoft.com/office/drawing/2014/main" id="{09BF42FC-D49F-4260-9947-159637C42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5084763"/>
              <a:ext cx="1588" cy="1000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Freeform 254">
              <a:extLst>
                <a:ext uri="{FF2B5EF4-FFF2-40B4-BE49-F238E27FC236}">
                  <a16:creationId xmlns:a16="http://schemas.microsoft.com/office/drawing/2014/main" id="{37BDF5F7-61B1-4F97-B0B5-B4D48009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4891088"/>
              <a:ext cx="31750" cy="60325"/>
            </a:xfrm>
            <a:custGeom>
              <a:avLst/>
              <a:gdLst>
                <a:gd name="T0" fmla="*/ 0 w 160"/>
                <a:gd name="T1" fmla="*/ 2147483647 h 318"/>
                <a:gd name="T2" fmla="*/ 2147483647 w 160"/>
                <a:gd name="T3" fmla="*/ 2147483647 h 318"/>
                <a:gd name="T4" fmla="*/ 2147483647 w 160"/>
                <a:gd name="T5" fmla="*/ 2147483647 h 318"/>
                <a:gd name="T6" fmla="*/ 2147483647 w 160"/>
                <a:gd name="T7" fmla="*/ 2147483647 h 318"/>
                <a:gd name="T8" fmla="*/ 2147483647 w 160"/>
                <a:gd name="T9" fmla="*/ 2147483647 h 318"/>
                <a:gd name="T10" fmla="*/ 2147483647 w 160"/>
                <a:gd name="T11" fmla="*/ 2147483647 h 318"/>
                <a:gd name="T12" fmla="*/ 2147483647 w 160"/>
                <a:gd name="T13" fmla="*/ 2147483647 h 318"/>
                <a:gd name="T14" fmla="*/ 2147483647 w 160"/>
                <a:gd name="T15" fmla="*/ 2147483647 h 318"/>
                <a:gd name="T16" fmla="*/ 2147483647 w 160"/>
                <a:gd name="T17" fmla="*/ 2147483647 h 318"/>
                <a:gd name="T18" fmla="*/ 2147483647 w 160"/>
                <a:gd name="T19" fmla="*/ 2147483647 h 318"/>
                <a:gd name="T20" fmla="*/ 2147483647 w 160"/>
                <a:gd name="T21" fmla="*/ 2147483647 h 318"/>
                <a:gd name="T22" fmla="*/ 2147483647 w 160"/>
                <a:gd name="T23" fmla="*/ 2147483647 h 318"/>
                <a:gd name="T24" fmla="*/ 2147483647 w 160"/>
                <a:gd name="T25" fmla="*/ 2147483647 h 318"/>
                <a:gd name="T26" fmla="*/ 2147483647 w 160"/>
                <a:gd name="T27" fmla="*/ 2147483647 h 318"/>
                <a:gd name="T28" fmla="*/ 2147483647 w 160"/>
                <a:gd name="T29" fmla="*/ 2147483647 h 318"/>
                <a:gd name="T30" fmla="*/ 2147483647 w 160"/>
                <a:gd name="T31" fmla="*/ 2147483647 h 318"/>
                <a:gd name="T32" fmla="*/ 2147483647 w 160"/>
                <a:gd name="T33" fmla="*/ 2147483647 h 318"/>
                <a:gd name="T34" fmla="*/ 2147483647 w 160"/>
                <a:gd name="T35" fmla="*/ 2147483647 h 318"/>
                <a:gd name="T36" fmla="*/ 0 w 160"/>
                <a:gd name="T37" fmla="*/ 0 h 3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318"/>
                <a:gd name="T59" fmla="*/ 160 w 160"/>
                <a:gd name="T60" fmla="*/ 318 h 3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318">
                  <a:moveTo>
                    <a:pt x="0" y="318"/>
                  </a:moveTo>
                  <a:lnTo>
                    <a:pt x="27" y="316"/>
                  </a:lnTo>
                  <a:lnTo>
                    <a:pt x="55" y="309"/>
                  </a:lnTo>
                  <a:lnTo>
                    <a:pt x="80" y="297"/>
                  </a:lnTo>
                  <a:lnTo>
                    <a:pt x="102" y="281"/>
                  </a:lnTo>
                  <a:lnTo>
                    <a:pt x="122" y="261"/>
                  </a:lnTo>
                  <a:lnTo>
                    <a:pt x="138" y="239"/>
                  </a:lnTo>
                  <a:lnTo>
                    <a:pt x="150" y="214"/>
                  </a:lnTo>
                  <a:lnTo>
                    <a:pt x="157" y="187"/>
                  </a:lnTo>
                  <a:lnTo>
                    <a:pt x="160" y="159"/>
                  </a:lnTo>
                  <a:lnTo>
                    <a:pt x="157" y="131"/>
                  </a:lnTo>
                  <a:lnTo>
                    <a:pt x="150" y="105"/>
                  </a:lnTo>
                  <a:lnTo>
                    <a:pt x="138" y="80"/>
                  </a:lnTo>
                  <a:lnTo>
                    <a:pt x="122" y="57"/>
                  </a:lnTo>
                  <a:lnTo>
                    <a:pt x="102" y="37"/>
                  </a:lnTo>
                  <a:lnTo>
                    <a:pt x="80" y="21"/>
                  </a:lnTo>
                  <a:lnTo>
                    <a:pt x="55" y="9"/>
                  </a:lnTo>
                  <a:lnTo>
                    <a:pt x="27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8" name="Freeform 255">
              <a:extLst>
                <a:ext uri="{FF2B5EF4-FFF2-40B4-BE49-F238E27FC236}">
                  <a16:creationId xmlns:a16="http://schemas.microsoft.com/office/drawing/2014/main" id="{3F13FA14-872C-4F2F-9D33-38C78B48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5021263"/>
              <a:ext cx="31750" cy="63500"/>
            </a:xfrm>
            <a:custGeom>
              <a:avLst/>
              <a:gdLst>
                <a:gd name="T0" fmla="*/ 0 w 160"/>
                <a:gd name="T1" fmla="*/ 2147483647 h 319"/>
                <a:gd name="T2" fmla="*/ 2147483647 w 160"/>
                <a:gd name="T3" fmla="*/ 2147483647 h 319"/>
                <a:gd name="T4" fmla="*/ 2147483647 w 160"/>
                <a:gd name="T5" fmla="*/ 2147483647 h 319"/>
                <a:gd name="T6" fmla="*/ 2147483647 w 160"/>
                <a:gd name="T7" fmla="*/ 2147483647 h 319"/>
                <a:gd name="T8" fmla="*/ 2147483647 w 160"/>
                <a:gd name="T9" fmla="*/ 2147483647 h 319"/>
                <a:gd name="T10" fmla="*/ 2147483647 w 160"/>
                <a:gd name="T11" fmla="*/ 2147483647 h 319"/>
                <a:gd name="T12" fmla="*/ 2147483647 w 160"/>
                <a:gd name="T13" fmla="*/ 2147483647 h 319"/>
                <a:gd name="T14" fmla="*/ 2147483647 w 160"/>
                <a:gd name="T15" fmla="*/ 2147483647 h 319"/>
                <a:gd name="T16" fmla="*/ 2147483647 w 160"/>
                <a:gd name="T17" fmla="*/ 2147483647 h 319"/>
                <a:gd name="T18" fmla="*/ 2147483647 w 160"/>
                <a:gd name="T19" fmla="*/ 2147483647 h 319"/>
                <a:gd name="T20" fmla="*/ 2147483647 w 160"/>
                <a:gd name="T21" fmla="*/ 2147483647 h 319"/>
                <a:gd name="T22" fmla="*/ 2147483647 w 160"/>
                <a:gd name="T23" fmla="*/ 2147483647 h 319"/>
                <a:gd name="T24" fmla="*/ 2147483647 w 160"/>
                <a:gd name="T25" fmla="*/ 2147483647 h 319"/>
                <a:gd name="T26" fmla="*/ 2147483647 w 160"/>
                <a:gd name="T27" fmla="*/ 2147483647 h 319"/>
                <a:gd name="T28" fmla="*/ 2147483647 w 160"/>
                <a:gd name="T29" fmla="*/ 2147483647 h 319"/>
                <a:gd name="T30" fmla="*/ 2147483647 w 160"/>
                <a:gd name="T31" fmla="*/ 2147483647 h 319"/>
                <a:gd name="T32" fmla="*/ 2147483647 w 160"/>
                <a:gd name="T33" fmla="*/ 2147483647 h 319"/>
                <a:gd name="T34" fmla="*/ 2147483647 w 160"/>
                <a:gd name="T35" fmla="*/ 2147483647 h 319"/>
                <a:gd name="T36" fmla="*/ 0 w 160"/>
                <a:gd name="T37" fmla="*/ 0 h 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319"/>
                <a:gd name="T59" fmla="*/ 160 w 160"/>
                <a:gd name="T60" fmla="*/ 319 h 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319">
                  <a:moveTo>
                    <a:pt x="0" y="319"/>
                  </a:moveTo>
                  <a:lnTo>
                    <a:pt x="27" y="317"/>
                  </a:lnTo>
                  <a:lnTo>
                    <a:pt x="55" y="309"/>
                  </a:lnTo>
                  <a:lnTo>
                    <a:pt x="80" y="298"/>
                  </a:lnTo>
                  <a:lnTo>
                    <a:pt x="102" y="282"/>
                  </a:lnTo>
                  <a:lnTo>
                    <a:pt x="122" y="262"/>
                  </a:lnTo>
                  <a:lnTo>
                    <a:pt x="138" y="239"/>
                  </a:lnTo>
                  <a:lnTo>
                    <a:pt x="150" y="214"/>
                  </a:lnTo>
                  <a:lnTo>
                    <a:pt x="157" y="187"/>
                  </a:lnTo>
                  <a:lnTo>
                    <a:pt x="160" y="160"/>
                  </a:lnTo>
                  <a:lnTo>
                    <a:pt x="157" y="132"/>
                  </a:lnTo>
                  <a:lnTo>
                    <a:pt x="150" y="105"/>
                  </a:lnTo>
                  <a:lnTo>
                    <a:pt x="138" y="80"/>
                  </a:lnTo>
                  <a:lnTo>
                    <a:pt x="122" y="57"/>
                  </a:lnTo>
                  <a:lnTo>
                    <a:pt x="102" y="37"/>
                  </a:lnTo>
                  <a:lnTo>
                    <a:pt x="80" y="21"/>
                  </a:lnTo>
                  <a:lnTo>
                    <a:pt x="55" y="10"/>
                  </a:lnTo>
                  <a:lnTo>
                    <a:pt x="27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9" name="Freeform 256">
              <a:extLst>
                <a:ext uri="{FF2B5EF4-FFF2-40B4-BE49-F238E27FC236}">
                  <a16:creationId xmlns:a16="http://schemas.microsoft.com/office/drawing/2014/main" id="{772E7C8D-E878-47C1-BA46-35CA3DC0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5156200"/>
              <a:ext cx="31750" cy="60325"/>
            </a:xfrm>
            <a:custGeom>
              <a:avLst/>
              <a:gdLst>
                <a:gd name="T0" fmla="*/ 0 w 160"/>
                <a:gd name="T1" fmla="*/ 2147483647 h 318"/>
                <a:gd name="T2" fmla="*/ 2147483647 w 160"/>
                <a:gd name="T3" fmla="*/ 2147483647 h 318"/>
                <a:gd name="T4" fmla="*/ 2147483647 w 160"/>
                <a:gd name="T5" fmla="*/ 2147483647 h 318"/>
                <a:gd name="T6" fmla="*/ 2147483647 w 160"/>
                <a:gd name="T7" fmla="*/ 2147483647 h 318"/>
                <a:gd name="T8" fmla="*/ 2147483647 w 160"/>
                <a:gd name="T9" fmla="*/ 2147483647 h 318"/>
                <a:gd name="T10" fmla="*/ 2147483647 w 160"/>
                <a:gd name="T11" fmla="*/ 2147483647 h 318"/>
                <a:gd name="T12" fmla="*/ 2147483647 w 160"/>
                <a:gd name="T13" fmla="*/ 2147483647 h 318"/>
                <a:gd name="T14" fmla="*/ 2147483647 w 160"/>
                <a:gd name="T15" fmla="*/ 2147483647 h 318"/>
                <a:gd name="T16" fmla="*/ 2147483647 w 160"/>
                <a:gd name="T17" fmla="*/ 2147483647 h 318"/>
                <a:gd name="T18" fmla="*/ 2147483647 w 160"/>
                <a:gd name="T19" fmla="*/ 2147483647 h 318"/>
                <a:gd name="T20" fmla="*/ 2147483647 w 160"/>
                <a:gd name="T21" fmla="*/ 2147483647 h 318"/>
                <a:gd name="T22" fmla="*/ 2147483647 w 160"/>
                <a:gd name="T23" fmla="*/ 2147483647 h 318"/>
                <a:gd name="T24" fmla="*/ 2147483647 w 160"/>
                <a:gd name="T25" fmla="*/ 2147483647 h 318"/>
                <a:gd name="T26" fmla="*/ 2147483647 w 160"/>
                <a:gd name="T27" fmla="*/ 2147483647 h 318"/>
                <a:gd name="T28" fmla="*/ 2147483647 w 160"/>
                <a:gd name="T29" fmla="*/ 2147483647 h 318"/>
                <a:gd name="T30" fmla="*/ 2147483647 w 160"/>
                <a:gd name="T31" fmla="*/ 2147483647 h 318"/>
                <a:gd name="T32" fmla="*/ 2147483647 w 160"/>
                <a:gd name="T33" fmla="*/ 2147483647 h 318"/>
                <a:gd name="T34" fmla="*/ 2147483647 w 160"/>
                <a:gd name="T35" fmla="*/ 2147483647 h 318"/>
                <a:gd name="T36" fmla="*/ 0 w 160"/>
                <a:gd name="T37" fmla="*/ 0 h 3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318"/>
                <a:gd name="T59" fmla="*/ 160 w 160"/>
                <a:gd name="T60" fmla="*/ 318 h 3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318">
                  <a:moveTo>
                    <a:pt x="0" y="318"/>
                  </a:moveTo>
                  <a:lnTo>
                    <a:pt x="27" y="316"/>
                  </a:lnTo>
                  <a:lnTo>
                    <a:pt x="55" y="309"/>
                  </a:lnTo>
                  <a:lnTo>
                    <a:pt x="80" y="297"/>
                  </a:lnTo>
                  <a:lnTo>
                    <a:pt x="102" y="281"/>
                  </a:lnTo>
                  <a:lnTo>
                    <a:pt x="122" y="261"/>
                  </a:lnTo>
                  <a:lnTo>
                    <a:pt x="138" y="238"/>
                  </a:lnTo>
                  <a:lnTo>
                    <a:pt x="150" y="213"/>
                  </a:lnTo>
                  <a:lnTo>
                    <a:pt x="157" y="187"/>
                  </a:lnTo>
                  <a:lnTo>
                    <a:pt x="160" y="158"/>
                  </a:lnTo>
                  <a:lnTo>
                    <a:pt x="157" y="131"/>
                  </a:lnTo>
                  <a:lnTo>
                    <a:pt x="150" y="105"/>
                  </a:lnTo>
                  <a:lnTo>
                    <a:pt x="138" y="80"/>
                  </a:lnTo>
                  <a:lnTo>
                    <a:pt x="122" y="57"/>
                  </a:lnTo>
                  <a:lnTo>
                    <a:pt x="102" y="37"/>
                  </a:lnTo>
                  <a:lnTo>
                    <a:pt x="80" y="21"/>
                  </a:lnTo>
                  <a:lnTo>
                    <a:pt x="55" y="9"/>
                  </a:lnTo>
                  <a:lnTo>
                    <a:pt x="27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0" name="Freeform 258">
              <a:extLst>
                <a:ext uri="{FF2B5EF4-FFF2-40B4-BE49-F238E27FC236}">
                  <a16:creationId xmlns:a16="http://schemas.microsoft.com/office/drawing/2014/main" id="{B28D9613-5F5B-450B-91EB-46B479500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5021263"/>
              <a:ext cx="31750" cy="63500"/>
            </a:xfrm>
            <a:custGeom>
              <a:avLst/>
              <a:gdLst>
                <a:gd name="T0" fmla="*/ 0 w 160"/>
                <a:gd name="T1" fmla="*/ 2147483647 h 319"/>
                <a:gd name="T2" fmla="*/ 2147483647 w 160"/>
                <a:gd name="T3" fmla="*/ 2147483647 h 319"/>
                <a:gd name="T4" fmla="*/ 2147483647 w 160"/>
                <a:gd name="T5" fmla="*/ 2147483647 h 319"/>
                <a:gd name="T6" fmla="*/ 2147483647 w 160"/>
                <a:gd name="T7" fmla="*/ 2147483647 h 319"/>
                <a:gd name="T8" fmla="*/ 2147483647 w 160"/>
                <a:gd name="T9" fmla="*/ 2147483647 h 319"/>
                <a:gd name="T10" fmla="*/ 2147483647 w 160"/>
                <a:gd name="T11" fmla="*/ 2147483647 h 319"/>
                <a:gd name="T12" fmla="*/ 2147483647 w 160"/>
                <a:gd name="T13" fmla="*/ 2147483647 h 319"/>
                <a:gd name="T14" fmla="*/ 2147483647 w 160"/>
                <a:gd name="T15" fmla="*/ 2147483647 h 319"/>
                <a:gd name="T16" fmla="*/ 2147483647 w 160"/>
                <a:gd name="T17" fmla="*/ 2147483647 h 319"/>
                <a:gd name="T18" fmla="*/ 2147483647 w 160"/>
                <a:gd name="T19" fmla="*/ 2147483647 h 319"/>
                <a:gd name="T20" fmla="*/ 2147483647 w 160"/>
                <a:gd name="T21" fmla="*/ 2147483647 h 319"/>
                <a:gd name="T22" fmla="*/ 2147483647 w 160"/>
                <a:gd name="T23" fmla="*/ 2147483647 h 319"/>
                <a:gd name="T24" fmla="*/ 0 w 160"/>
                <a:gd name="T25" fmla="*/ 0 h 3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319"/>
                <a:gd name="T41" fmla="*/ 160 w 160"/>
                <a:gd name="T42" fmla="*/ 319 h 3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319">
                  <a:moveTo>
                    <a:pt x="0" y="319"/>
                  </a:moveTo>
                  <a:lnTo>
                    <a:pt x="42" y="313"/>
                  </a:lnTo>
                  <a:lnTo>
                    <a:pt x="80" y="298"/>
                  </a:lnTo>
                  <a:lnTo>
                    <a:pt x="113" y="272"/>
                  </a:lnTo>
                  <a:lnTo>
                    <a:pt x="139" y="239"/>
                  </a:lnTo>
                  <a:lnTo>
                    <a:pt x="154" y="201"/>
                  </a:lnTo>
                  <a:lnTo>
                    <a:pt x="160" y="160"/>
                  </a:lnTo>
                  <a:lnTo>
                    <a:pt x="154" y="118"/>
                  </a:lnTo>
                  <a:lnTo>
                    <a:pt x="139" y="80"/>
                  </a:lnTo>
                  <a:lnTo>
                    <a:pt x="113" y="47"/>
                  </a:lnTo>
                  <a:lnTo>
                    <a:pt x="80" y="21"/>
                  </a:lnTo>
                  <a:lnTo>
                    <a:pt x="42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1" name="Freeform 259">
              <a:extLst>
                <a:ext uri="{FF2B5EF4-FFF2-40B4-BE49-F238E27FC236}">
                  <a16:creationId xmlns:a16="http://schemas.microsoft.com/office/drawing/2014/main" id="{A63618DC-E199-4D2E-B77A-52FCCCB9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4891088"/>
              <a:ext cx="31750" cy="60325"/>
            </a:xfrm>
            <a:custGeom>
              <a:avLst/>
              <a:gdLst>
                <a:gd name="T0" fmla="*/ 0 w 160"/>
                <a:gd name="T1" fmla="*/ 2147483647 h 318"/>
                <a:gd name="T2" fmla="*/ 2147483647 w 160"/>
                <a:gd name="T3" fmla="*/ 2147483647 h 318"/>
                <a:gd name="T4" fmla="*/ 2147483647 w 160"/>
                <a:gd name="T5" fmla="*/ 2147483647 h 318"/>
                <a:gd name="T6" fmla="*/ 2147483647 w 160"/>
                <a:gd name="T7" fmla="*/ 2147483647 h 318"/>
                <a:gd name="T8" fmla="*/ 2147483647 w 160"/>
                <a:gd name="T9" fmla="*/ 2147483647 h 318"/>
                <a:gd name="T10" fmla="*/ 2147483647 w 160"/>
                <a:gd name="T11" fmla="*/ 2147483647 h 318"/>
                <a:gd name="T12" fmla="*/ 2147483647 w 160"/>
                <a:gd name="T13" fmla="*/ 2147483647 h 318"/>
                <a:gd name="T14" fmla="*/ 2147483647 w 160"/>
                <a:gd name="T15" fmla="*/ 2147483647 h 318"/>
                <a:gd name="T16" fmla="*/ 2147483647 w 160"/>
                <a:gd name="T17" fmla="*/ 2147483647 h 318"/>
                <a:gd name="T18" fmla="*/ 2147483647 w 160"/>
                <a:gd name="T19" fmla="*/ 2147483647 h 318"/>
                <a:gd name="T20" fmla="*/ 2147483647 w 160"/>
                <a:gd name="T21" fmla="*/ 2147483647 h 318"/>
                <a:gd name="T22" fmla="*/ 2147483647 w 160"/>
                <a:gd name="T23" fmla="*/ 2147483647 h 318"/>
                <a:gd name="T24" fmla="*/ 0 w 160"/>
                <a:gd name="T25" fmla="*/ 0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318"/>
                <a:gd name="T41" fmla="*/ 160 w 160"/>
                <a:gd name="T42" fmla="*/ 318 h 3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318">
                  <a:moveTo>
                    <a:pt x="0" y="318"/>
                  </a:moveTo>
                  <a:lnTo>
                    <a:pt x="42" y="313"/>
                  </a:lnTo>
                  <a:lnTo>
                    <a:pt x="80" y="297"/>
                  </a:lnTo>
                  <a:lnTo>
                    <a:pt x="113" y="272"/>
                  </a:lnTo>
                  <a:lnTo>
                    <a:pt x="139" y="239"/>
                  </a:lnTo>
                  <a:lnTo>
                    <a:pt x="154" y="200"/>
                  </a:lnTo>
                  <a:lnTo>
                    <a:pt x="160" y="159"/>
                  </a:lnTo>
                  <a:lnTo>
                    <a:pt x="154" y="117"/>
                  </a:lnTo>
                  <a:lnTo>
                    <a:pt x="139" y="80"/>
                  </a:lnTo>
                  <a:lnTo>
                    <a:pt x="113" y="46"/>
                  </a:lnTo>
                  <a:lnTo>
                    <a:pt x="80" y="21"/>
                  </a:lnTo>
                  <a:lnTo>
                    <a:pt x="42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2" name="Line 260">
              <a:extLst>
                <a:ext uri="{FF2B5EF4-FFF2-40B4-BE49-F238E27FC236}">
                  <a16:creationId xmlns:a16="http://schemas.microsoft.com/office/drawing/2014/main" id="{CA4D1E1B-5F50-4EE3-B7B5-277879163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925" y="4054475"/>
              <a:ext cx="317500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3" name="Line 261">
              <a:extLst>
                <a:ext uri="{FF2B5EF4-FFF2-40B4-BE49-F238E27FC236}">
                  <a16:creationId xmlns:a16="http://schemas.microsoft.com/office/drawing/2014/main" id="{A359AA05-0E5E-4872-82EF-FE019AC33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925" y="4054475"/>
              <a:ext cx="461963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4" name="Line 262">
              <a:extLst>
                <a:ext uri="{FF2B5EF4-FFF2-40B4-BE49-F238E27FC236}">
                  <a16:creationId xmlns:a16="http://schemas.microsoft.com/office/drawing/2014/main" id="{392EB4F3-98FC-4A78-8CC4-5D5E761E6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875" y="4054475"/>
              <a:ext cx="461963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5" name="Line 263">
              <a:extLst>
                <a:ext uri="{FF2B5EF4-FFF2-40B4-BE49-F238E27FC236}">
                  <a16:creationId xmlns:a16="http://schemas.microsoft.com/office/drawing/2014/main" id="{35A3EF2F-8C06-4647-B1EA-3BA833801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338" y="4054475"/>
              <a:ext cx="315912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6" name="Freeform 275">
              <a:extLst>
                <a:ext uri="{FF2B5EF4-FFF2-40B4-BE49-F238E27FC236}">
                  <a16:creationId xmlns:a16="http://schemas.microsoft.com/office/drawing/2014/main" id="{723DE6A8-DBD6-44AA-B4C7-3021E529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4022725"/>
              <a:ext cx="63500" cy="31750"/>
            </a:xfrm>
            <a:custGeom>
              <a:avLst/>
              <a:gdLst>
                <a:gd name="T0" fmla="*/ 2147483647 w 319"/>
                <a:gd name="T1" fmla="*/ 2147483647 h 158"/>
                <a:gd name="T2" fmla="*/ 2147483647 w 319"/>
                <a:gd name="T3" fmla="*/ 2147483647 h 158"/>
                <a:gd name="T4" fmla="*/ 2147483647 w 319"/>
                <a:gd name="T5" fmla="*/ 2147483647 h 158"/>
                <a:gd name="T6" fmla="*/ 2147483647 w 319"/>
                <a:gd name="T7" fmla="*/ 2147483647 h 158"/>
                <a:gd name="T8" fmla="*/ 2147483647 w 319"/>
                <a:gd name="T9" fmla="*/ 2147483647 h 158"/>
                <a:gd name="T10" fmla="*/ 2147483647 w 319"/>
                <a:gd name="T11" fmla="*/ 2147483647 h 158"/>
                <a:gd name="T12" fmla="*/ 2147483647 w 319"/>
                <a:gd name="T13" fmla="*/ 2147483647 h 158"/>
                <a:gd name="T14" fmla="*/ 2147483647 w 319"/>
                <a:gd name="T15" fmla="*/ 2147483647 h 158"/>
                <a:gd name="T16" fmla="*/ 2147483647 w 319"/>
                <a:gd name="T17" fmla="*/ 0 h 158"/>
                <a:gd name="T18" fmla="*/ 2147483647 w 319"/>
                <a:gd name="T19" fmla="*/ 2147483647 h 158"/>
                <a:gd name="T20" fmla="*/ 2147483647 w 319"/>
                <a:gd name="T21" fmla="*/ 2147483647 h 158"/>
                <a:gd name="T22" fmla="*/ 2147483647 w 319"/>
                <a:gd name="T23" fmla="*/ 2147483647 h 158"/>
                <a:gd name="T24" fmla="*/ 2147483647 w 319"/>
                <a:gd name="T25" fmla="*/ 2147483647 h 158"/>
                <a:gd name="T26" fmla="*/ 2147483647 w 319"/>
                <a:gd name="T27" fmla="*/ 2147483647 h 158"/>
                <a:gd name="T28" fmla="*/ 2147483647 w 319"/>
                <a:gd name="T29" fmla="*/ 2147483647 h 158"/>
                <a:gd name="T30" fmla="*/ 2147483647 w 319"/>
                <a:gd name="T31" fmla="*/ 2147483647 h 158"/>
                <a:gd name="T32" fmla="*/ 0 w 319"/>
                <a:gd name="T33" fmla="*/ 2147483647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9"/>
                <a:gd name="T52" fmla="*/ 0 h 158"/>
                <a:gd name="T53" fmla="*/ 319 w 319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9" h="158">
                  <a:moveTo>
                    <a:pt x="319" y="158"/>
                  </a:moveTo>
                  <a:lnTo>
                    <a:pt x="316" y="128"/>
                  </a:lnTo>
                  <a:lnTo>
                    <a:pt x="306" y="97"/>
                  </a:lnTo>
                  <a:lnTo>
                    <a:pt x="291" y="70"/>
                  </a:lnTo>
                  <a:lnTo>
                    <a:pt x="272" y="46"/>
                  </a:lnTo>
                  <a:lnTo>
                    <a:pt x="248" y="26"/>
                  </a:lnTo>
                  <a:lnTo>
                    <a:pt x="220" y="11"/>
                  </a:lnTo>
                  <a:lnTo>
                    <a:pt x="191" y="3"/>
                  </a:lnTo>
                  <a:lnTo>
                    <a:pt x="159" y="0"/>
                  </a:lnTo>
                  <a:lnTo>
                    <a:pt x="129" y="3"/>
                  </a:lnTo>
                  <a:lnTo>
                    <a:pt x="98" y="11"/>
                  </a:lnTo>
                  <a:lnTo>
                    <a:pt x="71" y="26"/>
                  </a:lnTo>
                  <a:lnTo>
                    <a:pt x="47" y="46"/>
                  </a:lnTo>
                  <a:lnTo>
                    <a:pt x="27" y="70"/>
                  </a:lnTo>
                  <a:lnTo>
                    <a:pt x="12" y="97"/>
                  </a:lnTo>
                  <a:lnTo>
                    <a:pt x="4" y="128"/>
                  </a:lnTo>
                  <a:lnTo>
                    <a:pt x="0" y="15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7" name="Freeform 276">
              <a:extLst>
                <a:ext uri="{FF2B5EF4-FFF2-40B4-BE49-F238E27FC236}">
                  <a16:creationId xmlns:a16="http://schemas.microsoft.com/office/drawing/2014/main" id="{0784916E-3C23-49A6-8079-BE0C6AE7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4022725"/>
              <a:ext cx="63500" cy="31750"/>
            </a:xfrm>
            <a:custGeom>
              <a:avLst/>
              <a:gdLst>
                <a:gd name="T0" fmla="*/ 2147483647 w 319"/>
                <a:gd name="T1" fmla="*/ 2147483647 h 158"/>
                <a:gd name="T2" fmla="*/ 2147483647 w 319"/>
                <a:gd name="T3" fmla="*/ 2147483647 h 158"/>
                <a:gd name="T4" fmla="*/ 2147483647 w 319"/>
                <a:gd name="T5" fmla="*/ 2147483647 h 158"/>
                <a:gd name="T6" fmla="*/ 2147483647 w 319"/>
                <a:gd name="T7" fmla="*/ 2147483647 h 158"/>
                <a:gd name="T8" fmla="*/ 2147483647 w 319"/>
                <a:gd name="T9" fmla="*/ 2147483647 h 158"/>
                <a:gd name="T10" fmla="*/ 2147483647 w 319"/>
                <a:gd name="T11" fmla="*/ 2147483647 h 158"/>
                <a:gd name="T12" fmla="*/ 2147483647 w 319"/>
                <a:gd name="T13" fmla="*/ 2147483647 h 158"/>
                <a:gd name="T14" fmla="*/ 2147483647 w 319"/>
                <a:gd name="T15" fmla="*/ 2147483647 h 158"/>
                <a:gd name="T16" fmla="*/ 2147483647 w 319"/>
                <a:gd name="T17" fmla="*/ 0 h 158"/>
                <a:gd name="T18" fmla="*/ 2147483647 w 319"/>
                <a:gd name="T19" fmla="*/ 2147483647 h 158"/>
                <a:gd name="T20" fmla="*/ 2147483647 w 319"/>
                <a:gd name="T21" fmla="*/ 2147483647 h 158"/>
                <a:gd name="T22" fmla="*/ 2147483647 w 319"/>
                <a:gd name="T23" fmla="*/ 2147483647 h 158"/>
                <a:gd name="T24" fmla="*/ 2147483647 w 319"/>
                <a:gd name="T25" fmla="*/ 2147483647 h 158"/>
                <a:gd name="T26" fmla="*/ 2147483647 w 319"/>
                <a:gd name="T27" fmla="*/ 2147483647 h 158"/>
                <a:gd name="T28" fmla="*/ 2147483647 w 319"/>
                <a:gd name="T29" fmla="*/ 2147483647 h 158"/>
                <a:gd name="T30" fmla="*/ 2147483647 w 319"/>
                <a:gd name="T31" fmla="*/ 2147483647 h 158"/>
                <a:gd name="T32" fmla="*/ 0 w 319"/>
                <a:gd name="T33" fmla="*/ 2147483647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9"/>
                <a:gd name="T52" fmla="*/ 0 h 158"/>
                <a:gd name="T53" fmla="*/ 319 w 319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9" h="158">
                  <a:moveTo>
                    <a:pt x="319" y="158"/>
                  </a:moveTo>
                  <a:lnTo>
                    <a:pt x="316" y="128"/>
                  </a:lnTo>
                  <a:lnTo>
                    <a:pt x="306" y="97"/>
                  </a:lnTo>
                  <a:lnTo>
                    <a:pt x="291" y="70"/>
                  </a:lnTo>
                  <a:lnTo>
                    <a:pt x="271" y="46"/>
                  </a:lnTo>
                  <a:lnTo>
                    <a:pt x="247" y="26"/>
                  </a:lnTo>
                  <a:lnTo>
                    <a:pt x="220" y="11"/>
                  </a:lnTo>
                  <a:lnTo>
                    <a:pt x="191" y="3"/>
                  </a:lnTo>
                  <a:lnTo>
                    <a:pt x="159" y="0"/>
                  </a:lnTo>
                  <a:lnTo>
                    <a:pt x="129" y="3"/>
                  </a:lnTo>
                  <a:lnTo>
                    <a:pt x="98" y="11"/>
                  </a:lnTo>
                  <a:lnTo>
                    <a:pt x="71" y="26"/>
                  </a:lnTo>
                  <a:lnTo>
                    <a:pt x="47" y="46"/>
                  </a:lnTo>
                  <a:lnTo>
                    <a:pt x="27" y="70"/>
                  </a:lnTo>
                  <a:lnTo>
                    <a:pt x="12" y="97"/>
                  </a:lnTo>
                  <a:lnTo>
                    <a:pt x="4" y="128"/>
                  </a:lnTo>
                  <a:lnTo>
                    <a:pt x="0" y="158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98" name="Line 298">
              <a:extLst>
                <a:ext uri="{FF2B5EF4-FFF2-40B4-BE49-F238E27FC236}">
                  <a16:creationId xmlns:a16="http://schemas.microsoft.com/office/drawing/2014/main" id="{C0BBF66F-E764-4E03-8336-EAE76FA1D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5184775"/>
              <a:ext cx="1587" cy="1031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" name="Line 299">
              <a:extLst>
                <a:ext uri="{FF2B5EF4-FFF2-40B4-BE49-F238E27FC236}">
                  <a16:creationId xmlns:a16="http://schemas.microsoft.com/office/drawing/2014/main" id="{B6DAEB6B-6761-4B6F-9056-5D01527A7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5348288"/>
              <a:ext cx="1587" cy="6588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0" name="Line 300">
              <a:extLst>
                <a:ext uri="{FF2B5EF4-FFF2-40B4-BE49-F238E27FC236}">
                  <a16:creationId xmlns:a16="http://schemas.microsoft.com/office/drawing/2014/main" id="{C96C0676-EA97-44E8-9D4F-50B7A056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0750" y="5318125"/>
              <a:ext cx="3175" cy="6889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oval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1" name="Freeform 309">
              <a:extLst>
                <a:ext uri="{FF2B5EF4-FFF2-40B4-BE49-F238E27FC236}">
                  <a16:creationId xmlns:a16="http://schemas.microsoft.com/office/drawing/2014/main" id="{1E4759E5-CD53-4AAF-A108-612F48930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4891088"/>
              <a:ext cx="30162" cy="60325"/>
            </a:xfrm>
            <a:custGeom>
              <a:avLst/>
              <a:gdLst>
                <a:gd name="T0" fmla="*/ 0 w 159"/>
                <a:gd name="T1" fmla="*/ 2147483647 h 318"/>
                <a:gd name="T2" fmla="*/ 2147483647 w 159"/>
                <a:gd name="T3" fmla="*/ 2147483647 h 318"/>
                <a:gd name="T4" fmla="*/ 2147483647 w 159"/>
                <a:gd name="T5" fmla="*/ 2147483647 h 318"/>
                <a:gd name="T6" fmla="*/ 2147483647 w 159"/>
                <a:gd name="T7" fmla="*/ 2147483647 h 318"/>
                <a:gd name="T8" fmla="*/ 2147483647 w 159"/>
                <a:gd name="T9" fmla="*/ 2147483647 h 318"/>
                <a:gd name="T10" fmla="*/ 2147483647 w 159"/>
                <a:gd name="T11" fmla="*/ 2147483647 h 318"/>
                <a:gd name="T12" fmla="*/ 2147483647 w 159"/>
                <a:gd name="T13" fmla="*/ 2147483647 h 318"/>
                <a:gd name="T14" fmla="*/ 2147483647 w 159"/>
                <a:gd name="T15" fmla="*/ 2147483647 h 318"/>
                <a:gd name="T16" fmla="*/ 2147483647 w 159"/>
                <a:gd name="T17" fmla="*/ 2147483647 h 318"/>
                <a:gd name="T18" fmla="*/ 2147483647 w 159"/>
                <a:gd name="T19" fmla="*/ 2147483647 h 318"/>
                <a:gd name="T20" fmla="*/ 2147483647 w 159"/>
                <a:gd name="T21" fmla="*/ 2147483647 h 318"/>
                <a:gd name="T22" fmla="*/ 2147483647 w 159"/>
                <a:gd name="T23" fmla="*/ 2147483647 h 318"/>
                <a:gd name="T24" fmla="*/ 2147483647 w 159"/>
                <a:gd name="T25" fmla="*/ 2147483647 h 318"/>
                <a:gd name="T26" fmla="*/ 2147483647 w 159"/>
                <a:gd name="T27" fmla="*/ 2147483647 h 318"/>
                <a:gd name="T28" fmla="*/ 2147483647 w 159"/>
                <a:gd name="T29" fmla="*/ 2147483647 h 318"/>
                <a:gd name="T30" fmla="*/ 2147483647 w 159"/>
                <a:gd name="T31" fmla="*/ 2147483647 h 318"/>
                <a:gd name="T32" fmla="*/ 0 w 159"/>
                <a:gd name="T33" fmla="*/ 0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318"/>
                <a:gd name="T53" fmla="*/ 159 w 159"/>
                <a:gd name="T54" fmla="*/ 318 h 3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318">
                  <a:moveTo>
                    <a:pt x="0" y="318"/>
                  </a:moveTo>
                  <a:lnTo>
                    <a:pt x="31" y="315"/>
                  </a:lnTo>
                  <a:lnTo>
                    <a:pt x="61" y="307"/>
                  </a:lnTo>
                  <a:lnTo>
                    <a:pt x="89" y="292"/>
                  </a:lnTo>
                  <a:lnTo>
                    <a:pt x="113" y="272"/>
                  </a:lnTo>
                  <a:lnTo>
                    <a:pt x="133" y="248"/>
                  </a:lnTo>
                  <a:lnTo>
                    <a:pt x="147" y="220"/>
                  </a:lnTo>
                  <a:lnTo>
                    <a:pt x="156" y="190"/>
                  </a:lnTo>
                  <a:lnTo>
                    <a:pt x="159" y="159"/>
                  </a:lnTo>
                  <a:lnTo>
                    <a:pt x="156" y="128"/>
                  </a:lnTo>
                  <a:lnTo>
                    <a:pt x="147" y="99"/>
                  </a:lnTo>
                  <a:lnTo>
                    <a:pt x="133" y="70"/>
                  </a:lnTo>
                  <a:lnTo>
                    <a:pt x="113" y="46"/>
                  </a:lnTo>
                  <a:lnTo>
                    <a:pt x="89" y="27"/>
                  </a:lnTo>
                  <a:lnTo>
                    <a:pt x="61" y="12"/>
                  </a:lnTo>
                  <a:lnTo>
                    <a:pt x="31" y="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2" name="Freeform 310">
              <a:extLst>
                <a:ext uri="{FF2B5EF4-FFF2-40B4-BE49-F238E27FC236}">
                  <a16:creationId xmlns:a16="http://schemas.microsoft.com/office/drawing/2014/main" id="{5826C37F-6035-4709-9AC2-4102B989F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5287963"/>
              <a:ext cx="30162" cy="60325"/>
            </a:xfrm>
            <a:custGeom>
              <a:avLst/>
              <a:gdLst>
                <a:gd name="T0" fmla="*/ 0 w 158"/>
                <a:gd name="T1" fmla="*/ 2147483647 h 319"/>
                <a:gd name="T2" fmla="*/ 2147483647 w 158"/>
                <a:gd name="T3" fmla="*/ 2147483647 h 319"/>
                <a:gd name="T4" fmla="*/ 2147483647 w 158"/>
                <a:gd name="T5" fmla="*/ 2147483647 h 319"/>
                <a:gd name="T6" fmla="*/ 2147483647 w 158"/>
                <a:gd name="T7" fmla="*/ 2147483647 h 319"/>
                <a:gd name="T8" fmla="*/ 2147483647 w 158"/>
                <a:gd name="T9" fmla="*/ 2147483647 h 319"/>
                <a:gd name="T10" fmla="*/ 2147483647 w 158"/>
                <a:gd name="T11" fmla="*/ 2147483647 h 319"/>
                <a:gd name="T12" fmla="*/ 2147483647 w 158"/>
                <a:gd name="T13" fmla="*/ 2147483647 h 319"/>
                <a:gd name="T14" fmla="*/ 2147483647 w 158"/>
                <a:gd name="T15" fmla="*/ 2147483647 h 319"/>
                <a:gd name="T16" fmla="*/ 2147483647 w 158"/>
                <a:gd name="T17" fmla="*/ 2147483647 h 319"/>
                <a:gd name="T18" fmla="*/ 2147483647 w 158"/>
                <a:gd name="T19" fmla="*/ 2147483647 h 319"/>
                <a:gd name="T20" fmla="*/ 2147483647 w 158"/>
                <a:gd name="T21" fmla="*/ 2147483647 h 319"/>
                <a:gd name="T22" fmla="*/ 2147483647 w 158"/>
                <a:gd name="T23" fmla="*/ 2147483647 h 319"/>
                <a:gd name="T24" fmla="*/ 2147483647 w 158"/>
                <a:gd name="T25" fmla="*/ 2147483647 h 319"/>
                <a:gd name="T26" fmla="*/ 2147483647 w 158"/>
                <a:gd name="T27" fmla="*/ 2147483647 h 319"/>
                <a:gd name="T28" fmla="*/ 2147483647 w 158"/>
                <a:gd name="T29" fmla="*/ 2147483647 h 319"/>
                <a:gd name="T30" fmla="*/ 2147483647 w 158"/>
                <a:gd name="T31" fmla="*/ 2147483647 h 319"/>
                <a:gd name="T32" fmla="*/ 0 w 158"/>
                <a:gd name="T33" fmla="*/ 0 h 3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319"/>
                <a:gd name="T53" fmla="*/ 158 w 158"/>
                <a:gd name="T54" fmla="*/ 319 h 3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319">
                  <a:moveTo>
                    <a:pt x="0" y="319"/>
                  </a:moveTo>
                  <a:lnTo>
                    <a:pt x="30" y="316"/>
                  </a:lnTo>
                  <a:lnTo>
                    <a:pt x="61" y="307"/>
                  </a:lnTo>
                  <a:lnTo>
                    <a:pt x="88" y="292"/>
                  </a:lnTo>
                  <a:lnTo>
                    <a:pt x="112" y="272"/>
                  </a:lnTo>
                  <a:lnTo>
                    <a:pt x="132" y="248"/>
                  </a:lnTo>
                  <a:lnTo>
                    <a:pt x="147" y="220"/>
                  </a:lnTo>
                  <a:lnTo>
                    <a:pt x="155" y="191"/>
                  </a:lnTo>
                  <a:lnTo>
                    <a:pt x="158" y="159"/>
                  </a:lnTo>
                  <a:lnTo>
                    <a:pt x="155" y="129"/>
                  </a:lnTo>
                  <a:lnTo>
                    <a:pt x="147" y="98"/>
                  </a:lnTo>
                  <a:lnTo>
                    <a:pt x="132" y="71"/>
                  </a:lnTo>
                  <a:lnTo>
                    <a:pt x="112" y="47"/>
                  </a:lnTo>
                  <a:lnTo>
                    <a:pt x="88" y="27"/>
                  </a:lnTo>
                  <a:lnTo>
                    <a:pt x="61" y="12"/>
                  </a:lnTo>
                  <a:lnTo>
                    <a:pt x="3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Line 311">
              <a:extLst>
                <a:ext uri="{FF2B5EF4-FFF2-40B4-BE49-F238E27FC236}">
                  <a16:creationId xmlns:a16="http://schemas.microsoft.com/office/drawing/2014/main" id="{A2B96544-F185-4D3B-9821-DBBBBDD8C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7838" y="4951413"/>
              <a:ext cx="1587" cy="101600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4" name="Line 314">
              <a:extLst>
                <a:ext uri="{FF2B5EF4-FFF2-40B4-BE49-F238E27FC236}">
                  <a16:creationId xmlns:a16="http://schemas.microsoft.com/office/drawing/2014/main" id="{B7F5EFDC-DBC9-4EAB-872C-B54A6E2F2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788" y="3086100"/>
              <a:ext cx="146050" cy="1588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" name="Line 315">
              <a:extLst>
                <a:ext uri="{FF2B5EF4-FFF2-40B4-BE49-F238E27FC236}">
                  <a16:creationId xmlns:a16="http://schemas.microsoft.com/office/drawing/2014/main" id="{22C9F139-9A23-4598-930A-A08AF70A3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838" y="3086100"/>
              <a:ext cx="1587" cy="1543050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6" name="Line 316">
              <a:extLst>
                <a:ext uri="{FF2B5EF4-FFF2-40B4-BE49-F238E27FC236}">
                  <a16:creationId xmlns:a16="http://schemas.microsoft.com/office/drawing/2014/main" id="{A6DA5499-FCD6-470E-8A4E-259C19555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838" y="4784725"/>
              <a:ext cx="1587" cy="106363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7" name="Line 324">
              <a:extLst>
                <a:ext uri="{FF2B5EF4-FFF2-40B4-BE49-F238E27FC236}">
                  <a16:creationId xmlns:a16="http://schemas.microsoft.com/office/drawing/2014/main" id="{7E16EA38-CEF6-4CAF-86A8-8B31341E5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8463" y="3597275"/>
              <a:ext cx="79375" cy="1588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8" name="Line 335">
              <a:extLst>
                <a:ext uri="{FF2B5EF4-FFF2-40B4-BE49-F238E27FC236}">
                  <a16:creationId xmlns:a16="http://schemas.microsoft.com/office/drawing/2014/main" id="{2895FFBF-6D93-431F-9F07-4398024FB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588" y="4784725"/>
              <a:ext cx="1587" cy="134938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9" name="Line 336">
              <a:extLst>
                <a:ext uri="{FF2B5EF4-FFF2-40B4-BE49-F238E27FC236}">
                  <a16:creationId xmlns:a16="http://schemas.microsoft.com/office/drawing/2014/main" id="{C8DBC203-A495-4F3E-97CD-B45FC94D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588" y="4491038"/>
              <a:ext cx="1587" cy="138112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0" name="Line 337">
              <a:extLst>
                <a:ext uri="{FF2B5EF4-FFF2-40B4-BE49-F238E27FC236}">
                  <a16:creationId xmlns:a16="http://schemas.microsoft.com/office/drawing/2014/main" id="{F2854C5B-583A-49A6-84D9-A833E765C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588" y="4491038"/>
              <a:ext cx="222250" cy="1587"/>
            </a:xfrm>
            <a:prstGeom prst="line">
              <a:avLst/>
            </a:prstGeom>
            <a:noFill/>
            <a:ln w="12700">
              <a:solidFill>
                <a:srgbClr val="FF99CC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1" name="Line 338">
              <a:extLst>
                <a:ext uri="{FF2B5EF4-FFF2-40B4-BE49-F238E27FC236}">
                  <a16:creationId xmlns:a16="http://schemas.microsoft.com/office/drawing/2014/main" id="{5ACEB238-9454-4456-AD3B-E5535D998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975" y="4637088"/>
              <a:ext cx="201613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2" name="Line 339">
              <a:extLst>
                <a:ext uri="{FF2B5EF4-FFF2-40B4-BE49-F238E27FC236}">
                  <a16:creationId xmlns:a16="http://schemas.microsoft.com/office/drawing/2014/main" id="{28D65FAD-2210-4679-B298-0FDE5C77F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975" y="4637088"/>
              <a:ext cx="115888" cy="415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3" name="Line 340">
              <a:extLst>
                <a:ext uri="{FF2B5EF4-FFF2-40B4-BE49-F238E27FC236}">
                  <a16:creationId xmlns:a16="http://schemas.microsoft.com/office/drawing/2014/main" id="{853821C6-39E3-44E3-A544-13EDF0EA6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92300" y="4603750"/>
              <a:ext cx="338138" cy="58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4" name="Line 341">
              <a:extLst>
                <a:ext uri="{FF2B5EF4-FFF2-40B4-BE49-F238E27FC236}">
                  <a16:creationId xmlns:a16="http://schemas.microsoft.com/office/drawing/2014/main" id="{C00C3B52-F51A-4520-90DD-D0326291D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1175" y="4251325"/>
              <a:ext cx="21907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5" name="Line 342">
              <a:extLst>
                <a:ext uri="{FF2B5EF4-FFF2-40B4-BE49-F238E27FC236}">
                  <a16:creationId xmlns:a16="http://schemas.microsoft.com/office/drawing/2014/main" id="{A6F4F916-0941-4424-8E23-1487B7BA5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0" y="4054475"/>
              <a:ext cx="127000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6" name="Line 343">
              <a:extLst>
                <a:ext uri="{FF2B5EF4-FFF2-40B4-BE49-F238E27FC236}">
                  <a16:creationId xmlns:a16="http://schemas.microsoft.com/office/drawing/2014/main" id="{F99F19C0-2300-4BD7-8259-6415E9658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03388" y="3763963"/>
              <a:ext cx="117475" cy="138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7" name="Line 344">
              <a:extLst>
                <a:ext uri="{FF2B5EF4-FFF2-40B4-BE49-F238E27FC236}">
                  <a16:creationId xmlns:a16="http://schemas.microsoft.com/office/drawing/2014/main" id="{08E322D0-1868-491F-9126-5943E4B5C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038" y="5318125"/>
              <a:ext cx="27940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8" name="Line 345">
              <a:extLst>
                <a:ext uri="{FF2B5EF4-FFF2-40B4-BE49-F238E27FC236}">
                  <a16:creationId xmlns:a16="http://schemas.microsoft.com/office/drawing/2014/main" id="{56FB7DC7-5CD5-40BC-9EA5-71E3FEE95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09813" y="5184775"/>
              <a:ext cx="301625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9" name="Line 347">
              <a:extLst>
                <a:ext uri="{FF2B5EF4-FFF2-40B4-BE49-F238E27FC236}">
                  <a16:creationId xmlns:a16="http://schemas.microsoft.com/office/drawing/2014/main" id="{15F99CC7-9FD5-4A2D-8C71-1A62AEF93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7150" y="2757488"/>
              <a:ext cx="114300" cy="195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0" name="Line 348">
              <a:extLst>
                <a:ext uri="{FF2B5EF4-FFF2-40B4-BE49-F238E27FC236}">
                  <a16:creationId xmlns:a16="http://schemas.microsoft.com/office/drawing/2014/main" id="{6D7EE680-6ECF-48E8-8D8A-59B836271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688" y="3252788"/>
              <a:ext cx="96837" cy="15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1" name="Line 349">
              <a:extLst>
                <a:ext uri="{FF2B5EF4-FFF2-40B4-BE49-F238E27FC236}">
                  <a16:creationId xmlns:a16="http://schemas.microsoft.com/office/drawing/2014/main" id="{2B2E4474-ABF7-453E-AE45-3B7B7DA5C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87838" y="3911600"/>
              <a:ext cx="268287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2" name="Line 350">
              <a:extLst>
                <a:ext uri="{FF2B5EF4-FFF2-40B4-BE49-F238E27FC236}">
                  <a16:creationId xmlns:a16="http://schemas.microsoft.com/office/drawing/2014/main" id="{C2E17908-FEA2-4372-A8A6-E6E674019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838" y="4506913"/>
              <a:ext cx="1587" cy="225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3" name="Line 351">
              <a:extLst>
                <a:ext uri="{FF2B5EF4-FFF2-40B4-BE49-F238E27FC236}">
                  <a16:creationId xmlns:a16="http://schemas.microsoft.com/office/drawing/2014/main" id="{08FFB7A0-6F91-4E9E-86B1-C1329B2BD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838" y="4732338"/>
              <a:ext cx="1169987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4" name="Line 352">
              <a:extLst>
                <a:ext uri="{FF2B5EF4-FFF2-40B4-BE49-F238E27FC236}">
                  <a16:creationId xmlns:a16="http://schemas.microsoft.com/office/drawing/2014/main" id="{806AD641-8369-47CA-8777-28A04740D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2825" y="4506913"/>
              <a:ext cx="1588" cy="225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5" name="Line 353">
              <a:extLst>
                <a:ext uri="{FF2B5EF4-FFF2-40B4-BE49-F238E27FC236}">
                  <a16:creationId xmlns:a16="http://schemas.microsoft.com/office/drawing/2014/main" id="{563C80AE-F394-4D94-B7AF-BC00FEFFF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2838" y="2603500"/>
              <a:ext cx="171450" cy="1714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6" name="Line 354">
              <a:extLst>
                <a:ext uri="{FF2B5EF4-FFF2-40B4-BE49-F238E27FC236}">
                  <a16:creationId xmlns:a16="http://schemas.microsoft.com/office/drawing/2014/main" id="{B664D675-9713-4172-9427-AC281345D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613" y="2343150"/>
              <a:ext cx="1587" cy="51117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7" name="Freeform 355">
              <a:extLst>
                <a:ext uri="{FF2B5EF4-FFF2-40B4-BE49-F238E27FC236}">
                  <a16:creationId xmlns:a16="http://schemas.microsoft.com/office/drawing/2014/main" id="{B2C75062-F753-4FB6-8F09-833CC2C3F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4376738"/>
              <a:ext cx="317500" cy="77787"/>
            </a:xfrm>
            <a:custGeom>
              <a:avLst/>
              <a:gdLst>
                <a:gd name="T0" fmla="*/ 0 w 1631"/>
                <a:gd name="T1" fmla="*/ 2147483647 h 391"/>
                <a:gd name="T2" fmla="*/ 2147483647 w 1631"/>
                <a:gd name="T3" fmla="*/ 2147483647 h 391"/>
                <a:gd name="T4" fmla="*/ 2147483647 w 1631"/>
                <a:gd name="T5" fmla="*/ 2147483647 h 391"/>
                <a:gd name="T6" fmla="*/ 2147483647 w 1631"/>
                <a:gd name="T7" fmla="*/ 2147483647 h 391"/>
                <a:gd name="T8" fmla="*/ 2147483647 w 1631"/>
                <a:gd name="T9" fmla="*/ 2147483647 h 391"/>
                <a:gd name="T10" fmla="*/ 2147483647 w 1631"/>
                <a:gd name="T11" fmla="*/ 2147483647 h 391"/>
                <a:gd name="T12" fmla="*/ 2147483647 w 1631"/>
                <a:gd name="T13" fmla="*/ 2147483647 h 391"/>
                <a:gd name="T14" fmla="*/ 2147483647 w 1631"/>
                <a:gd name="T15" fmla="*/ 2147483647 h 391"/>
                <a:gd name="T16" fmla="*/ 2147483647 w 1631"/>
                <a:gd name="T17" fmla="*/ 2147483647 h 391"/>
                <a:gd name="T18" fmla="*/ 2147483647 w 1631"/>
                <a:gd name="T19" fmla="*/ 2147483647 h 391"/>
                <a:gd name="T20" fmla="*/ 2147483647 w 1631"/>
                <a:gd name="T21" fmla="*/ 2147483647 h 391"/>
                <a:gd name="T22" fmla="*/ 2147483647 w 1631"/>
                <a:gd name="T23" fmla="*/ 2147483647 h 391"/>
                <a:gd name="T24" fmla="*/ 2147483647 w 1631"/>
                <a:gd name="T25" fmla="*/ 2147483647 h 391"/>
                <a:gd name="T26" fmla="*/ 2147483647 w 1631"/>
                <a:gd name="T27" fmla="*/ 2147483647 h 391"/>
                <a:gd name="T28" fmla="*/ 2147483647 w 1631"/>
                <a:gd name="T29" fmla="*/ 2147483647 h 391"/>
                <a:gd name="T30" fmla="*/ 2147483647 w 1631"/>
                <a:gd name="T31" fmla="*/ 2147483647 h 391"/>
                <a:gd name="T32" fmla="*/ 2147483647 w 1631"/>
                <a:gd name="T33" fmla="*/ 2147483647 h 391"/>
                <a:gd name="T34" fmla="*/ 2147483647 w 1631"/>
                <a:gd name="T35" fmla="*/ 2147483647 h 391"/>
                <a:gd name="T36" fmla="*/ 2147483647 w 1631"/>
                <a:gd name="T37" fmla="*/ 2147483647 h 391"/>
                <a:gd name="T38" fmla="*/ 2147483647 w 1631"/>
                <a:gd name="T39" fmla="*/ 2147483647 h 391"/>
                <a:gd name="T40" fmla="*/ 2147483647 w 1631"/>
                <a:gd name="T41" fmla="*/ 2147483647 h 391"/>
                <a:gd name="T42" fmla="*/ 2147483647 w 1631"/>
                <a:gd name="T43" fmla="*/ 2147483647 h 391"/>
                <a:gd name="T44" fmla="*/ 2147483647 w 1631"/>
                <a:gd name="T45" fmla="*/ 2147483647 h 391"/>
                <a:gd name="T46" fmla="*/ 2147483647 w 1631"/>
                <a:gd name="T47" fmla="*/ 2147483647 h 391"/>
                <a:gd name="T48" fmla="*/ 2147483647 w 1631"/>
                <a:gd name="T49" fmla="*/ 2147483647 h 391"/>
                <a:gd name="T50" fmla="*/ 2147483647 w 1631"/>
                <a:gd name="T51" fmla="*/ 2147483647 h 391"/>
                <a:gd name="T52" fmla="*/ 2147483647 w 1631"/>
                <a:gd name="T53" fmla="*/ 2147483647 h 391"/>
                <a:gd name="T54" fmla="*/ 2147483647 w 1631"/>
                <a:gd name="T55" fmla="*/ 2147483647 h 391"/>
                <a:gd name="T56" fmla="*/ 2147483647 w 1631"/>
                <a:gd name="T57" fmla="*/ 2147483647 h 391"/>
                <a:gd name="T58" fmla="*/ 2147483647 w 1631"/>
                <a:gd name="T59" fmla="*/ 2147483647 h 391"/>
                <a:gd name="T60" fmla="*/ 2147483647 w 1631"/>
                <a:gd name="T61" fmla="*/ 2147483647 h 391"/>
                <a:gd name="T62" fmla="*/ 2147483647 w 1631"/>
                <a:gd name="T63" fmla="*/ 0 h 3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1"/>
                <a:gd name="T97" fmla="*/ 0 h 391"/>
                <a:gd name="T98" fmla="*/ 1631 w 1631"/>
                <a:gd name="T99" fmla="*/ 391 h 3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1" h="391">
                  <a:moveTo>
                    <a:pt x="0" y="98"/>
                  </a:moveTo>
                  <a:lnTo>
                    <a:pt x="44" y="136"/>
                  </a:lnTo>
                  <a:lnTo>
                    <a:pt x="92" y="171"/>
                  </a:lnTo>
                  <a:lnTo>
                    <a:pt x="140" y="205"/>
                  </a:lnTo>
                  <a:lnTo>
                    <a:pt x="189" y="235"/>
                  </a:lnTo>
                  <a:lnTo>
                    <a:pt x="241" y="264"/>
                  </a:lnTo>
                  <a:lnTo>
                    <a:pt x="293" y="289"/>
                  </a:lnTo>
                  <a:lnTo>
                    <a:pt x="348" y="312"/>
                  </a:lnTo>
                  <a:lnTo>
                    <a:pt x="403" y="332"/>
                  </a:lnTo>
                  <a:lnTo>
                    <a:pt x="458" y="349"/>
                  </a:lnTo>
                  <a:lnTo>
                    <a:pt x="515" y="362"/>
                  </a:lnTo>
                  <a:lnTo>
                    <a:pt x="573" y="374"/>
                  </a:lnTo>
                  <a:lnTo>
                    <a:pt x="631" y="382"/>
                  </a:lnTo>
                  <a:lnTo>
                    <a:pt x="689" y="388"/>
                  </a:lnTo>
                  <a:lnTo>
                    <a:pt x="747" y="391"/>
                  </a:lnTo>
                  <a:lnTo>
                    <a:pt x="806" y="390"/>
                  </a:lnTo>
                  <a:lnTo>
                    <a:pt x="865" y="387"/>
                  </a:lnTo>
                  <a:lnTo>
                    <a:pt x="923" y="380"/>
                  </a:lnTo>
                  <a:lnTo>
                    <a:pt x="980" y="371"/>
                  </a:lnTo>
                  <a:lnTo>
                    <a:pt x="1038" y="358"/>
                  </a:lnTo>
                  <a:lnTo>
                    <a:pt x="1095" y="343"/>
                  </a:lnTo>
                  <a:lnTo>
                    <a:pt x="1151" y="325"/>
                  </a:lnTo>
                  <a:lnTo>
                    <a:pt x="1205" y="304"/>
                  </a:lnTo>
                  <a:lnTo>
                    <a:pt x="1259" y="281"/>
                  </a:lnTo>
                  <a:lnTo>
                    <a:pt x="1310" y="254"/>
                  </a:lnTo>
                  <a:lnTo>
                    <a:pt x="1362" y="225"/>
                  </a:lnTo>
                  <a:lnTo>
                    <a:pt x="1411" y="193"/>
                  </a:lnTo>
                  <a:lnTo>
                    <a:pt x="1458" y="160"/>
                  </a:lnTo>
                  <a:lnTo>
                    <a:pt x="1505" y="123"/>
                  </a:lnTo>
                  <a:lnTo>
                    <a:pt x="1549" y="84"/>
                  </a:lnTo>
                  <a:lnTo>
                    <a:pt x="1591" y="43"/>
                  </a:lnTo>
                  <a:lnTo>
                    <a:pt x="1631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28" name="Line 356">
              <a:extLst>
                <a:ext uri="{FF2B5EF4-FFF2-40B4-BE49-F238E27FC236}">
                  <a16:creationId xmlns:a16="http://schemas.microsoft.com/office/drawing/2014/main" id="{DC432C5A-E910-4179-A54A-4B53EEBC5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3978275"/>
              <a:ext cx="52388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9" name="Line 357">
              <a:extLst>
                <a:ext uri="{FF2B5EF4-FFF2-40B4-BE49-F238E27FC236}">
                  <a16:creationId xmlns:a16="http://schemas.microsoft.com/office/drawing/2014/main" id="{229D6FDB-5924-4A5E-BE96-B13F31D09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0638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0" name="Line 358">
              <a:extLst>
                <a:ext uri="{FF2B5EF4-FFF2-40B4-BE49-F238E27FC236}">
                  <a16:creationId xmlns:a16="http://schemas.microsoft.com/office/drawing/2014/main" id="{0F892B42-1C9E-48F4-8F37-4556F871E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663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1" name="Line 359">
              <a:extLst>
                <a:ext uri="{FF2B5EF4-FFF2-40B4-BE49-F238E27FC236}">
                  <a16:creationId xmlns:a16="http://schemas.microsoft.com/office/drawing/2014/main" id="{081729E9-16B9-440F-B782-3807A9D2E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050" y="3978275"/>
              <a:ext cx="53975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2" name="Line 360">
              <a:extLst>
                <a:ext uri="{FF2B5EF4-FFF2-40B4-BE49-F238E27FC236}">
                  <a16:creationId xmlns:a16="http://schemas.microsoft.com/office/drawing/2014/main" id="{B256EA67-94D5-4F8B-B9B4-D93BB4F0B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663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3" name="Line 361">
              <a:extLst>
                <a:ext uri="{FF2B5EF4-FFF2-40B4-BE49-F238E27FC236}">
                  <a16:creationId xmlns:a16="http://schemas.microsoft.com/office/drawing/2014/main" id="{11588859-9A29-4DE2-8E95-7019D62E6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53050" y="3978275"/>
              <a:ext cx="52388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4" name="Line 362">
              <a:extLst>
                <a:ext uri="{FF2B5EF4-FFF2-40B4-BE49-F238E27FC236}">
                  <a16:creationId xmlns:a16="http://schemas.microsoft.com/office/drawing/2014/main" id="{550D78BE-DDC7-4D17-8721-FC791E028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19788" y="2603500"/>
              <a:ext cx="173037" cy="1714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5" name="Line 363">
              <a:extLst>
                <a:ext uri="{FF2B5EF4-FFF2-40B4-BE49-F238E27FC236}">
                  <a16:creationId xmlns:a16="http://schemas.microsoft.com/office/drawing/2014/main" id="{A3AA370B-317C-470A-8C57-DFE826194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4050" y="2343150"/>
              <a:ext cx="1588" cy="51117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6" name="Freeform 364">
              <a:extLst>
                <a:ext uri="{FF2B5EF4-FFF2-40B4-BE49-F238E27FC236}">
                  <a16:creationId xmlns:a16="http://schemas.microsoft.com/office/drawing/2014/main" id="{57C2DCBD-F627-4F2E-8AE8-D4F0D7AB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4376738"/>
              <a:ext cx="317500" cy="77787"/>
            </a:xfrm>
            <a:custGeom>
              <a:avLst/>
              <a:gdLst>
                <a:gd name="T0" fmla="*/ 0 w 1630"/>
                <a:gd name="T1" fmla="*/ 0 h 391"/>
                <a:gd name="T2" fmla="*/ 2147483647 w 1630"/>
                <a:gd name="T3" fmla="*/ 2147483647 h 391"/>
                <a:gd name="T4" fmla="*/ 2147483647 w 1630"/>
                <a:gd name="T5" fmla="*/ 2147483647 h 391"/>
                <a:gd name="T6" fmla="*/ 2147483647 w 1630"/>
                <a:gd name="T7" fmla="*/ 2147483647 h 391"/>
                <a:gd name="T8" fmla="*/ 2147483647 w 1630"/>
                <a:gd name="T9" fmla="*/ 2147483647 h 391"/>
                <a:gd name="T10" fmla="*/ 2147483647 w 1630"/>
                <a:gd name="T11" fmla="*/ 2147483647 h 391"/>
                <a:gd name="T12" fmla="*/ 2147483647 w 1630"/>
                <a:gd name="T13" fmla="*/ 2147483647 h 391"/>
                <a:gd name="T14" fmla="*/ 2147483647 w 1630"/>
                <a:gd name="T15" fmla="*/ 2147483647 h 391"/>
                <a:gd name="T16" fmla="*/ 2147483647 w 1630"/>
                <a:gd name="T17" fmla="*/ 2147483647 h 391"/>
                <a:gd name="T18" fmla="*/ 2147483647 w 1630"/>
                <a:gd name="T19" fmla="*/ 2147483647 h 391"/>
                <a:gd name="T20" fmla="*/ 2147483647 w 1630"/>
                <a:gd name="T21" fmla="*/ 2147483647 h 391"/>
                <a:gd name="T22" fmla="*/ 2147483647 w 1630"/>
                <a:gd name="T23" fmla="*/ 2147483647 h 391"/>
                <a:gd name="T24" fmla="*/ 2147483647 w 1630"/>
                <a:gd name="T25" fmla="*/ 2147483647 h 391"/>
                <a:gd name="T26" fmla="*/ 2147483647 w 1630"/>
                <a:gd name="T27" fmla="*/ 2147483647 h 391"/>
                <a:gd name="T28" fmla="*/ 2147483647 w 1630"/>
                <a:gd name="T29" fmla="*/ 2147483647 h 391"/>
                <a:gd name="T30" fmla="*/ 2147483647 w 1630"/>
                <a:gd name="T31" fmla="*/ 2147483647 h 391"/>
                <a:gd name="T32" fmla="*/ 2147483647 w 1630"/>
                <a:gd name="T33" fmla="*/ 2147483647 h 391"/>
                <a:gd name="T34" fmla="*/ 2147483647 w 1630"/>
                <a:gd name="T35" fmla="*/ 2147483647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0"/>
                <a:gd name="T55" fmla="*/ 0 h 391"/>
                <a:gd name="T56" fmla="*/ 1630 w 1630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0" h="391">
                  <a:moveTo>
                    <a:pt x="0" y="0"/>
                  </a:moveTo>
                  <a:lnTo>
                    <a:pt x="74" y="77"/>
                  </a:lnTo>
                  <a:lnTo>
                    <a:pt x="155" y="147"/>
                  </a:lnTo>
                  <a:lnTo>
                    <a:pt x="242" y="208"/>
                  </a:lnTo>
                  <a:lnTo>
                    <a:pt x="335" y="262"/>
                  </a:lnTo>
                  <a:lnTo>
                    <a:pt x="431" y="307"/>
                  </a:lnTo>
                  <a:lnTo>
                    <a:pt x="532" y="341"/>
                  </a:lnTo>
                  <a:lnTo>
                    <a:pt x="635" y="368"/>
                  </a:lnTo>
                  <a:lnTo>
                    <a:pt x="741" y="385"/>
                  </a:lnTo>
                  <a:lnTo>
                    <a:pt x="847" y="391"/>
                  </a:lnTo>
                  <a:lnTo>
                    <a:pt x="955" y="387"/>
                  </a:lnTo>
                  <a:lnTo>
                    <a:pt x="1061" y="374"/>
                  </a:lnTo>
                  <a:lnTo>
                    <a:pt x="1165" y="351"/>
                  </a:lnTo>
                  <a:lnTo>
                    <a:pt x="1267" y="318"/>
                  </a:lnTo>
                  <a:lnTo>
                    <a:pt x="1364" y="276"/>
                  </a:lnTo>
                  <a:lnTo>
                    <a:pt x="1458" y="225"/>
                  </a:lnTo>
                  <a:lnTo>
                    <a:pt x="1547" y="166"/>
                  </a:lnTo>
                  <a:lnTo>
                    <a:pt x="1630" y="98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37" name="Line 365">
              <a:extLst>
                <a:ext uri="{FF2B5EF4-FFF2-40B4-BE49-F238E27FC236}">
                  <a16:creationId xmlns:a16="http://schemas.microsoft.com/office/drawing/2014/main" id="{62FF1C62-CC41-465B-BD8E-652010F25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15025" y="3978275"/>
              <a:ext cx="52388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8" name="Line 366">
              <a:extLst>
                <a:ext uri="{FF2B5EF4-FFF2-40B4-BE49-F238E27FC236}">
                  <a16:creationId xmlns:a16="http://schemas.microsoft.com/office/drawing/2014/main" id="{F2AD0A9F-D9A2-4B1E-859C-91312A852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2638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9" name="Line 367">
              <a:extLst>
                <a:ext uri="{FF2B5EF4-FFF2-40B4-BE49-F238E27FC236}">
                  <a16:creationId xmlns:a16="http://schemas.microsoft.com/office/drawing/2014/main" id="{EBB55AF1-3CF2-4CF3-8127-792820474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8025" y="3978275"/>
              <a:ext cx="53975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0" name="Line 368">
              <a:extLst>
                <a:ext uri="{FF2B5EF4-FFF2-40B4-BE49-F238E27FC236}">
                  <a16:creationId xmlns:a16="http://schemas.microsoft.com/office/drawing/2014/main" id="{34AF81E6-240E-4899-A020-F6A84B4A6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5638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1" name="Line 369">
              <a:extLst>
                <a:ext uri="{FF2B5EF4-FFF2-40B4-BE49-F238E27FC236}">
                  <a16:creationId xmlns:a16="http://schemas.microsoft.com/office/drawing/2014/main" id="{AE710FD1-3B8F-4375-8166-2978A33CB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62613" y="3978275"/>
              <a:ext cx="52387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2" name="Line 370">
              <a:extLst>
                <a:ext uri="{FF2B5EF4-FFF2-40B4-BE49-F238E27FC236}">
                  <a16:creationId xmlns:a16="http://schemas.microsoft.com/office/drawing/2014/main" id="{F3D2EC27-1DE5-49E2-8547-F228A4EB9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225" y="3978275"/>
              <a:ext cx="52388" cy="82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3" name="Rectangle 371">
              <a:extLst>
                <a:ext uri="{FF2B5EF4-FFF2-40B4-BE49-F238E27FC236}">
                  <a16:creationId xmlns:a16="http://schemas.microsoft.com/office/drawing/2014/main" id="{2AD3634F-7D86-484B-ACD5-667A0D16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225" y="4144963"/>
              <a:ext cx="1065213" cy="180975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4" name="Line 372">
              <a:extLst>
                <a:ext uri="{FF2B5EF4-FFF2-40B4-BE49-F238E27FC236}">
                  <a16:creationId xmlns:a16="http://schemas.microsoft.com/office/drawing/2014/main" id="{15BCF2BE-09D8-4452-A98F-27A832C1A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913" y="4060825"/>
              <a:ext cx="985837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5" name="Line 376">
              <a:extLst>
                <a:ext uri="{FF2B5EF4-FFF2-40B4-BE49-F238E27FC236}">
                  <a16:creationId xmlns:a16="http://schemas.microsoft.com/office/drawing/2014/main" id="{E43AC06D-3BF2-43FA-ABC6-4F0E44CEA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4288" y="2603500"/>
              <a:ext cx="8255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6" name="AutoShape 385">
              <a:extLst>
                <a:ext uri="{FF2B5EF4-FFF2-40B4-BE49-F238E27FC236}">
                  <a16:creationId xmlns:a16="http://schemas.microsoft.com/office/drawing/2014/main" id="{8ABCDEB4-D500-4C15-B464-CCFE9073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965" y="4253931"/>
              <a:ext cx="1917700" cy="1418925"/>
            </a:xfrm>
            <a:prstGeom prst="wedgeRectCallout">
              <a:avLst>
                <a:gd name="adj1" fmla="val -88657"/>
                <a:gd name="adj2" fmla="val -25574"/>
              </a:avLst>
            </a:prstGeom>
            <a:solidFill>
              <a:schemeClr val="bg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7" name="Line 386">
              <a:extLst>
                <a:ext uri="{FF2B5EF4-FFF2-40B4-BE49-F238E27FC236}">
                  <a16:creationId xmlns:a16="http://schemas.microsoft.com/office/drawing/2014/main" id="{F429A675-BF9C-46A1-8305-30E59E4A8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4213" y="3354388"/>
              <a:ext cx="334962" cy="15875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48" name="Group 390">
              <a:extLst>
                <a:ext uri="{FF2B5EF4-FFF2-40B4-BE49-F238E27FC236}">
                  <a16:creationId xmlns:a16="http://schemas.microsoft.com/office/drawing/2014/main" id="{A4477A15-9EF0-44A1-B3ED-3BFAFD912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475" y="2678113"/>
              <a:ext cx="2944813" cy="2106612"/>
              <a:chOff x="819" y="1615"/>
              <a:chExt cx="1677" cy="1199"/>
            </a:xfrm>
          </p:grpSpPr>
          <p:sp>
            <p:nvSpPr>
              <p:cNvPr id="169" name="Freeform 207">
                <a:extLst>
                  <a:ext uri="{FF2B5EF4-FFF2-40B4-BE49-F238E27FC236}">
                    <a16:creationId xmlns:a16="http://schemas.microsoft.com/office/drawing/2014/main" id="{4CEA0140-518B-42C7-9E1A-84FAA4692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1615"/>
                <a:ext cx="582" cy="583"/>
              </a:xfrm>
              <a:custGeom>
                <a:avLst/>
                <a:gdLst>
                  <a:gd name="T0" fmla="*/ 0 w 5239"/>
                  <a:gd name="T1" fmla="*/ 0 h 5243"/>
                  <a:gd name="T2" fmla="*/ 0 w 5239"/>
                  <a:gd name="T3" fmla="*/ 0 h 5243"/>
                  <a:gd name="T4" fmla="*/ 0 w 5239"/>
                  <a:gd name="T5" fmla="*/ 0 h 5243"/>
                  <a:gd name="T6" fmla="*/ 0 w 5239"/>
                  <a:gd name="T7" fmla="*/ 0 h 5243"/>
                  <a:gd name="T8" fmla="*/ 0 w 5239"/>
                  <a:gd name="T9" fmla="*/ 0 h 5243"/>
                  <a:gd name="T10" fmla="*/ 0 w 5239"/>
                  <a:gd name="T11" fmla="*/ 0 h 5243"/>
                  <a:gd name="T12" fmla="*/ 0 w 5239"/>
                  <a:gd name="T13" fmla="*/ 0 h 5243"/>
                  <a:gd name="T14" fmla="*/ 0 w 5239"/>
                  <a:gd name="T15" fmla="*/ 0 h 5243"/>
                  <a:gd name="T16" fmla="*/ 0 w 5239"/>
                  <a:gd name="T17" fmla="*/ 0 h 5243"/>
                  <a:gd name="T18" fmla="*/ 0 w 5239"/>
                  <a:gd name="T19" fmla="*/ 0 h 5243"/>
                  <a:gd name="T20" fmla="*/ 0 w 5239"/>
                  <a:gd name="T21" fmla="*/ 0 h 5243"/>
                  <a:gd name="T22" fmla="*/ 0 w 5239"/>
                  <a:gd name="T23" fmla="*/ 0 h 5243"/>
                  <a:gd name="T24" fmla="*/ 0 w 5239"/>
                  <a:gd name="T25" fmla="*/ 0 h 5243"/>
                  <a:gd name="T26" fmla="*/ 0 w 5239"/>
                  <a:gd name="T27" fmla="*/ 0 h 5243"/>
                  <a:gd name="T28" fmla="*/ 0 w 5239"/>
                  <a:gd name="T29" fmla="*/ 0 h 5243"/>
                  <a:gd name="T30" fmla="*/ 0 w 5239"/>
                  <a:gd name="T31" fmla="*/ 0 h 5243"/>
                  <a:gd name="T32" fmla="*/ 0 w 5239"/>
                  <a:gd name="T33" fmla="*/ 0 h 5243"/>
                  <a:gd name="T34" fmla="*/ 0 w 5239"/>
                  <a:gd name="T35" fmla="*/ 0 h 5243"/>
                  <a:gd name="T36" fmla="*/ 0 w 5239"/>
                  <a:gd name="T37" fmla="*/ 0 h 5243"/>
                  <a:gd name="T38" fmla="*/ 0 w 5239"/>
                  <a:gd name="T39" fmla="*/ 0 h 5243"/>
                  <a:gd name="T40" fmla="*/ 0 w 5239"/>
                  <a:gd name="T41" fmla="*/ 0 h 5243"/>
                  <a:gd name="T42" fmla="*/ 0 w 5239"/>
                  <a:gd name="T43" fmla="*/ 0 h 5243"/>
                  <a:gd name="T44" fmla="*/ 0 w 5239"/>
                  <a:gd name="T45" fmla="*/ 0 h 5243"/>
                  <a:gd name="T46" fmla="*/ 0 w 5239"/>
                  <a:gd name="T47" fmla="*/ 0 h 5243"/>
                  <a:gd name="T48" fmla="*/ 0 w 5239"/>
                  <a:gd name="T49" fmla="*/ 0 h 5243"/>
                  <a:gd name="T50" fmla="*/ 0 w 5239"/>
                  <a:gd name="T51" fmla="*/ 0 h 5243"/>
                  <a:gd name="T52" fmla="*/ 0 w 5239"/>
                  <a:gd name="T53" fmla="*/ 0 h 5243"/>
                  <a:gd name="T54" fmla="*/ 0 w 5239"/>
                  <a:gd name="T55" fmla="*/ 0 h 5243"/>
                  <a:gd name="T56" fmla="*/ 0 w 5239"/>
                  <a:gd name="T57" fmla="*/ 0 h 5243"/>
                  <a:gd name="T58" fmla="*/ 0 w 5239"/>
                  <a:gd name="T59" fmla="*/ 0 h 5243"/>
                  <a:gd name="T60" fmla="*/ 0 w 5239"/>
                  <a:gd name="T61" fmla="*/ 0 h 5243"/>
                  <a:gd name="T62" fmla="*/ 0 w 5239"/>
                  <a:gd name="T63" fmla="*/ 0 h 5243"/>
                  <a:gd name="T64" fmla="*/ 0 w 5239"/>
                  <a:gd name="T65" fmla="*/ 0 h 5243"/>
                  <a:gd name="T66" fmla="*/ 0 w 5239"/>
                  <a:gd name="T67" fmla="*/ 0 h 5243"/>
                  <a:gd name="T68" fmla="*/ 0 w 5239"/>
                  <a:gd name="T69" fmla="*/ 0 h 5243"/>
                  <a:gd name="T70" fmla="*/ 0 w 5239"/>
                  <a:gd name="T71" fmla="*/ 0 h 5243"/>
                  <a:gd name="T72" fmla="*/ 0 w 5239"/>
                  <a:gd name="T73" fmla="*/ 0 h 5243"/>
                  <a:gd name="T74" fmla="*/ 0 w 5239"/>
                  <a:gd name="T75" fmla="*/ 0 h 5243"/>
                  <a:gd name="T76" fmla="*/ 0 w 5239"/>
                  <a:gd name="T77" fmla="*/ 0 h 5243"/>
                  <a:gd name="T78" fmla="*/ 0 w 5239"/>
                  <a:gd name="T79" fmla="*/ 0 h 5243"/>
                  <a:gd name="T80" fmla="*/ 0 w 5239"/>
                  <a:gd name="T81" fmla="*/ 0 h 5243"/>
                  <a:gd name="T82" fmla="*/ 0 w 5239"/>
                  <a:gd name="T83" fmla="*/ 0 h 5243"/>
                  <a:gd name="T84" fmla="*/ 0 w 5239"/>
                  <a:gd name="T85" fmla="*/ 0 h 5243"/>
                  <a:gd name="T86" fmla="*/ 0 w 5239"/>
                  <a:gd name="T87" fmla="*/ 0 h 5243"/>
                  <a:gd name="T88" fmla="*/ 0 w 5239"/>
                  <a:gd name="T89" fmla="*/ 0 h 5243"/>
                  <a:gd name="T90" fmla="*/ 0 w 5239"/>
                  <a:gd name="T91" fmla="*/ 0 h 5243"/>
                  <a:gd name="T92" fmla="*/ 0 w 5239"/>
                  <a:gd name="T93" fmla="*/ 0 h 5243"/>
                  <a:gd name="T94" fmla="*/ 0 w 5239"/>
                  <a:gd name="T95" fmla="*/ 0 h 5243"/>
                  <a:gd name="T96" fmla="*/ 0 w 5239"/>
                  <a:gd name="T97" fmla="*/ 0 h 5243"/>
                  <a:gd name="T98" fmla="*/ 0 w 5239"/>
                  <a:gd name="T99" fmla="*/ 0 h 5243"/>
                  <a:gd name="T100" fmla="*/ 0 w 5239"/>
                  <a:gd name="T101" fmla="*/ 0 h 5243"/>
                  <a:gd name="T102" fmla="*/ 0 w 5239"/>
                  <a:gd name="T103" fmla="*/ 0 h 52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39"/>
                  <a:gd name="T157" fmla="*/ 0 h 5243"/>
                  <a:gd name="T158" fmla="*/ 5239 w 5239"/>
                  <a:gd name="T159" fmla="*/ 5243 h 52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39" h="5243">
                    <a:moveTo>
                      <a:pt x="5239" y="2621"/>
                    </a:moveTo>
                    <a:lnTo>
                      <a:pt x="5235" y="2463"/>
                    </a:lnTo>
                    <a:lnTo>
                      <a:pt x="5220" y="2305"/>
                    </a:lnTo>
                    <a:lnTo>
                      <a:pt x="5197" y="2149"/>
                    </a:lnTo>
                    <a:lnTo>
                      <a:pt x="5164" y="1993"/>
                    </a:lnTo>
                    <a:lnTo>
                      <a:pt x="5121" y="1841"/>
                    </a:lnTo>
                    <a:lnTo>
                      <a:pt x="5069" y="1692"/>
                    </a:lnTo>
                    <a:lnTo>
                      <a:pt x="5009" y="1545"/>
                    </a:lnTo>
                    <a:lnTo>
                      <a:pt x="4940" y="1403"/>
                    </a:lnTo>
                    <a:lnTo>
                      <a:pt x="4862" y="1264"/>
                    </a:lnTo>
                    <a:lnTo>
                      <a:pt x="4776" y="1132"/>
                    </a:lnTo>
                    <a:lnTo>
                      <a:pt x="4683" y="1004"/>
                    </a:lnTo>
                    <a:lnTo>
                      <a:pt x="4581" y="882"/>
                    </a:lnTo>
                    <a:lnTo>
                      <a:pt x="4473" y="768"/>
                    </a:lnTo>
                    <a:lnTo>
                      <a:pt x="4357" y="658"/>
                    </a:lnTo>
                    <a:lnTo>
                      <a:pt x="4235" y="557"/>
                    </a:lnTo>
                    <a:lnTo>
                      <a:pt x="4108" y="463"/>
                    </a:lnTo>
                    <a:lnTo>
                      <a:pt x="3976" y="378"/>
                    </a:lnTo>
                    <a:lnTo>
                      <a:pt x="3837" y="299"/>
                    </a:lnTo>
                    <a:lnTo>
                      <a:pt x="3695" y="230"/>
                    </a:lnTo>
                    <a:lnTo>
                      <a:pt x="3549" y="170"/>
                    </a:lnTo>
                    <a:lnTo>
                      <a:pt x="3399" y="118"/>
                    </a:lnTo>
                    <a:lnTo>
                      <a:pt x="3247" y="75"/>
                    </a:lnTo>
                    <a:lnTo>
                      <a:pt x="3092" y="42"/>
                    </a:lnTo>
                    <a:lnTo>
                      <a:pt x="2936" y="19"/>
                    </a:lnTo>
                    <a:lnTo>
                      <a:pt x="2778" y="4"/>
                    </a:lnTo>
                    <a:lnTo>
                      <a:pt x="2620" y="0"/>
                    </a:lnTo>
                    <a:lnTo>
                      <a:pt x="2462" y="4"/>
                    </a:lnTo>
                    <a:lnTo>
                      <a:pt x="2304" y="19"/>
                    </a:lnTo>
                    <a:lnTo>
                      <a:pt x="2148" y="42"/>
                    </a:lnTo>
                    <a:lnTo>
                      <a:pt x="1992" y="75"/>
                    </a:lnTo>
                    <a:lnTo>
                      <a:pt x="1840" y="118"/>
                    </a:lnTo>
                    <a:lnTo>
                      <a:pt x="1691" y="170"/>
                    </a:lnTo>
                    <a:lnTo>
                      <a:pt x="1545" y="230"/>
                    </a:lnTo>
                    <a:lnTo>
                      <a:pt x="1402" y="299"/>
                    </a:lnTo>
                    <a:lnTo>
                      <a:pt x="1264" y="378"/>
                    </a:lnTo>
                    <a:lnTo>
                      <a:pt x="1131" y="463"/>
                    </a:lnTo>
                    <a:lnTo>
                      <a:pt x="1004" y="557"/>
                    </a:lnTo>
                    <a:lnTo>
                      <a:pt x="882" y="658"/>
                    </a:lnTo>
                    <a:lnTo>
                      <a:pt x="768" y="768"/>
                    </a:lnTo>
                    <a:lnTo>
                      <a:pt x="658" y="882"/>
                    </a:lnTo>
                    <a:lnTo>
                      <a:pt x="557" y="1004"/>
                    </a:lnTo>
                    <a:lnTo>
                      <a:pt x="464" y="1132"/>
                    </a:lnTo>
                    <a:lnTo>
                      <a:pt x="378" y="1264"/>
                    </a:lnTo>
                    <a:lnTo>
                      <a:pt x="300" y="1403"/>
                    </a:lnTo>
                    <a:lnTo>
                      <a:pt x="231" y="1545"/>
                    </a:lnTo>
                    <a:lnTo>
                      <a:pt x="170" y="1692"/>
                    </a:lnTo>
                    <a:lnTo>
                      <a:pt x="118" y="1841"/>
                    </a:lnTo>
                    <a:lnTo>
                      <a:pt x="76" y="1993"/>
                    </a:lnTo>
                    <a:lnTo>
                      <a:pt x="43" y="2149"/>
                    </a:lnTo>
                    <a:lnTo>
                      <a:pt x="19" y="2305"/>
                    </a:lnTo>
                    <a:lnTo>
                      <a:pt x="5" y="2463"/>
                    </a:lnTo>
                    <a:lnTo>
                      <a:pt x="0" y="2621"/>
                    </a:lnTo>
                    <a:lnTo>
                      <a:pt x="5" y="2779"/>
                    </a:lnTo>
                    <a:lnTo>
                      <a:pt x="19" y="2938"/>
                    </a:lnTo>
                    <a:lnTo>
                      <a:pt x="43" y="3094"/>
                    </a:lnTo>
                    <a:lnTo>
                      <a:pt x="76" y="3248"/>
                    </a:lnTo>
                    <a:lnTo>
                      <a:pt x="118" y="3401"/>
                    </a:lnTo>
                    <a:lnTo>
                      <a:pt x="170" y="3551"/>
                    </a:lnTo>
                    <a:lnTo>
                      <a:pt x="231" y="3697"/>
                    </a:lnTo>
                    <a:lnTo>
                      <a:pt x="300" y="3840"/>
                    </a:lnTo>
                    <a:lnTo>
                      <a:pt x="378" y="3977"/>
                    </a:lnTo>
                    <a:lnTo>
                      <a:pt x="464" y="4111"/>
                    </a:lnTo>
                    <a:lnTo>
                      <a:pt x="557" y="4238"/>
                    </a:lnTo>
                    <a:lnTo>
                      <a:pt x="658" y="4360"/>
                    </a:lnTo>
                    <a:lnTo>
                      <a:pt x="768" y="4475"/>
                    </a:lnTo>
                    <a:lnTo>
                      <a:pt x="882" y="4583"/>
                    </a:lnTo>
                    <a:lnTo>
                      <a:pt x="1004" y="4685"/>
                    </a:lnTo>
                    <a:lnTo>
                      <a:pt x="1131" y="4779"/>
                    </a:lnTo>
                    <a:lnTo>
                      <a:pt x="1264" y="4865"/>
                    </a:lnTo>
                    <a:lnTo>
                      <a:pt x="1402" y="4943"/>
                    </a:lnTo>
                    <a:lnTo>
                      <a:pt x="1545" y="5012"/>
                    </a:lnTo>
                    <a:lnTo>
                      <a:pt x="1691" y="5073"/>
                    </a:lnTo>
                    <a:lnTo>
                      <a:pt x="1840" y="5124"/>
                    </a:lnTo>
                    <a:lnTo>
                      <a:pt x="1992" y="5166"/>
                    </a:lnTo>
                    <a:lnTo>
                      <a:pt x="2148" y="5200"/>
                    </a:lnTo>
                    <a:lnTo>
                      <a:pt x="2304" y="5224"/>
                    </a:lnTo>
                    <a:lnTo>
                      <a:pt x="2462" y="5238"/>
                    </a:lnTo>
                    <a:lnTo>
                      <a:pt x="2620" y="5243"/>
                    </a:lnTo>
                    <a:lnTo>
                      <a:pt x="2778" y="5238"/>
                    </a:lnTo>
                    <a:lnTo>
                      <a:pt x="2936" y="5224"/>
                    </a:lnTo>
                    <a:lnTo>
                      <a:pt x="3092" y="5200"/>
                    </a:lnTo>
                    <a:lnTo>
                      <a:pt x="3247" y="5166"/>
                    </a:lnTo>
                    <a:lnTo>
                      <a:pt x="3399" y="5124"/>
                    </a:lnTo>
                    <a:lnTo>
                      <a:pt x="3549" y="5073"/>
                    </a:lnTo>
                    <a:lnTo>
                      <a:pt x="3695" y="5012"/>
                    </a:lnTo>
                    <a:lnTo>
                      <a:pt x="3837" y="4943"/>
                    </a:lnTo>
                    <a:lnTo>
                      <a:pt x="3976" y="4865"/>
                    </a:lnTo>
                    <a:lnTo>
                      <a:pt x="4108" y="4779"/>
                    </a:lnTo>
                    <a:lnTo>
                      <a:pt x="4235" y="4685"/>
                    </a:lnTo>
                    <a:lnTo>
                      <a:pt x="4357" y="4583"/>
                    </a:lnTo>
                    <a:lnTo>
                      <a:pt x="4473" y="4475"/>
                    </a:lnTo>
                    <a:lnTo>
                      <a:pt x="4581" y="4360"/>
                    </a:lnTo>
                    <a:lnTo>
                      <a:pt x="4683" y="4238"/>
                    </a:lnTo>
                    <a:lnTo>
                      <a:pt x="4776" y="4111"/>
                    </a:lnTo>
                    <a:lnTo>
                      <a:pt x="4862" y="3977"/>
                    </a:lnTo>
                    <a:lnTo>
                      <a:pt x="4940" y="3840"/>
                    </a:lnTo>
                    <a:lnTo>
                      <a:pt x="5009" y="3697"/>
                    </a:lnTo>
                    <a:lnTo>
                      <a:pt x="5069" y="3551"/>
                    </a:lnTo>
                    <a:lnTo>
                      <a:pt x="5121" y="3401"/>
                    </a:lnTo>
                    <a:lnTo>
                      <a:pt x="5164" y="3248"/>
                    </a:lnTo>
                    <a:lnTo>
                      <a:pt x="5197" y="3094"/>
                    </a:lnTo>
                    <a:lnTo>
                      <a:pt x="5220" y="2938"/>
                    </a:lnTo>
                    <a:lnTo>
                      <a:pt x="5235" y="2779"/>
                    </a:lnTo>
                    <a:lnTo>
                      <a:pt x="5239" y="262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0" name="Freeform 223">
                <a:extLst>
                  <a:ext uri="{FF2B5EF4-FFF2-40B4-BE49-F238E27FC236}">
                    <a16:creationId xmlns:a16="http://schemas.microsoft.com/office/drawing/2014/main" id="{06AD9F43-8023-4E2D-8FE1-BFF07389D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516"/>
                <a:ext cx="52" cy="45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0" y="400"/>
                    </a:moveTo>
                    <a:lnTo>
                      <a:pt x="230" y="0"/>
                    </a:lnTo>
                    <a:lnTo>
                      <a:pt x="461" y="400"/>
                    </a:lnTo>
                    <a:lnTo>
                      <a:pt x="0" y="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1" name="Freeform 224">
                <a:extLst>
                  <a:ext uri="{FF2B5EF4-FFF2-40B4-BE49-F238E27FC236}">
                    <a16:creationId xmlns:a16="http://schemas.microsoft.com/office/drawing/2014/main" id="{6FBF28D2-3C4B-4F8B-8EE7-30C42D5CA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" y="2599"/>
                <a:ext cx="148" cy="148"/>
              </a:xfrm>
              <a:custGeom>
                <a:avLst/>
                <a:gdLst>
                  <a:gd name="T0" fmla="*/ 0 w 1328"/>
                  <a:gd name="T1" fmla="*/ 0 h 1329"/>
                  <a:gd name="T2" fmla="*/ 0 w 1328"/>
                  <a:gd name="T3" fmla="*/ 0 h 1329"/>
                  <a:gd name="T4" fmla="*/ 0 w 1328"/>
                  <a:gd name="T5" fmla="*/ 0 h 1329"/>
                  <a:gd name="T6" fmla="*/ 0 w 1328"/>
                  <a:gd name="T7" fmla="*/ 0 h 1329"/>
                  <a:gd name="T8" fmla="*/ 0 w 1328"/>
                  <a:gd name="T9" fmla="*/ 0 h 1329"/>
                  <a:gd name="T10" fmla="*/ 0 w 1328"/>
                  <a:gd name="T11" fmla="*/ 0 h 1329"/>
                  <a:gd name="T12" fmla="*/ 0 w 1328"/>
                  <a:gd name="T13" fmla="*/ 0 h 1329"/>
                  <a:gd name="T14" fmla="*/ 0 w 1328"/>
                  <a:gd name="T15" fmla="*/ 0 h 1329"/>
                  <a:gd name="T16" fmla="*/ 0 w 1328"/>
                  <a:gd name="T17" fmla="*/ 0 h 1329"/>
                  <a:gd name="T18" fmla="*/ 0 w 1328"/>
                  <a:gd name="T19" fmla="*/ 0 h 1329"/>
                  <a:gd name="T20" fmla="*/ 0 w 1328"/>
                  <a:gd name="T21" fmla="*/ 0 h 1329"/>
                  <a:gd name="T22" fmla="*/ 0 w 1328"/>
                  <a:gd name="T23" fmla="*/ 0 h 1329"/>
                  <a:gd name="T24" fmla="*/ 0 w 1328"/>
                  <a:gd name="T25" fmla="*/ 0 h 1329"/>
                  <a:gd name="T26" fmla="*/ 0 w 1328"/>
                  <a:gd name="T27" fmla="*/ 0 h 1329"/>
                  <a:gd name="T28" fmla="*/ 0 w 1328"/>
                  <a:gd name="T29" fmla="*/ 0 h 1329"/>
                  <a:gd name="T30" fmla="*/ 0 w 1328"/>
                  <a:gd name="T31" fmla="*/ 0 h 1329"/>
                  <a:gd name="T32" fmla="*/ 0 w 1328"/>
                  <a:gd name="T33" fmla="*/ 0 h 1329"/>
                  <a:gd name="T34" fmla="*/ 0 w 1328"/>
                  <a:gd name="T35" fmla="*/ 0 h 1329"/>
                  <a:gd name="T36" fmla="*/ 0 w 1328"/>
                  <a:gd name="T37" fmla="*/ 0 h 1329"/>
                  <a:gd name="T38" fmla="*/ 0 w 1328"/>
                  <a:gd name="T39" fmla="*/ 0 h 1329"/>
                  <a:gd name="T40" fmla="*/ 0 w 1328"/>
                  <a:gd name="T41" fmla="*/ 0 h 1329"/>
                  <a:gd name="T42" fmla="*/ 0 w 1328"/>
                  <a:gd name="T43" fmla="*/ 0 h 1329"/>
                  <a:gd name="T44" fmla="*/ 0 w 1328"/>
                  <a:gd name="T45" fmla="*/ 0 h 1329"/>
                  <a:gd name="T46" fmla="*/ 0 w 1328"/>
                  <a:gd name="T47" fmla="*/ 0 h 1329"/>
                  <a:gd name="T48" fmla="*/ 0 w 1328"/>
                  <a:gd name="T49" fmla="*/ 0 h 1329"/>
                  <a:gd name="T50" fmla="*/ 0 w 1328"/>
                  <a:gd name="T51" fmla="*/ 0 h 1329"/>
                  <a:gd name="T52" fmla="*/ 0 w 1328"/>
                  <a:gd name="T53" fmla="*/ 0 h 1329"/>
                  <a:gd name="T54" fmla="*/ 0 w 1328"/>
                  <a:gd name="T55" fmla="*/ 0 h 1329"/>
                  <a:gd name="T56" fmla="*/ 0 w 1328"/>
                  <a:gd name="T57" fmla="*/ 0 h 1329"/>
                  <a:gd name="T58" fmla="*/ 0 w 1328"/>
                  <a:gd name="T59" fmla="*/ 0 h 1329"/>
                  <a:gd name="T60" fmla="*/ 0 w 1328"/>
                  <a:gd name="T61" fmla="*/ 0 h 1329"/>
                  <a:gd name="T62" fmla="*/ 0 w 1328"/>
                  <a:gd name="T63" fmla="*/ 0 h 13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28"/>
                  <a:gd name="T97" fmla="*/ 0 h 1329"/>
                  <a:gd name="T98" fmla="*/ 1328 w 1328"/>
                  <a:gd name="T99" fmla="*/ 1329 h 13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28" h="1329">
                    <a:moveTo>
                      <a:pt x="1328" y="665"/>
                    </a:moveTo>
                    <a:lnTo>
                      <a:pt x="1325" y="600"/>
                    </a:lnTo>
                    <a:lnTo>
                      <a:pt x="1315" y="535"/>
                    </a:lnTo>
                    <a:lnTo>
                      <a:pt x="1300" y="472"/>
                    </a:lnTo>
                    <a:lnTo>
                      <a:pt x="1277" y="411"/>
                    </a:lnTo>
                    <a:lnTo>
                      <a:pt x="1250" y="352"/>
                    </a:lnTo>
                    <a:lnTo>
                      <a:pt x="1217" y="295"/>
                    </a:lnTo>
                    <a:lnTo>
                      <a:pt x="1178" y="244"/>
                    </a:lnTo>
                    <a:lnTo>
                      <a:pt x="1134" y="196"/>
                    </a:lnTo>
                    <a:lnTo>
                      <a:pt x="1085" y="151"/>
                    </a:lnTo>
                    <a:lnTo>
                      <a:pt x="1033" y="113"/>
                    </a:lnTo>
                    <a:lnTo>
                      <a:pt x="977" y="79"/>
                    </a:lnTo>
                    <a:lnTo>
                      <a:pt x="918" y="51"/>
                    </a:lnTo>
                    <a:lnTo>
                      <a:pt x="857" y="30"/>
                    </a:lnTo>
                    <a:lnTo>
                      <a:pt x="794" y="13"/>
                    </a:lnTo>
                    <a:lnTo>
                      <a:pt x="729" y="3"/>
                    </a:lnTo>
                    <a:lnTo>
                      <a:pt x="664" y="0"/>
                    </a:lnTo>
                    <a:lnTo>
                      <a:pt x="599" y="3"/>
                    </a:lnTo>
                    <a:lnTo>
                      <a:pt x="535" y="13"/>
                    </a:lnTo>
                    <a:lnTo>
                      <a:pt x="472" y="30"/>
                    </a:lnTo>
                    <a:lnTo>
                      <a:pt x="410" y="51"/>
                    </a:lnTo>
                    <a:lnTo>
                      <a:pt x="351" y="79"/>
                    </a:lnTo>
                    <a:lnTo>
                      <a:pt x="295" y="113"/>
                    </a:lnTo>
                    <a:lnTo>
                      <a:pt x="243" y="151"/>
                    </a:lnTo>
                    <a:lnTo>
                      <a:pt x="194" y="196"/>
                    </a:lnTo>
                    <a:lnTo>
                      <a:pt x="151" y="244"/>
                    </a:lnTo>
                    <a:lnTo>
                      <a:pt x="113" y="295"/>
                    </a:lnTo>
                    <a:lnTo>
                      <a:pt x="79" y="352"/>
                    </a:lnTo>
                    <a:lnTo>
                      <a:pt x="51" y="411"/>
                    </a:lnTo>
                    <a:lnTo>
                      <a:pt x="30" y="472"/>
                    </a:lnTo>
                    <a:lnTo>
                      <a:pt x="13" y="535"/>
                    </a:lnTo>
                    <a:lnTo>
                      <a:pt x="3" y="600"/>
                    </a:lnTo>
                    <a:lnTo>
                      <a:pt x="0" y="665"/>
                    </a:lnTo>
                    <a:lnTo>
                      <a:pt x="3" y="730"/>
                    </a:lnTo>
                    <a:lnTo>
                      <a:pt x="13" y="794"/>
                    </a:lnTo>
                    <a:lnTo>
                      <a:pt x="30" y="857"/>
                    </a:lnTo>
                    <a:lnTo>
                      <a:pt x="51" y="919"/>
                    </a:lnTo>
                    <a:lnTo>
                      <a:pt x="79" y="978"/>
                    </a:lnTo>
                    <a:lnTo>
                      <a:pt x="113" y="1034"/>
                    </a:lnTo>
                    <a:lnTo>
                      <a:pt x="151" y="1086"/>
                    </a:lnTo>
                    <a:lnTo>
                      <a:pt x="194" y="1135"/>
                    </a:lnTo>
                    <a:lnTo>
                      <a:pt x="243" y="1179"/>
                    </a:lnTo>
                    <a:lnTo>
                      <a:pt x="295" y="1218"/>
                    </a:lnTo>
                    <a:lnTo>
                      <a:pt x="351" y="1251"/>
                    </a:lnTo>
                    <a:lnTo>
                      <a:pt x="410" y="1279"/>
                    </a:lnTo>
                    <a:lnTo>
                      <a:pt x="472" y="1301"/>
                    </a:lnTo>
                    <a:lnTo>
                      <a:pt x="535" y="1316"/>
                    </a:lnTo>
                    <a:lnTo>
                      <a:pt x="599" y="1326"/>
                    </a:lnTo>
                    <a:lnTo>
                      <a:pt x="664" y="1329"/>
                    </a:lnTo>
                    <a:lnTo>
                      <a:pt x="729" y="1326"/>
                    </a:lnTo>
                    <a:lnTo>
                      <a:pt x="794" y="1316"/>
                    </a:lnTo>
                    <a:lnTo>
                      <a:pt x="857" y="1301"/>
                    </a:lnTo>
                    <a:lnTo>
                      <a:pt x="918" y="1279"/>
                    </a:lnTo>
                    <a:lnTo>
                      <a:pt x="977" y="1251"/>
                    </a:lnTo>
                    <a:lnTo>
                      <a:pt x="1033" y="1218"/>
                    </a:lnTo>
                    <a:lnTo>
                      <a:pt x="1085" y="1179"/>
                    </a:lnTo>
                    <a:lnTo>
                      <a:pt x="1134" y="1135"/>
                    </a:lnTo>
                    <a:lnTo>
                      <a:pt x="1178" y="1086"/>
                    </a:lnTo>
                    <a:lnTo>
                      <a:pt x="1217" y="1034"/>
                    </a:lnTo>
                    <a:lnTo>
                      <a:pt x="1250" y="978"/>
                    </a:lnTo>
                    <a:lnTo>
                      <a:pt x="1277" y="919"/>
                    </a:lnTo>
                    <a:lnTo>
                      <a:pt x="1300" y="857"/>
                    </a:lnTo>
                    <a:lnTo>
                      <a:pt x="1315" y="794"/>
                    </a:lnTo>
                    <a:lnTo>
                      <a:pt x="1325" y="730"/>
                    </a:lnTo>
                    <a:lnTo>
                      <a:pt x="1328" y="66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2" name="Freeform 244">
                <a:extLst>
                  <a:ext uri="{FF2B5EF4-FFF2-40B4-BE49-F238E27FC236}">
                    <a16:creationId xmlns:a16="http://schemas.microsoft.com/office/drawing/2014/main" id="{ECC69140-4F08-4A60-85F6-D91B999D4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472"/>
                <a:ext cx="51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0"/>
                    </a:moveTo>
                    <a:lnTo>
                      <a:pt x="230" y="400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3" name="Freeform 245">
                <a:extLst>
                  <a:ext uri="{FF2B5EF4-FFF2-40B4-BE49-F238E27FC236}">
                    <a16:creationId xmlns:a16="http://schemas.microsoft.com/office/drawing/2014/main" id="{BC09FFF8-EFFD-4239-BF52-7B7AEB0C3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516"/>
                <a:ext cx="51" cy="45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400"/>
                    </a:moveTo>
                    <a:lnTo>
                      <a:pt x="230" y="0"/>
                    </a:lnTo>
                    <a:lnTo>
                      <a:pt x="0" y="400"/>
                    </a:lnTo>
                    <a:lnTo>
                      <a:pt x="461" y="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4" name="Freeform 247">
                <a:extLst>
                  <a:ext uri="{FF2B5EF4-FFF2-40B4-BE49-F238E27FC236}">
                    <a16:creationId xmlns:a16="http://schemas.microsoft.com/office/drawing/2014/main" id="{FECB5869-5D97-41B6-840B-D600252B8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516"/>
                <a:ext cx="52" cy="45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400"/>
                    </a:moveTo>
                    <a:lnTo>
                      <a:pt x="230" y="0"/>
                    </a:lnTo>
                    <a:lnTo>
                      <a:pt x="0" y="400"/>
                    </a:lnTo>
                    <a:lnTo>
                      <a:pt x="461" y="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5" name="Freeform 248">
                <a:extLst>
                  <a:ext uri="{FF2B5EF4-FFF2-40B4-BE49-F238E27FC236}">
                    <a16:creationId xmlns:a16="http://schemas.microsoft.com/office/drawing/2014/main" id="{3C97DF6A-0482-4AA7-9828-3D2D121CD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2599"/>
                <a:ext cx="148" cy="148"/>
              </a:xfrm>
              <a:custGeom>
                <a:avLst/>
                <a:gdLst>
                  <a:gd name="T0" fmla="*/ 0 w 1328"/>
                  <a:gd name="T1" fmla="*/ 0 h 1329"/>
                  <a:gd name="T2" fmla="*/ 0 w 1328"/>
                  <a:gd name="T3" fmla="*/ 0 h 1329"/>
                  <a:gd name="T4" fmla="*/ 0 w 1328"/>
                  <a:gd name="T5" fmla="*/ 0 h 1329"/>
                  <a:gd name="T6" fmla="*/ 0 w 1328"/>
                  <a:gd name="T7" fmla="*/ 0 h 1329"/>
                  <a:gd name="T8" fmla="*/ 0 w 1328"/>
                  <a:gd name="T9" fmla="*/ 0 h 1329"/>
                  <a:gd name="T10" fmla="*/ 0 w 1328"/>
                  <a:gd name="T11" fmla="*/ 0 h 1329"/>
                  <a:gd name="T12" fmla="*/ 0 w 1328"/>
                  <a:gd name="T13" fmla="*/ 0 h 1329"/>
                  <a:gd name="T14" fmla="*/ 0 w 1328"/>
                  <a:gd name="T15" fmla="*/ 0 h 1329"/>
                  <a:gd name="T16" fmla="*/ 0 w 1328"/>
                  <a:gd name="T17" fmla="*/ 0 h 1329"/>
                  <a:gd name="T18" fmla="*/ 0 w 1328"/>
                  <a:gd name="T19" fmla="*/ 0 h 1329"/>
                  <a:gd name="T20" fmla="*/ 0 w 1328"/>
                  <a:gd name="T21" fmla="*/ 0 h 1329"/>
                  <a:gd name="T22" fmla="*/ 0 w 1328"/>
                  <a:gd name="T23" fmla="*/ 0 h 1329"/>
                  <a:gd name="T24" fmla="*/ 0 w 1328"/>
                  <a:gd name="T25" fmla="*/ 0 h 1329"/>
                  <a:gd name="T26" fmla="*/ 0 w 1328"/>
                  <a:gd name="T27" fmla="*/ 0 h 1329"/>
                  <a:gd name="T28" fmla="*/ 0 w 1328"/>
                  <a:gd name="T29" fmla="*/ 0 h 1329"/>
                  <a:gd name="T30" fmla="*/ 0 w 1328"/>
                  <a:gd name="T31" fmla="*/ 0 h 1329"/>
                  <a:gd name="T32" fmla="*/ 0 w 1328"/>
                  <a:gd name="T33" fmla="*/ 0 h 1329"/>
                  <a:gd name="T34" fmla="*/ 0 w 1328"/>
                  <a:gd name="T35" fmla="*/ 0 h 1329"/>
                  <a:gd name="T36" fmla="*/ 0 w 1328"/>
                  <a:gd name="T37" fmla="*/ 0 h 1329"/>
                  <a:gd name="T38" fmla="*/ 0 w 1328"/>
                  <a:gd name="T39" fmla="*/ 0 h 1329"/>
                  <a:gd name="T40" fmla="*/ 0 w 1328"/>
                  <a:gd name="T41" fmla="*/ 0 h 1329"/>
                  <a:gd name="T42" fmla="*/ 0 w 1328"/>
                  <a:gd name="T43" fmla="*/ 0 h 1329"/>
                  <a:gd name="T44" fmla="*/ 0 w 1328"/>
                  <a:gd name="T45" fmla="*/ 0 h 1329"/>
                  <a:gd name="T46" fmla="*/ 0 w 1328"/>
                  <a:gd name="T47" fmla="*/ 0 h 1329"/>
                  <a:gd name="T48" fmla="*/ 0 w 1328"/>
                  <a:gd name="T49" fmla="*/ 0 h 1329"/>
                  <a:gd name="T50" fmla="*/ 0 w 1328"/>
                  <a:gd name="T51" fmla="*/ 0 h 1329"/>
                  <a:gd name="T52" fmla="*/ 0 w 1328"/>
                  <a:gd name="T53" fmla="*/ 0 h 1329"/>
                  <a:gd name="T54" fmla="*/ 0 w 1328"/>
                  <a:gd name="T55" fmla="*/ 0 h 1329"/>
                  <a:gd name="T56" fmla="*/ 0 w 1328"/>
                  <a:gd name="T57" fmla="*/ 0 h 1329"/>
                  <a:gd name="T58" fmla="*/ 0 w 1328"/>
                  <a:gd name="T59" fmla="*/ 0 h 1329"/>
                  <a:gd name="T60" fmla="*/ 0 w 1328"/>
                  <a:gd name="T61" fmla="*/ 0 h 1329"/>
                  <a:gd name="T62" fmla="*/ 0 w 1328"/>
                  <a:gd name="T63" fmla="*/ 0 h 1329"/>
                  <a:gd name="T64" fmla="*/ 0 w 1328"/>
                  <a:gd name="T65" fmla="*/ 0 h 1329"/>
                  <a:gd name="T66" fmla="*/ 0 w 1328"/>
                  <a:gd name="T67" fmla="*/ 0 h 1329"/>
                  <a:gd name="T68" fmla="*/ 0 w 1328"/>
                  <a:gd name="T69" fmla="*/ 0 h 1329"/>
                  <a:gd name="T70" fmla="*/ 0 w 1328"/>
                  <a:gd name="T71" fmla="*/ 0 h 1329"/>
                  <a:gd name="T72" fmla="*/ 0 w 1328"/>
                  <a:gd name="T73" fmla="*/ 0 h 1329"/>
                  <a:gd name="T74" fmla="*/ 0 w 1328"/>
                  <a:gd name="T75" fmla="*/ 0 h 1329"/>
                  <a:gd name="T76" fmla="*/ 0 w 1328"/>
                  <a:gd name="T77" fmla="*/ 0 h 1329"/>
                  <a:gd name="T78" fmla="*/ 0 w 1328"/>
                  <a:gd name="T79" fmla="*/ 0 h 1329"/>
                  <a:gd name="T80" fmla="*/ 0 w 1328"/>
                  <a:gd name="T81" fmla="*/ 0 h 1329"/>
                  <a:gd name="T82" fmla="*/ 0 w 1328"/>
                  <a:gd name="T83" fmla="*/ 0 h 1329"/>
                  <a:gd name="T84" fmla="*/ 0 w 1328"/>
                  <a:gd name="T85" fmla="*/ 0 h 1329"/>
                  <a:gd name="T86" fmla="*/ 0 w 1328"/>
                  <a:gd name="T87" fmla="*/ 0 h 1329"/>
                  <a:gd name="T88" fmla="*/ 0 w 1328"/>
                  <a:gd name="T89" fmla="*/ 0 h 132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28"/>
                  <a:gd name="T136" fmla="*/ 0 h 1329"/>
                  <a:gd name="T137" fmla="*/ 1328 w 1328"/>
                  <a:gd name="T138" fmla="*/ 1329 h 132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28" h="1329">
                    <a:moveTo>
                      <a:pt x="1328" y="665"/>
                    </a:moveTo>
                    <a:lnTo>
                      <a:pt x="1322" y="571"/>
                    </a:lnTo>
                    <a:lnTo>
                      <a:pt x="1302" y="478"/>
                    </a:lnTo>
                    <a:lnTo>
                      <a:pt x="1268" y="389"/>
                    </a:lnTo>
                    <a:lnTo>
                      <a:pt x="1223" y="306"/>
                    </a:lnTo>
                    <a:lnTo>
                      <a:pt x="1166" y="230"/>
                    </a:lnTo>
                    <a:lnTo>
                      <a:pt x="1099" y="163"/>
                    </a:lnTo>
                    <a:lnTo>
                      <a:pt x="1023" y="106"/>
                    </a:lnTo>
                    <a:lnTo>
                      <a:pt x="940" y="60"/>
                    </a:lnTo>
                    <a:lnTo>
                      <a:pt x="851" y="28"/>
                    </a:lnTo>
                    <a:lnTo>
                      <a:pt x="759" y="8"/>
                    </a:lnTo>
                    <a:lnTo>
                      <a:pt x="664" y="0"/>
                    </a:lnTo>
                    <a:lnTo>
                      <a:pt x="569" y="8"/>
                    </a:lnTo>
                    <a:lnTo>
                      <a:pt x="477" y="28"/>
                    </a:lnTo>
                    <a:lnTo>
                      <a:pt x="389" y="60"/>
                    </a:lnTo>
                    <a:lnTo>
                      <a:pt x="306" y="106"/>
                    </a:lnTo>
                    <a:lnTo>
                      <a:pt x="229" y="163"/>
                    </a:lnTo>
                    <a:lnTo>
                      <a:pt x="163" y="230"/>
                    </a:lnTo>
                    <a:lnTo>
                      <a:pt x="106" y="306"/>
                    </a:lnTo>
                    <a:lnTo>
                      <a:pt x="60" y="389"/>
                    </a:lnTo>
                    <a:lnTo>
                      <a:pt x="27" y="478"/>
                    </a:lnTo>
                    <a:lnTo>
                      <a:pt x="7" y="571"/>
                    </a:lnTo>
                    <a:lnTo>
                      <a:pt x="0" y="665"/>
                    </a:lnTo>
                    <a:lnTo>
                      <a:pt x="7" y="760"/>
                    </a:lnTo>
                    <a:lnTo>
                      <a:pt x="27" y="852"/>
                    </a:lnTo>
                    <a:lnTo>
                      <a:pt x="60" y="941"/>
                    </a:lnTo>
                    <a:lnTo>
                      <a:pt x="106" y="1024"/>
                    </a:lnTo>
                    <a:lnTo>
                      <a:pt x="163" y="1100"/>
                    </a:lnTo>
                    <a:lnTo>
                      <a:pt x="229" y="1167"/>
                    </a:lnTo>
                    <a:lnTo>
                      <a:pt x="306" y="1224"/>
                    </a:lnTo>
                    <a:lnTo>
                      <a:pt x="389" y="1269"/>
                    </a:lnTo>
                    <a:lnTo>
                      <a:pt x="477" y="1303"/>
                    </a:lnTo>
                    <a:lnTo>
                      <a:pt x="569" y="1323"/>
                    </a:lnTo>
                    <a:lnTo>
                      <a:pt x="664" y="1329"/>
                    </a:lnTo>
                    <a:lnTo>
                      <a:pt x="759" y="1323"/>
                    </a:lnTo>
                    <a:lnTo>
                      <a:pt x="851" y="1303"/>
                    </a:lnTo>
                    <a:lnTo>
                      <a:pt x="940" y="1269"/>
                    </a:lnTo>
                    <a:lnTo>
                      <a:pt x="1023" y="1224"/>
                    </a:lnTo>
                    <a:lnTo>
                      <a:pt x="1099" y="1167"/>
                    </a:lnTo>
                    <a:lnTo>
                      <a:pt x="1166" y="1100"/>
                    </a:lnTo>
                    <a:lnTo>
                      <a:pt x="1223" y="1024"/>
                    </a:lnTo>
                    <a:lnTo>
                      <a:pt x="1268" y="941"/>
                    </a:lnTo>
                    <a:lnTo>
                      <a:pt x="1302" y="852"/>
                    </a:lnTo>
                    <a:lnTo>
                      <a:pt x="1322" y="760"/>
                    </a:lnTo>
                    <a:lnTo>
                      <a:pt x="1328" y="66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6" name="Freeform 270">
                <a:extLst>
                  <a:ext uri="{FF2B5EF4-FFF2-40B4-BE49-F238E27FC236}">
                    <a16:creationId xmlns:a16="http://schemas.microsoft.com/office/drawing/2014/main" id="{998CAC10-6F24-45FA-830E-D03B01BAD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472"/>
                <a:ext cx="52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0" y="0"/>
                    </a:moveTo>
                    <a:lnTo>
                      <a:pt x="230" y="400"/>
                    </a:ln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7" name="Freeform 271">
                <a:extLst>
                  <a:ext uri="{FF2B5EF4-FFF2-40B4-BE49-F238E27FC236}">
                    <a16:creationId xmlns:a16="http://schemas.microsoft.com/office/drawing/2014/main" id="{CADDDDDC-9BED-41CA-AB47-727E6889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372"/>
                <a:ext cx="44" cy="51"/>
              </a:xfrm>
              <a:custGeom>
                <a:avLst/>
                <a:gdLst>
                  <a:gd name="T0" fmla="*/ 0 w 400"/>
                  <a:gd name="T1" fmla="*/ 0 h 461"/>
                  <a:gd name="T2" fmla="*/ 0 w 400"/>
                  <a:gd name="T3" fmla="*/ 0 h 461"/>
                  <a:gd name="T4" fmla="*/ 0 w 400"/>
                  <a:gd name="T5" fmla="*/ 0 h 461"/>
                  <a:gd name="T6" fmla="*/ 0 w 400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461"/>
                  <a:gd name="T14" fmla="*/ 400 w 400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461">
                    <a:moveTo>
                      <a:pt x="0" y="0"/>
                    </a:moveTo>
                    <a:lnTo>
                      <a:pt x="400" y="230"/>
                    </a:lnTo>
                    <a:lnTo>
                      <a:pt x="0" y="4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8" name="Freeform 272">
                <a:extLst>
                  <a:ext uri="{FF2B5EF4-FFF2-40B4-BE49-F238E27FC236}">
                    <a16:creationId xmlns:a16="http://schemas.microsoft.com/office/drawing/2014/main" id="{2D321079-E0CC-408E-9210-DCD63676D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372"/>
                <a:ext cx="44" cy="51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399" y="0"/>
                    </a:moveTo>
                    <a:lnTo>
                      <a:pt x="0" y="230"/>
                    </a:lnTo>
                    <a:lnTo>
                      <a:pt x="399" y="461"/>
                    </a:lnTo>
                    <a:lnTo>
                      <a:pt x="399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9" name="Freeform 273">
                <a:extLst>
                  <a:ext uri="{FF2B5EF4-FFF2-40B4-BE49-F238E27FC236}">
                    <a16:creationId xmlns:a16="http://schemas.microsoft.com/office/drawing/2014/main" id="{A04F5460-A542-4D46-A6F5-03E85438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" y="2285"/>
                <a:ext cx="44" cy="52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399" y="461"/>
                    </a:moveTo>
                    <a:lnTo>
                      <a:pt x="0" y="231"/>
                    </a:lnTo>
                    <a:lnTo>
                      <a:pt x="399" y="0"/>
                    </a:lnTo>
                    <a:lnTo>
                      <a:pt x="399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0" name="Freeform 274">
                <a:extLst>
                  <a:ext uri="{FF2B5EF4-FFF2-40B4-BE49-F238E27FC236}">
                    <a16:creationId xmlns:a16="http://schemas.microsoft.com/office/drawing/2014/main" id="{D2AD60B2-4169-4776-B54D-3F1E6198F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285"/>
                <a:ext cx="44" cy="52"/>
              </a:xfrm>
              <a:custGeom>
                <a:avLst/>
                <a:gdLst>
                  <a:gd name="T0" fmla="*/ 0 w 400"/>
                  <a:gd name="T1" fmla="*/ 0 h 461"/>
                  <a:gd name="T2" fmla="*/ 0 w 400"/>
                  <a:gd name="T3" fmla="*/ 0 h 461"/>
                  <a:gd name="T4" fmla="*/ 0 w 400"/>
                  <a:gd name="T5" fmla="*/ 0 h 461"/>
                  <a:gd name="T6" fmla="*/ 0 w 400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0"/>
                  <a:gd name="T13" fmla="*/ 0 h 461"/>
                  <a:gd name="T14" fmla="*/ 400 w 400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0" h="461">
                    <a:moveTo>
                      <a:pt x="0" y="461"/>
                    </a:moveTo>
                    <a:lnTo>
                      <a:pt x="400" y="231"/>
                    </a:lnTo>
                    <a:lnTo>
                      <a:pt x="0" y="0"/>
                    </a:lnTo>
                    <a:lnTo>
                      <a:pt x="0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1" name="Freeform 280">
                <a:extLst>
                  <a:ext uri="{FF2B5EF4-FFF2-40B4-BE49-F238E27FC236}">
                    <a16:creationId xmlns:a16="http://schemas.microsoft.com/office/drawing/2014/main" id="{B070FCCC-6BAE-4428-A0BC-71339526C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12"/>
                <a:ext cx="45" cy="51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399" y="461"/>
                    </a:moveTo>
                    <a:lnTo>
                      <a:pt x="0" y="231"/>
                    </a:lnTo>
                    <a:lnTo>
                      <a:pt x="399" y="0"/>
                    </a:lnTo>
                    <a:lnTo>
                      <a:pt x="399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2" name="Freeform 281">
                <a:extLst>
                  <a:ext uri="{FF2B5EF4-FFF2-40B4-BE49-F238E27FC236}">
                    <a16:creationId xmlns:a16="http://schemas.microsoft.com/office/drawing/2014/main" id="{F256D3FD-460D-494A-80BA-75DA48451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112"/>
                <a:ext cx="44" cy="51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0" y="461"/>
                    </a:moveTo>
                    <a:lnTo>
                      <a:pt x="399" y="231"/>
                    </a:lnTo>
                    <a:lnTo>
                      <a:pt x="0" y="0"/>
                    </a:lnTo>
                    <a:lnTo>
                      <a:pt x="0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3" name="Freeform 282">
                <a:extLst>
                  <a:ext uri="{FF2B5EF4-FFF2-40B4-BE49-F238E27FC236}">
                    <a16:creationId xmlns:a16="http://schemas.microsoft.com/office/drawing/2014/main" id="{84D9C189-C887-4FFD-9C59-6A1124A97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99"/>
                <a:ext cx="45" cy="51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399" y="461"/>
                    </a:moveTo>
                    <a:lnTo>
                      <a:pt x="0" y="231"/>
                    </a:lnTo>
                    <a:lnTo>
                      <a:pt x="399" y="0"/>
                    </a:lnTo>
                    <a:lnTo>
                      <a:pt x="399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4" name="Freeform 283">
                <a:extLst>
                  <a:ext uri="{FF2B5EF4-FFF2-40B4-BE49-F238E27FC236}">
                    <a16:creationId xmlns:a16="http://schemas.microsoft.com/office/drawing/2014/main" id="{395A1FAA-A33F-4253-B133-2C261A989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199"/>
                <a:ext cx="44" cy="51"/>
              </a:xfrm>
              <a:custGeom>
                <a:avLst/>
                <a:gdLst>
                  <a:gd name="T0" fmla="*/ 0 w 399"/>
                  <a:gd name="T1" fmla="*/ 0 h 461"/>
                  <a:gd name="T2" fmla="*/ 0 w 399"/>
                  <a:gd name="T3" fmla="*/ 0 h 461"/>
                  <a:gd name="T4" fmla="*/ 0 w 399"/>
                  <a:gd name="T5" fmla="*/ 0 h 461"/>
                  <a:gd name="T6" fmla="*/ 0 w 399"/>
                  <a:gd name="T7" fmla="*/ 0 h 4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9"/>
                  <a:gd name="T13" fmla="*/ 0 h 461"/>
                  <a:gd name="T14" fmla="*/ 399 w 399"/>
                  <a:gd name="T15" fmla="*/ 461 h 4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9" h="461">
                    <a:moveTo>
                      <a:pt x="0" y="461"/>
                    </a:moveTo>
                    <a:lnTo>
                      <a:pt x="399" y="231"/>
                    </a:lnTo>
                    <a:lnTo>
                      <a:pt x="0" y="0"/>
                    </a:lnTo>
                    <a:lnTo>
                      <a:pt x="0" y="46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5" name="Rectangle 317">
                <a:extLst>
                  <a:ext uri="{FF2B5EF4-FFF2-40B4-BE49-F238E27FC236}">
                    <a16:creationId xmlns:a16="http://schemas.microsoft.com/office/drawing/2014/main" id="{5E05F96E-87AA-4A11-92B9-51F9E6AF0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1771"/>
                <a:ext cx="152" cy="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6" name="Freeform 330">
                <a:extLst>
                  <a:ext uri="{FF2B5EF4-FFF2-40B4-BE49-F238E27FC236}">
                    <a16:creationId xmlns:a16="http://schemas.microsoft.com/office/drawing/2014/main" id="{EA53F127-2B62-4B74-80B6-74285B58B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024"/>
                <a:ext cx="228" cy="228"/>
              </a:xfrm>
              <a:custGeom>
                <a:avLst/>
                <a:gdLst>
                  <a:gd name="T0" fmla="*/ 0 w 2049"/>
                  <a:gd name="T1" fmla="*/ 0 h 2050"/>
                  <a:gd name="T2" fmla="*/ 0 w 2049"/>
                  <a:gd name="T3" fmla="*/ 0 h 2050"/>
                  <a:gd name="T4" fmla="*/ 0 w 2049"/>
                  <a:gd name="T5" fmla="*/ 0 h 2050"/>
                  <a:gd name="T6" fmla="*/ 0 w 2049"/>
                  <a:gd name="T7" fmla="*/ 0 h 2050"/>
                  <a:gd name="T8" fmla="*/ 0 w 2049"/>
                  <a:gd name="T9" fmla="*/ 0 h 2050"/>
                  <a:gd name="T10" fmla="*/ 0 w 2049"/>
                  <a:gd name="T11" fmla="*/ 0 h 2050"/>
                  <a:gd name="T12" fmla="*/ 0 w 2049"/>
                  <a:gd name="T13" fmla="*/ 0 h 2050"/>
                  <a:gd name="T14" fmla="*/ 0 w 2049"/>
                  <a:gd name="T15" fmla="*/ 0 h 2050"/>
                  <a:gd name="T16" fmla="*/ 0 w 2049"/>
                  <a:gd name="T17" fmla="*/ 0 h 2050"/>
                  <a:gd name="T18" fmla="*/ 0 w 2049"/>
                  <a:gd name="T19" fmla="*/ 0 h 2050"/>
                  <a:gd name="T20" fmla="*/ 0 w 2049"/>
                  <a:gd name="T21" fmla="*/ 0 h 2050"/>
                  <a:gd name="T22" fmla="*/ 0 w 2049"/>
                  <a:gd name="T23" fmla="*/ 0 h 2050"/>
                  <a:gd name="T24" fmla="*/ 0 w 2049"/>
                  <a:gd name="T25" fmla="*/ 0 h 2050"/>
                  <a:gd name="T26" fmla="*/ 0 w 2049"/>
                  <a:gd name="T27" fmla="*/ 0 h 2050"/>
                  <a:gd name="T28" fmla="*/ 0 w 2049"/>
                  <a:gd name="T29" fmla="*/ 0 h 2050"/>
                  <a:gd name="T30" fmla="*/ 0 w 2049"/>
                  <a:gd name="T31" fmla="*/ 0 h 2050"/>
                  <a:gd name="T32" fmla="*/ 0 w 2049"/>
                  <a:gd name="T33" fmla="*/ 0 h 2050"/>
                  <a:gd name="T34" fmla="*/ 0 w 2049"/>
                  <a:gd name="T35" fmla="*/ 0 h 2050"/>
                  <a:gd name="T36" fmla="*/ 0 w 2049"/>
                  <a:gd name="T37" fmla="*/ 0 h 2050"/>
                  <a:gd name="T38" fmla="*/ 0 w 2049"/>
                  <a:gd name="T39" fmla="*/ 0 h 2050"/>
                  <a:gd name="T40" fmla="*/ 0 w 2049"/>
                  <a:gd name="T41" fmla="*/ 0 h 2050"/>
                  <a:gd name="T42" fmla="*/ 0 w 2049"/>
                  <a:gd name="T43" fmla="*/ 0 h 2050"/>
                  <a:gd name="T44" fmla="*/ 0 w 2049"/>
                  <a:gd name="T45" fmla="*/ 0 h 2050"/>
                  <a:gd name="T46" fmla="*/ 0 w 2049"/>
                  <a:gd name="T47" fmla="*/ 0 h 2050"/>
                  <a:gd name="T48" fmla="*/ 0 w 2049"/>
                  <a:gd name="T49" fmla="*/ 0 h 2050"/>
                  <a:gd name="T50" fmla="*/ 0 w 2049"/>
                  <a:gd name="T51" fmla="*/ 0 h 2050"/>
                  <a:gd name="T52" fmla="*/ 0 w 2049"/>
                  <a:gd name="T53" fmla="*/ 0 h 2050"/>
                  <a:gd name="T54" fmla="*/ 0 w 2049"/>
                  <a:gd name="T55" fmla="*/ 0 h 2050"/>
                  <a:gd name="T56" fmla="*/ 0 w 2049"/>
                  <a:gd name="T57" fmla="*/ 0 h 2050"/>
                  <a:gd name="T58" fmla="*/ 0 w 2049"/>
                  <a:gd name="T59" fmla="*/ 0 h 2050"/>
                  <a:gd name="T60" fmla="*/ 0 w 2049"/>
                  <a:gd name="T61" fmla="*/ 0 h 2050"/>
                  <a:gd name="T62" fmla="*/ 0 w 2049"/>
                  <a:gd name="T63" fmla="*/ 0 h 2050"/>
                  <a:gd name="T64" fmla="*/ 0 w 2049"/>
                  <a:gd name="T65" fmla="*/ 0 h 2050"/>
                  <a:gd name="T66" fmla="*/ 0 w 2049"/>
                  <a:gd name="T67" fmla="*/ 0 h 2050"/>
                  <a:gd name="T68" fmla="*/ 0 w 2049"/>
                  <a:gd name="T69" fmla="*/ 0 h 2050"/>
                  <a:gd name="T70" fmla="*/ 0 w 2049"/>
                  <a:gd name="T71" fmla="*/ 0 h 2050"/>
                  <a:gd name="T72" fmla="*/ 0 w 2049"/>
                  <a:gd name="T73" fmla="*/ 0 h 2050"/>
                  <a:gd name="T74" fmla="*/ 0 w 2049"/>
                  <a:gd name="T75" fmla="*/ 0 h 2050"/>
                  <a:gd name="T76" fmla="*/ 0 w 2049"/>
                  <a:gd name="T77" fmla="*/ 0 h 2050"/>
                  <a:gd name="T78" fmla="*/ 0 w 2049"/>
                  <a:gd name="T79" fmla="*/ 0 h 2050"/>
                  <a:gd name="T80" fmla="*/ 0 w 2049"/>
                  <a:gd name="T81" fmla="*/ 0 h 2050"/>
                  <a:gd name="T82" fmla="*/ 0 w 2049"/>
                  <a:gd name="T83" fmla="*/ 0 h 20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49"/>
                  <a:gd name="T127" fmla="*/ 0 h 2050"/>
                  <a:gd name="T128" fmla="*/ 2049 w 2049"/>
                  <a:gd name="T129" fmla="*/ 2050 h 20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49" h="2050">
                    <a:moveTo>
                      <a:pt x="2049" y="1025"/>
                    </a:moveTo>
                    <a:lnTo>
                      <a:pt x="2046" y="948"/>
                    </a:lnTo>
                    <a:lnTo>
                      <a:pt x="2038" y="872"/>
                    </a:lnTo>
                    <a:lnTo>
                      <a:pt x="2023" y="797"/>
                    </a:lnTo>
                    <a:lnTo>
                      <a:pt x="2003" y="723"/>
                    </a:lnTo>
                    <a:lnTo>
                      <a:pt x="1978" y="650"/>
                    </a:lnTo>
                    <a:lnTo>
                      <a:pt x="1948" y="580"/>
                    </a:lnTo>
                    <a:lnTo>
                      <a:pt x="1912" y="513"/>
                    </a:lnTo>
                    <a:lnTo>
                      <a:pt x="1871" y="447"/>
                    </a:lnTo>
                    <a:lnTo>
                      <a:pt x="1826" y="385"/>
                    </a:lnTo>
                    <a:lnTo>
                      <a:pt x="1775" y="328"/>
                    </a:lnTo>
                    <a:lnTo>
                      <a:pt x="1722" y="273"/>
                    </a:lnTo>
                    <a:lnTo>
                      <a:pt x="1663" y="224"/>
                    </a:lnTo>
                    <a:lnTo>
                      <a:pt x="1602" y="178"/>
                    </a:lnTo>
                    <a:lnTo>
                      <a:pt x="1537" y="137"/>
                    </a:lnTo>
                    <a:lnTo>
                      <a:pt x="1469" y="101"/>
                    </a:lnTo>
                    <a:lnTo>
                      <a:pt x="1399" y="70"/>
                    </a:lnTo>
                    <a:lnTo>
                      <a:pt x="1327" y="45"/>
                    </a:lnTo>
                    <a:lnTo>
                      <a:pt x="1252" y="25"/>
                    </a:lnTo>
                    <a:lnTo>
                      <a:pt x="1178" y="12"/>
                    </a:lnTo>
                    <a:lnTo>
                      <a:pt x="1101" y="2"/>
                    </a:lnTo>
                    <a:lnTo>
                      <a:pt x="1024" y="0"/>
                    </a:lnTo>
                    <a:lnTo>
                      <a:pt x="948" y="2"/>
                    </a:lnTo>
                    <a:lnTo>
                      <a:pt x="872" y="12"/>
                    </a:lnTo>
                    <a:lnTo>
                      <a:pt x="796" y="25"/>
                    </a:lnTo>
                    <a:lnTo>
                      <a:pt x="723" y="45"/>
                    </a:lnTo>
                    <a:lnTo>
                      <a:pt x="650" y="70"/>
                    </a:lnTo>
                    <a:lnTo>
                      <a:pt x="580" y="101"/>
                    </a:lnTo>
                    <a:lnTo>
                      <a:pt x="513" y="137"/>
                    </a:lnTo>
                    <a:lnTo>
                      <a:pt x="448" y="178"/>
                    </a:lnTo>
                    <a:lnTo>
                      <a:pt x="386" y="224"/>
                    </a:lnTo>
                    <a:lnTo>
                      <a:pt x="328" y="273"/>
                    </a:lnTo>
                    <a:lnTo>
                      <a:pt x="273" y="328"/>
                    </a:lnTo>
                    <a:lnTo>
                      <a:pt x="224" y="385"/>
                    </a:lnTo>
                    <a:lnTo>
                      <a:pt x="178" y="447"/>
                    </a:lnTo>
                    <a:lnTo>
                      <a:pt x="138" y="513"/>
                    </a:lnTo>
                    <a:lnTo>
                      <a:pt x="102" y="580"/>
                    </a:lnTo>
                    <a:lnTo>
                      <a:pt x="70" y="650"/>
                    </a:lnTo>
                    <a:lnTo>
                      <a:pt x="45" y="723"/>
                    </a:lnTo>
                    <a:lnTo>
                      <a:pt x="25" y="797"/>
                    </a:lnTo>
                    <a:lnTo>
                      <a:pt x="12" y="872"/>
                    </a:lnTo>
                    <a:lnTo>
                      <a:pt x="3" y="948"/>
                    </a:lnTo>
                    <a:lnTo>
                      <a:pt x="0" y="1025"/>
                    </a:lnTo>
                    <a:lnTo>
                      <a:pt x="3" y="1102"/>
                    </a:lnTo>
                    <a:lnTo>
                      <a:pt x="12" y="1177"/>
                    </a:lnTo>
                    <a:lnTo>
                      <a:pt x="25" y="1253"/>
                    </a:lnTo>
                    <a:lnTo>
                      <a:pt x="45" y="1327"/>
                    </a:lnTo>
                    <a:lnTo>
                      <a:pt x="70" y="1399"/>
                    </a:lnTo>
                    <a:lnTo>
                      <a:pt x="102" y="1469"/>
                    </a:lnTo>
                    <a:lnTo>
                      <a:pt x="138" y="1538"/>
                    </a:lnTo>
                    <a:lnTo>
                      <a:pt x="178" y="1603"/>
                    </a:lnTo>
                    <a:lnTo>
                      <a:pt x="224" y="1664"/>
                    </a:lnTo>
                    <a:lnTo>
                      <a:pt x="273" y="1723"/>
                    </a:lnTo>
                    <a:lnTo>
                      <a:pt x="328" y="1776"/>
                    </a:lnTo>
                    <a:lnTo>
                      <a:pt x="386" y="1827"/>
                    </a:lnTo>
                    <a:lnTo>
                      <a:pt x="448" y="1872"/>
                    </a:lnTo>
                    <a:lnTo>
                      <a:pt x="513" y="1913"/>
                    </a:lnTo>
                    <a:lnTo>
                      <a:pt x="580" y="1948"/>
                    </a:lnTo>
                    <a:lnTo>
                      <a:pt x="650" y="1979"/>
                    </a:lnTo>
                    <a:lnTo>
                      <a:pt x="723" y="2004"/>
                    </a:lnTo>
                    <a:lnTo>
                      <a:pt x="796" y="2024"/>
                    </a:lnTo>
                    <a:lnTo>
                      <a:pt x="872" y="2039"/>
                    </a:lnTo>
                    <a:lnTo>
                      <a:pt x="948" y="2047"/>
                    </a:lnTo>
                    <a:lnTo>
                      <a:pt x="1024" y="2050"/>
                    </a:lnTo>
                    <a:lnTo>
                      <a:pt x="1101" y="2047"/>
                    </a:lnTo>
                    <a:lnTo>
                      <a:pt x="1178" y="2039"/>
                    </a:lnTo>
                    <a:lnTo>
                      <a:pt x="1252" y="2024"/>
                    </a:lnTo>
                    <a:lnTo>
                      <a:pt x="1327" y="2004"/>
                    </a:lnTo>
                    <a:lnTo>
                      <a:pt x="1399" y="1979"/>
                    </a:lnTo>
                    <a:lnTo>
                      <a:pt x="1469" y="1948"/>
                    </a:lnTo>
                    <a:lnTo>
                      <a:pt x="1537" y="1913"/>
                    </a:lnTo>
                    <a:lnTo>
                      <a:pt x="1602" y="1872"/>
                    </a:lnTo>
                    <a:lnTo>
                      <a:pt x="1663" y="1827"/>
                    </a:lnTo>
                    <a:lnTo>
                      <a:pt x="1722" y="1776"/>
                    </a:lnTo>
                    <a:lnTo>
                      <a:pt x="1775" y="1723"/>
                    </a:lnTo>
                    <a:lnTo>
                      <a:pt x="1826" y="1664"/>
                    </a:lnTo>
                    <a:lnTo>
                      <a:pt x="1871" y="1603"/>
                    </a:lnTo>
                    <a:lnTo>
                      <a:pt x="1912" y="1538"/>
                    </a:lnTo>
                    <a:lnTo>
                      <a:pt x="1948" y="1469"/>
                    </a:lnTo>
                    <a:lnTo>
                      <a:pt x="1978" y="1399"/>
                    </a:lnTo>
                    <a:lnTo>
                      <a:pt x="2003" y="1327"/>
                    </a:lnTo>
                    <a:lnTo>
                      <a:pt x="2023" y="1253"/>
                    </a:lnTo>
                    <a:lnTo>
                      <a:pt x="2038" y="1177"/>
                    </a:lnTo>
                    <a:lnTo>
                      <a:pt x="2046" y="1102"/>
                    </a:lnTo>
                    <a:lnTo>
                      <a:pt x="2049" y="102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7" name="Freeform 331">
                <a:extLst>
                  <a:ext uri="{FF2B5EF4-FFF2-40B4-BE49-F238E27FC236}">
                    <a16:creationId xmlns:a16="http://schemas.microsoft.com/office/drawing/2014/main" id="{1F35C26B-480B-4150-9149-E610D9DCB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725"/>
                <a:ext cx="51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0"/>
                    </a:moveTo>
                    <a:lnTo>
                      <a:pt x="231" y="400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8" name="Freeform 332">
                <a:extLst>
                  <a:ext uri="{FF2B5EF4-FFF2-40B4-BE49-F238E27FC236}">
                    <a16:creationId xmlns:a16="http://schemas.microsoft.com/office/drawing/2014/main" id="{FDA1DB81-E97B-4942-A2FC-1251393F1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769"/>
                <a:ext cx="51" cy="45"/>
              </a:xfrm>
              <a:custGeom>
                <a:avLst/>
                <a:gdLst>
                  <a:gd name="T0" fmla="*/ 0 w 461"/>
                  <a:gd name="T1" fmla="*/ 0 h 399"/>
                  <a:gd name="T2" fmla="*/ 0 w 461"/>
                  <a:gd name="T3" fmla="*/ 0 h 399"/>
                  <a:gd name="T4" fmla="*/ 0 w 461"/>
                  <a:gd name="T5" fmla="*/ 0 h 399"/>
                  <a:gd name="T6" fmla="*/ 0 w 461"/>
                  <a:gd name="T7" fmla="*/ 0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399"/>
                  <a:gd name="T14" fmla="*/ 461 w 461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399">
                    <a:moveTo>
                      <a:pt x="461" y="399"/>
                    </a:moveTo>
                    <a:lnTo>
                      <a:pt x="231" y="0"/>
                    </a:lnTo>
                    <a:lnTo>
                      <a:pt x="0" y="399"/>
                    </a:lnTo>
                    <a:lnTo>
                      <a:pt x="461" y="39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9" name="Freeform 377">
                <a:extLst>
                  <a:ext uri="{FF2B5EF4-FFF2-40B4-BE49-F238E27FC236}">
                    <a16:creationId xmlns:a16="http://schemas.microsoft.com/office/drawing/2014/main" id="{F8D17705-8A51-41F6-9DC2-86F41616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472"/>
                <a:ext cx="52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0"/>
                    </a:moveTo>
                    <a:lnTo>
                      <a:pt x="230" y="400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0" name="Freeform 333">
                <a:extLst>
                  <a:ext uri="{FF2B5EF4-FFF2-40B4-BE49-F238E27FC236}">
                    <a16:creationId xmlns:a16="http://schemas.microsoft.com/office/drawing/2014/main" id="{44AD0F20-C33B-404F-8AB4-213344697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725"/>
                <a:ext cx="51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461" y="0"/>
                    </a:moveTo>
                    <a:lnTo>
                      <a:pt x="231" y="400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1" name="Freeform 334">
                <a:extLst>
                  <a:ext uri="{FF2B5EF4-FFF2-40B4-BE49-F238E27FC236}">
                    <a16:creationId xmlns:a16="http://schemas.microsoft.com/office/drawing/2014/main" id="{3573924C-4103-442F-9393-51367C977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769"/>
                <a:ext cx="51" cy="45"/>
              </a:xfrm>
              <a:custGeom>
                <a:avLst/>
                <a:gdLst>
                  <a:gd name="T0" fmla="*/ 0 w 461"/>
                  <a:gd name="T1" fmla="*/ 0 h 399"/>
                  <a:gd name="T2" fmla="*/ 0 w 461"/>
                  <a:gd name="T3" fmla="*/ 0 h 399"/>
                  <a:gd name="T4" fmla="*/ 0 w 461"/>
                  <a:gd name="T5" fmla="*/ 0 h 399"/>
                  <a:gd name="T6" fmla="*/ 0 w 461"/>
                  <a:gd name="T7" fmla="*/ 0 h 3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399"/>
                  <a:gd name="T14" fmla="*/ 461 w 461"/>
                  <a:gd name="T15" fmla="*/ 399 h 3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399">
                    <a:moveTo>
                      <a:pt x="461" y="399"/>
                    </a:moveTo>
                    <a:lnTo>
                      <a:pt x="231" y="0"/>
                    </a:lnTo>
                    <a:lnTo>
                      <a:pt x="0" y="399"/>
                    </a:lnTo>
                    <a:lnTo>
                      <a:pt x="461" y="39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2" name="Freeform 220">
                <a:extLst>
                  <a:ext uri="{FF2B5EF4-FFF2-40B4-BE49-F238E27FC236}">
                    <a16:creationId xmlns:a16="http://schemas.microsoft.com/office/drawing/2014/main" id="{A74FADCA-3DA6-444D-8206-42F16D549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" y="2472"/>
                <a:ext cx="51" cy="44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0" y="0"/>
                    </a:moveTo>
                    <a:lnTo>
                      <a:pt x="230" y="400"/>
                    </a:ln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3" name="Freeform 221">
                <a:extLst>
                  <a:ext uri="{FF2B5EF4-FFF2-40B4-BE49-F238E27FC236}">
                    <a16:creationId xmlns:a16="http://schemas.microsoft.com/office/drawing/2014/main" id="{EFF406F5-094E-4E24-A9B4-F6FFAF10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" y="2516"/>
                <a:ext cx="51" cy="45"/>
              </a:xfrm>
              <a:custGeom>
                <a:avLst/>
                <a:gdLst>
                  <a:gd name="T0" fmla="*/ 0 w 461"/>
                  <a:gd name="T1" fmla="*/ 0 h 400"/>
                  <a:gd name="T2" fmla="*/ 0 w 461"/>
                  <a:gd name="T3" fmla="*/ 0 h 400"/>
                  <a:gd name="T4" fmla="*/ 0 w 461"/>
                  <a:gd name="T5" fmla="*/ 0 h 400"/>
                  <a:gd name="T6" fmla="*/ 0 w 461"/>
                  <a:gd name="T7" fmla="*/ 0 h 4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1"/>
                  <a:gd name="T13" fmla="*/ 0 h 400"/>
                  <a:gd name="T14" fmla="*/ 461 w 461"/>
                  <a:gd name="T15" fmla="*/ 400 h 4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1" h="400">
                    <a:moveTo>
                      <a:pt x="0" y="400"/>
                    </a:moveTo>
                    <a:lnTo>
                      <a:pt x="230" y="0"/>
                    </a:lnTo>
                    <a:lnTo>
                      <a:pt x="461" y="400"/>
                    </a:lnTo>
                    <a:lnTo>
                      <a:pt x="0" y="4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49" name="Line 229">
              <a:extLst>
                <a:ext uri="{FF2B5EF4-FFF2-40B4-BE49-F238E27FC236}">
                  <a16:creationId xmlns:a16="http://schemas.microsoft.com/office/drawing/2014/main" id="{C11E61D4-4F70-418D-81F7-5D425BBD8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3550" y="4060825"/>
              <a:ext cx="1588" cy="7858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F4322AEA-3C46-46E1-B6A1-E3DF28843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1788" y="4060825"/>
              <a:ext cx="1587" cy="78581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1" name="Rectangle 378">
              <a:extLst>
                <a:ext uri="{FF2B5EF4-FFF2-40B4-BE49-F238E27FC236}">
                  <a16:creationId xmlns:a16="http://schemas.microsoft.com/office/drawing/2014/main" id="{EED4DEE1-FF10-4F9F-895A-3B46B4FDC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0" y="2480431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</a:t>
              </a:r>
              <a:endParaRPr lang="ru-RU" altLang="ru-RU" sz="1200" b="1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2" name="Rectangle 391">
              <a:extLst>
                <a:ext uri="{FF2B5EF4-FFF2-40B4-BE49-F238E27FC236}">
                  <a16:creationId xmlns:a16="http://schemas.microsoft.com/office/drawing/2014/main" id="{3300E92A-4C2E-4A7D-B1F1-1DD3CBCA3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2605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2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3" name="Rectangle 392">
              <a:extLst>
                <a:ext uri="{FF2B5EF4-FFF2-40B4-BE49-F238E27FC236}">
                  <a16:creationId xmlns:a16="http://schemas.microsoft.com/office/drawing/2014/main" id="{41271021-3B08-4C40-B498-1DF91838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3078163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3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4" name="Rectangle 393">
              <a:extLst>
                <a:ext uri="{FF2B5EF4-FFF2-40B4-BE49-F238E27FC236}">
                  <a16:creationId xmlns:a16="http://schemas.microsoft.com/office/drawing/2014/main" id="{13A857EA-151F-490F-9C7A-6B8985E5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938" y="390207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5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5" name="Rectangle 394">
              <a:extLst>
                <a:ext uri="{FF2B5EF4-FFF2-40B4-BE49-F238E27FC236}">
                  <a16:creationId xmlns:a16="http://schemas.microsoft.com/office/drawing/2014/main" id="{D8AD427F-91BC-44A7-A7FC-E30172653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458470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6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6" name="Rectangle 395">
              <a:extLst>
                <a:ext uri="{FF2B5EF4-FFF2-40B4-BE49-F238E27FC236}">
                  <a16:creationId xmlns:a16="http://schemas.microsoft.com/office/drawing/2014/main" id="{7BD95864-0AB1-4DB1-9E87-FEE9F64B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938" y="588962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7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7" name="Rectangle 396">
              <a:extLst>
                <a:ext uri="{FF2B5EF4-FFF2-40B4-BE49-F238E27FC236}">
                  <a16:creationId xmlns:a16="http://schemas.microsoft.com/office/drawing/2014/main" id="{02B5A2D1-351B-4831-93EB-7DF9B3A8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588962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8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8" name="Rectangle 397">
              <a:extLst>
                <a:ext uri="{FF2B5EF4-FFF2-40B4-BE49-F238E27FC236}">
                  <a16:creationId xmlns:a16="http://schemas.microsoft.com/office/drawing/2014/main" id="{99974173-6A36-40E3-8ABB-F67926C38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588" y="5416550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9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9" name="Rectangle 398">
              <a:extLst>
                <a:ext uri="{FF2B5EF4-FFF2-40B4-BE49-F238E27FC236}">
                  <a16:creationId xmlns:a16="http://schemas.microsoft.com/office/drawing/2014/main" id="{8B8D0062-19C0-422E-A7BE-9C80CB421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838" y="455771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10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0" name="Rectangle 399">
              <a:extLst>
                <a:ext uri="{FF2B5EF4-FFF2-40B4-BE49-F238E27FC236}">
                  <a16:creationId xmlns:a16="http://schemas.microsoft.com/office/drawing/2014/main" id="{AA288541-2C20-477B-9391-1C3D6CA4F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250" y="41719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11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1" name="Rectangle 400">
              <a:extLst>
                <a:ext uri="{FF2B5EF4-FFF2-40B4-BE49-F238E27FC236}">
                  <a16:creationId xmlns:a16="http://schemas.microsoft.com/office/drawing/2014/main" id="{38B6869F-39F4-4AA5-8C48-83796BE0C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925" y="41544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12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2" name="Rectangle 401">
              <a:extLst>
                <a:ext uri="{FF2B5EF4-FFF2-40B4-BE49-F238E27FC236}">
                  <a16:creationId xmlns:a16="http://schemas.microsoft.com/office/drawing/2014/main" id="{733152A6-9B32-4285-976C-40DF7726C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313" y="35861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13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3" name="Rectangle 402">
              <a:extLst>
                <a:ext uri="{FF2B5EF4-FFF2-40B4-BE49-F238E27FC236}">
                  <a16:creationId xmlns:a16="http://schemas.microsoft.com/office/drawing/2014/main" id="{C5108DD2-3424-4B08-B903-0B88FB6DF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25" y="44069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14</a:t>
              </a:r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4" name="AutoShape 404">
              <a:extLst>
                <a:ext uri="{FF2B5EF4-FFF2-40B4-BE49-F238E27FC236}">
                  <a16:creationId xmlns:a16="http://schemas.microsoft.com/office/drawing/2014/main" id="{973D51A9-582E-4152-832E-FAB2450D4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763" y="1770362"/>
              <a:ext cx="1917700" cy="1418926"/>
            </a:xfrm>
            <a:prstGeom prst="wedgeRectCallout">
              <a:avLst>
                <a:gd name="adj1" fmla="val -87912"/>
                <a:gd name="adj2" fmla="val 48361"/>
              </a:avLst>
            </a:prstGeom>
            <a:solidFill>
              <a:schemeClr val="bg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 type="none" w="lg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5" name="Rectangle 381">
              <a:extLst>
                <a:ext uri="{FF2B5EF4-FFF2-40B4-BE49-F238E27FC236}">
                  <a16:creationId xmlns:a16="http://schemas.microsoft.com/office/drawing/2014/main" id="{14168EC2-B60A-4AD3-8BE7-529B977EA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197" y="27639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4</a:t>
              </a:r>
            </a:p>
          </p:txBody>
        </p:sp>
        <p:pic>
          <p:nvPicPr>
            <p:cNvPr id="166" name="Picture 407" descr="021">
              <a:extLst>
                <a:ext uri="{FF2B5EF4-FFF2-40B4-BE49-F238E27FC236}">
                  <a16:creationId xmlns:a16="http://schemas.microsoft.com/office/drawing/2014/main" id="{18B07663-6795-4793-938E-282E1D231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965" y="4261595"/>
              <a:ext cx="1917700" cy="1405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408" descr="378615-001">
              <a:extLst>
                <a:ext uri="{FF2B5EF4-FFF2-40B4-BE49-F238E27FC236}">
                  <a16:creationId xmlns:a16="http://schemas.microsoft.com/office/drawing/2014/main" id="{4CB83AC9-848F-4272-8D2B-352F8E8A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840" y="2969033"/>
              <a:ext cx="1917700" cy="14189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06" descr="019">
              <a:extLst>
                <a:ext uri="{FF2B5EF4-FFF2-40B4-BE49-F238E27FC236}">
                  <a16:creationId xmlns:a16="http://schemas.microsoft.com/office/drawing/2014/main" id="{9D4A765A-90DE-4F4C-8487-3A7F4036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703" y="1770362"/>
              <a:ext cx="1917700" cy="1428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1F02F0-57FE-4C1F-8223-2338EE60BC13}"/>
              </a:ext>
            </a:extLst>
          </p:cNvPr>
          <p:cNvSpPr/>
          <p:nvPr/>
        </p:nvSpPr>
        <p:spPr>
          <a:xfrm>
            <a:off x="469942" y="5162147"/>
            <a:ext cx="8326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1 – 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конденсатор; 2 –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газоохолоджувачі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генератора; 3 –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маслоохолоджувачі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турбіни; 4 – градирня; 5 - трубопровід скидної води від охолоджувачів олії та газу в підводять водоводи; 6 – водозбірний басейн градирні; 7 – трубопроводи продування циркуляційного контуру в систему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гідрозоловидалення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; 8 – трубопроводи підживлення циркуляційної системи; 9 – зливні напірні трубопроводи до градирень; 10 – циркуляційні насоси; 11 - напірні трубопроводи до конденсаторів турбін; 12 - перемичка між зливними трубопроводами конденсатора; 13 – перемичка між напірними трубопроводами; 14 - самопливні водоводи, що підводять до циркуляційних насосів.</a:t>
            </a:r>
          </a:p>
        </p:txBody>
      </p:sp>
      <p:sp>
        <p:nvSpPr>
          <p:cNvPr id="242" name="Rectangle 2">
            <a:extLst>
              <a:ext uri="{FF2B5EF4-FFF2-40B4-BE49-F238E27FC236}">
                <a16:creationId xmlns:a16="http://schemas.microsoft.com/office/drawing/2014/main" id="{B31CC659-6A59-48A5-BB5A-928964BD145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39738" y="241523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</a:rPr>
              <a:t>Принцип роботи баштової градирні</a:t>
            </a:r>
            <a:endParaRPr kumimoji="0" lang="uk-UA" sz="1400" b="1" i="0" u="none" strike="noStrike" kern="0" cap="none" spc="0" normalizeH="0" baseline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5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1F02F0-57FE-4C1F-8223-2338EE60BC13}"/>
              </a:ext>
            </a:extLst>
          </p:cNvPr>
          <p:cNvSpPr/>
          <p:nvPr/>
        </p:nvSpPr>
        <p:spPr>
          <a:xfrm>
            <a:off x="424199" y="5131445"/>
            <a:ext cx="8326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1 – 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конденсатор; 2 –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газоохолоджувачі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генератора; 3 –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маслоохолоджувачі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турбіни; 4 – теплові насоси; 5 – трубопровід скидної води від охолоджувачів олії та газу в підводні водоводи; 6 – централізована система опалення та гарячого водопостачання; 7 – трубопроводи продування циркуляційного контуру в систему </a:t>
            </a:r>
            <a:r>
              <a:rPr lang="uk-UA" altLang="ru-RU" sz="14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гідрозоловидалення</a:t>
            </a:r>
            <a:r>
              <a:rPr lang="uk-UA" altLang="ru-RU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; 8 – трубопроводи підживлення циркуляційної системи; 9 – зливні напірні трубопроводи до градирень; 10 – циркуляційні насоси; 11 - напірні трубопроводи до конденсаторів турбін; 12 - перемичка між зливними трубопроводами конденсатора; 13 – перемичка між напірними трубопроводами; 14 - самопливні водоводи, що підводять до циркуляційних насосів.</a:t>
            </a:r>
          </a:p>
        </p:txBody>
      </p:sp>
      <p:sp>
        <p:nvSpPr>
          <p:cNvPr id="242" name="Rectangle 2">
            <a:extLst>
              <a:ext uri="{FF2B5EF4-FFF2-40B4-BE49-F238E27FC236}">
                <a16:creationId xmlns:a16="http://schemas.microsoft.com/office/drawing/2014/main" id="{B31CC659-6A59-48A5-BB5A-928964BD145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20887" y="213742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</a:rPr>
              <a:t>Принцип роботи теплового насоса замість баштової градирні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914AD1-62A3-4C70-BA7A-3DF9C354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619592"/>
            <a:ext cx="9144000" cy="42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1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ED5F70A-B3A5-4774-B7B7-3260478528F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47929" y="18864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Ефективність використання ТН замість градирні на ТЕЦ</a:t>
            </a:r>
            <a:endParaRPr kumimoji="0" lang="uk-UA" sz="1400" b="1" i="0" u="none" strike="noStrike" kern="0" cap="none" spc="0" normalizeH="0" baseline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68C03E8-4775-4F1C-829F-3E5557634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74744"/>
              </p:ext>
            </p:extLst>
          </p:nvPr>
        </p:nvGraphicFramePr>
        <p:xfrm>
          <a:off x="1043608" y="2204864"/>
          <a:ext cx="7238242" cy="3046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90018">
                  <a:extLst>
                    <a:ext uri="{9D8B030D-6E8A-4147-A177-3AD203B41FA5}">
                      <a16:colId xmlns:a16="http://schemas.microsoft.com/office/drawing/2014/main" val="1213940242"/>
                    </a:ext>
                  </a:extLst>
                </a:gridCol>
                <a:gridCol w="936064">
                  <a:extLst>
                    <a:ext uri="{9D8B030D-6E8A-4147-A177-3AD203B41FA5}">
                      <a16:colId xmlns:a16="http://schemas.microsoft.com/office/drawing/2014/main" val="2110293392"/>
                    </a:ext>
                  </a:extLst>
                </a:gridCol>
                <a:gridCol w="1330208">
                  <a:extLst>
                    <a:ext uri="{9D8B030D-6E8A-4147-A177-3AD203B41FA5}">
                      <a16:colId xmlns:a16="http://schemas.microsoft.com/office/drawing/2014/main" val="3011808483"/>
                    </a:ext>
                  </a:extLst>
                </a:gridCol>
                <a:gridCol w="1381952">
                  <a:extLst>
                    <a:ext uri="{9D8B030D-6E8A-4147-A177-3AD203B41FA5}">
                      <a16:colId xmlns:a16="http://schemas.microsoft.com/office/drawing/2014/main" val="3354261315"/>
                    </a:ext>
                  </a:extLst>
                </a:gridCol>
              </a:tblGrid>
              <a:tr h="216443">
                <a:tc rowSpan="2"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Показник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Одиниця виміру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Значення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323974"/>
                  </a:ext>
                </a:extLst>
              </a:tr>
              <a:tr h="216443">
                <a:tc vMerge="1"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Літній режим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Зимовий режим</a:t>
                      </a: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02662"/>
                  </a:ext>
                </a:extLst>
              </a:tr>
              <a:tr h="361906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Максимальна витрата циркуляційної води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28 000 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28 000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42767"/>
                  </a:ext>
                </a:extLst>
              </a:tr>
              <a:tr h="190654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 циркуляційної води</a:t>
                      </a:r>
                    </a:p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вході до градирні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37,5 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defTabSz="914400" rtl="0" eaLnBrk="1" fontAlgn="auto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 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19040"/>
                  </a:ext>
                </a:extLst>
              </a:tr>
              <a:tr h="217555">
                <a:tc>
                  <a:txBody>
                    <a:bodyPr/>
                    <a:lstStyle/>
                    <a:p>
                      <a:pPr marL="68580" marR="194945" lvl="0" indent="0" algn="ctr" defTabSz="914400" rtl="0" eaLnBrk="1" fontAlgn="auto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Температура циркуляційної води</a:t>
                      </a:r>
                    </a:p>
                    <a:p>
                      <a:pPr marL="68580" marR="194945" lvl="0" indent="0" algn="ctr" defTabSz="914400" rtl="0" eaLnBrk="1" fontAlgn="auto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виході з градирні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32,1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319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Додаткова теплова потужність, отримана за допомогою ТН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МВт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03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Ефективність ТН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53)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(90/50)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61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Заміщення природного газу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 м</a:t>
                      </a:r>
                      <a:r>
                        <a:rPr lang="ru-RU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180,11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5916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Зниження викидів парникових газів в атмосферу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  СО</a:t>
                      </a:r>
                      <a:r>
                        <a:rPr lang="ru-RU" sz="16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03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57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0A3C271-622F-46F9-A194-EE4BEE2D823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56455" y="1686207"/>
            <a:ext cx="4104456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Порівняння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вартості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виробництва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Гкал, </a:t>
            </a:r>
          </a:p>
          <a:p>
            <a:pPr lvl="0" algn="ctr">
              <a:defRPr/>
            </a:pP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грн./Гкал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D43DB-5B01-443E-B079-7D2463217A19}"/>
              </a:ext>
            </a:extLst>
          </p:cNvPr>
          <p:cNvSpPr txBox="1"/>
          <p:nvPr/>
        </p:nvSpPr>
        <p:spPr>
          <a:xfrm>
            <a:off x="1353960" y="485659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діючий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 тариф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CF13C-8242-4EC4-9B1B-69D648E6D667}"/>
              </a:ext>
            </a:extLst>
          </p:cNvPr>
          <p:cNvSpPr txBox="1"/>
          <p:nvPr/>
        </p:nvSpPr>
        <p:spPr>
          <a:xfrm>
            <a:off x="2764984" y="485659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ТН режим (90/50)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F19B2B9-BC44-459E-9105-0A01706CB40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723632" y="1684115"/>
            <a:ext cx="4104456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defRPr/>
            </a:pP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Порівняння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вартості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виробництва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м</a:t>
            </a:r>
            <a:r>
              <a:rPr lang="ru-RU" sz="1400" b="1" kern="0" baseline="30000" dirty="0">
                <a:solidFill>
                  <a:srgbClr val="1F497D">
                    <a:lumMod val="75000"/>
                  </a:srgbClr>
                </a:solidFill>
              </a:rPr>
              <a:t>3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</a:rPr>
              <a:t>гарячої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 води, грн./м</a:t>
            </a:r>
            <a:r>
              <a:rPr lang="ru-RU" sz="1400" b="1" kern="0" baseline="30000" dirty="0">
                <a:solidFill>
                  <a:srgbClr val="1F497D">
                    <a:lumMod val="75000"/>
                  </a:srgbClr>
                </a:solidFill>
              </a:rPr>
              <a:t>3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EC3AB-593F-44AB-82F5-DD247A770D75}"/>
              </a:ext>
            </a:extLst>
          </p:cNvPr>
          <p:cNvSpPr txBox="1"/>
          <p:nvPr/>
        </p:nvSpPr>
        <p:spPr>
          <a:xfrm>
            <a:off x="5479716" y="482367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 err="1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діючий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 тариф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CD3EE-BD01-47B3-B2E6-72EA62B7C54E}"/>
              </a:ext>
            </a:extLst>
          </p:cNvPr>
          <p:cNvSpPr txBox="1"/>
          <p:nvPr/>
        </p:nvSpPr>
        <p:spPr>
          <a:xfrm>
            <a:off x="6890740" y="482367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ТН режим (65/53)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F6EBA34-ADC6-42EE-8E46-50D347DDBAF3}"/>
              </a:ext>
            </a:extLst>
          </p:cNvPr>
          <p:cNvGraphicFramePr>
            <a:graphicFrameLocks/>
          </p:cNvGraphicFramePr>
          <p:nvPr/>
        </p:nvGraphicFramePr>
        <p:xfrm>
          <a:off x="5086732" y="2481681"/>
          <a:ext cx="3608016" cy="249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1EA37B9-06A2-44A3-958A-D046C95F3708}"/>
              </a:ext>
            </a:extLst>
          </p:cNvPr>
          <p:cNvGraphicFramePr>
            <a:graphicFrameLocks/>
          </p:cNvGraphicFramePr>
          <p:nvPr/>
        </p:nvGraphicFramePr>
        <p:xfrm>
          <a:off x="1003542" y="2348881"/>
          <a:ext cx="36080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18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36" y="980728"/>
            <a:ext cx="8552815" cy="4694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lang="uk-UA" sz="1600" b="1" spc="-10" dirty="0">
                <a:solidFill>
                  <a:srgbClr val="17375E"/>
                </a:solidFill>
                <a:latin typeface="Calibri"/>
                <a:cs typeface="Calibri"/>
              </a:rPr>
              <a:t>Висновки</a:t>
            </a:r>
          </a:p>
          <a:p>
            <a:pPr marL="127000">
              <a:lnSpc>
                <a:spcPct val="100000"/>
              </a:lnSpc>
              <a:spcBef>
                <a:spcPts val="100"/>
              </a:spcBef>
            </a:pPr>
            <a:endParaRPr lang="uk-UA" sz="160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Використання компресійних теплових насосів на ТЕЦ дозволить</a:t>
            </a:r>
          </a:p>
          <a:p>
            <a:pPr marL="127000">
              <a:lnSpc>
                <a:spcPct val="100000"/>
              </a:lnSpc>
            </a:pPr>
            <a:endParaRPr lang="uk-UA" sz="1400" dirty="0">
              <a:latin typeface="Calibri"/>
              <a:cs typeface="Calibri"/>
            </a:endParaRPr>
          </a:p>
          <a:p>
            <a:pPr marL="298450" marR="95250" indent="-171450">
              <a:lnSpc>
                <a:spcPct val="100800"/>
              </a:lnSpc>
              <a:buFont typeface="Wingdings"/>
              <a:buChar char=""/>
              <a:tabLst>
                <a:tab pos="298450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додатково отримати теплову потужність на рівні – 125 МВт у зимову пору року та 210 МВт у літню пору року без використання для цих цілей природного газу</a:t>
            </a:r>
          </a:p>
          <a:p>
            <a:pPr marL="298450" marR="95250" indent="-171450">
              <a:lnSpc>
                <a:spcPct val="100800"/>
              </a:lnSpc>
              <a:buFont typeface="Wingdings"/>
              <a:buChar char=""/>
              <a:tabLst>
                <a:tab pos="298450" algn="l"/>
              </a:tabLst>
            </a:pPr>
            <a:endParaRPr lang="uk-UA" sz="1400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298450" marR="95250" indent="-171450">
              <a:lnSpc>
                <a:spcPct val="100800"/>
              </a:lnSpc>
              <a:buFont typeface="Wingdings"/>
              <a:buChar char=""/>
              <a:tabLst>
                <a:tab pos="298450" algn="l"/>
              </a:tabLst>
            </a:pPr>
            <a:r>
              <a:rPr lang="uk-UA" sz="1400" b="1" spc="-20" dirty="0">
                <a:solidFill>
                  <a:srgbClr val="17375E"/>
                </a:solidFill>
                <a:latin typeface="Calibri"/>
                <a:cs typeface="Calibri"/>
              </a:rPr>
              <a:t>щорічно заміщати 180,11 млн. </a:t>
            </a:r>
            <a:r>
              <a:rPr lang="uk-UA" sz="1400" b="1" dirty="0">
                <a:solidFill>
                  <a:srgbClr val="17375E"/>
                </a:solidFill>
                <a:cs typeface="Calibri"/>
              </a:rPr>
              <a:t>м</a:t>
            </a:r>
            <a:r>
              <a:rPr lang="uk-UA" sz="1400" b="1" baseline="24305" dirty="0">
                <a:solidFill>
                  <a:srgbClr val="17375E"/>
                </a:solidFill>
                <a:cs typeface="Calibri"/>
              </a:rPr>
              <a:t>3</a:t>
            </a:r>
            <a:r>
              <a:rPr lang="uk-UA" sz="1400" b="1" spc="-20" dirty="0">
                <a:solidFill>
                  <a:srgbClr val="17375E"/>
                </a:solidFill>
                <a:latin typeface="Calibri"/>
                <a:cs typeface="Calibri"/>
              </a:rPr>
              <a:t> природного газу</a:t>
            </a:r>
            <a:endParaRPr lang="uk-UA" sz="1400" dirty="0">
              <a:latin typeface="Calibri"/>
              <a:cs typeface="Calibri"/>
            </a:endParaRPr>
          </a:p>
          <a:p>
            <a:pPr marL="297815" indent="-170815">
              <a:lnSpc>
                <a:spcPct val="100000"/>
              </a:lnSpc>
              <a:spcBef>
                <a:spcPts val="1460"/>
              </a:spcBef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щорічно знизити викиди парникових газів в атмосферу на 349,96</a:t>
            </a:r>
            <a:r>
              <a:rPr lang="uk-UA" sz="1400"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uk-UA" sz="1400" b="1" dirty="0" err="1">
                <a:solidFill>
                  <a:srgbClr val="17375E"/>
                </a:solidFill>
                <a:latin typeface="Calibri"/>
                <a:cs typeface="Calibri"/>
              </a:rPr>
              <a:t>тыс</a:t>
            </a: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lang="uk-UA" sz="1400" b="1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lang="uk-UA" sz="14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СО</a:t>
            </a:r>
            <a:r>
              <a:rPr lang="uk-UA" sz="1400" b="1" baseline="-17361" dirty="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lang="uk-UA" sz="1400" b="1" spc="-7" baseline="-1736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uk-UA" sz="1400" b="1" spc="-30" baseline="-17361" dirty="0" err="1">
                <a:solidFill>
                  <a:srgbClr val="17375E"/>
                </a:solidFill>
                <a:latin typeface="Calibri"/>
                <a:cs typeface="Calibri"/>
              </a:rPr>
              <a:t>экв</a:t>
            </a:r>
            <a:r>
              <a:rPr lang="uk-UA" sz="1400" b="1" spc="-30" baseline="-17361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lang="uk-UA" sz="1400" baseline="-1736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Wingdings"/>
              <a:buChar char=""/>
            </a:pPr>
            <a:endParaRPr lang="uk-UA" sz="1400" dirty="0">
              <a:latin typeface="Calibri"/>
              <a:cs typeface="Calibri"/>
            </a:endParaRPr>
          </a:p>
          <a:p>
            <a:pPr marL="297815" indent="-170815">
              <a:lnSpc>
                <a:spcPts val="1420"/>
              </a:lnSpc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отримати собівартість виробництва</a:t>
            </a:r>
            <a:r>
              <a:rPr lang="uk-UA" sz="1400" b="1" dirty="0">
                <a:solidFill>
                  <a:srgbClr val="17375E"/>
                </a:solidFill>
                <a:cs typeface="Calibri"/>
              </a:rPr>
              <a:t> м</a:t>
            </a:r>
            <a:r>
              <a:rPr lang="uk-UA" sz="1400" b="1" baseline="24305" dirty="0">
                <a:solidFill>
                  <a:srgbClr val="17375E"/>
                </a:solidFill>
                <a:cs typeface="Calibri"/>
              </a:rPr>
              <a:t>3</a:t>
            </a: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 гарячої води в 5 рази менше, а ціна </a:t>
            </a:r>
            <a:r>
              <a:rPr lang="uk-UA" sz="1400" b="1" dirty="0" err="1">
                <a:solidFill>
                  <a:srgbClr val="17375E"/>
                </a:solidFill>
                <a:latin typeface="Calibri"/>
                <a:cs typeface="Calibri"/>
              </a:rPr>
              <a:t>Гкал</a:t>
            </a: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 у 2 рази менша від існуючих тарифів і не залежати від зростання ціни на природний газ</a:t>
            </a:r>
          </a:p>
          <a:p>
            <a:pPr>
              <a:lnSpc>
                <a:spcPct val="100000"/>
              </a:lnSpc>
            </a:pPr>
            <a:endParaRPr lang="uk-UA" sz="1400" dirty="0">
              <a:latin typeface="Calibri"/>
              <a:cs typeface="Calibri"/>
            </a:endParaRPr>
          </a:p>
          <a:p>
            <a:pPr marL="297815" indent="-1708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стабілізувати ціну на послуги ТЕЦ за рахунок використання високоефективної та екологічно чистої технології виробництва тепла з короткими термінами окупності на рівні 2,05 року</a:t>
            </a:r>
          </a:p>
          <a:p>
            <a:pPr marL="297815" indent="-1708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endParaRPr lang="uk-UA" sz="1400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297815" indent="-1708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скоротити втрати циркуляційної води та покращити екологічну ситуацію біля ТЕЦ</a:t>
            </a:r>
            <a:endParaRPr lang="uk-UA" sz="1400" dirty="0">
              <a:latin typeface="Calibri"/>
              <a:cs typeface="Calibri"/>
            </a:endParaRPr>
          </a:p>
          <a:p>
            <a:pPr marL="297815" indent="-170815">
              <a:lnSpc>
                <a:spcPct val="100000"/>
              </a:lnSpc>
              <a:spcBef>
                <a:spcPts val="1460"/>
              </a:spcBef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виробляти гарячу воду з низькою собівартістю під час простою ТЕЦ (літня пора року) </a:t>
            </a:r>
          </a:p>
          <a:p>
            <a:pPr marL="297815" indent="-170815">
              <a:lnSpc>
                <a:spcPct val="100000"/>
              </a:lnSpc>
              <a:spcBef>
                <a:spcPts val="1460"/>
              </a:spcBef>
              <a:buFont typeface="Wingdings"/>
              <a:buChar char=""/>
              <a:tabLst>
                <a:tab pos="297815" algn="l"/>
              </a:tabLst>
            </a:pPr>
            <a:r>
              <a:rPr lang="uk-UA" sz="1400" b="1" dirty="0">
                <a:solidFill>
                  <a:srgbClr val="17375E"/>
                </a:solidFill>
                <a:latin typeface="Calibri"/>
                <a:cs typeface="Calibri"/>
              </a:rPr>
              <a:t>отримати обладнання європейського виробництва з гарантованими технологічними показниками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151" y="3151809"/>
            <a:ext cx="2451699" cy="436814"/>
          </a:xfrm>
          <a:prstGeom prst="rect">
            <a:avLst/>
          </a:prstGeom>
        </p:spPr>
        <p:txBody>
          <a:bodyPr vert="horz" wrap="square" lIns="0" tIns="5488" rIns="0" bIns="0" rtlCol="0" anchor="ctr">
            <a:spAutoFit/>
          </a:bodyPr>
          <a:lstStyle/>
          <a:p>
            <a:pPr marL="5776" marR="2310">
              <a:lnSpc>
                <a:spcPct val="113999"/>
              </a:lnSpc>
              <a:spcBef>
                <a:spcPts val="43"/>
              </a:spcBef>
            </a:pPr>
            <a:r>
              <a:rPr lang="uk-UA" sz="2683" spc="-41" dirty="0">
                <a:solidFill>
                  <a:srgbClr val="FFFFFF"/>
                </a:solidFill>
              </a:rPr>
              <a:t>Дякую за увагу!</a:t>
            </a:r>
            <a:endParaRPr sz="26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17124-85FA-0C70-4365-3C5ECC6AFA68}"/>
              </a:ext>
            </a:extLst>
          </p:cNvPr>
          <p:cNvSpPr txBox="1"/>
          <p:nvPr/>
        </p:nvSpPr>
        <p:spPr>
          <a:xfrm>
            <a:off x="478088" y="260649"/>
            <a:ext cx="825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Частка ринку централізованого теплопостачання у Європі</a:t>
            </a: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0A569B-40FE-B8EC-D99E-E2D2FCAD9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4735423" cy="2530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8DD09-0AEE-9141-3D36-3502B1F24A55}"/>
              </a:ext>
            </a:extLst>
          </p:cNvPr>
          <p:cNvSpPr txBox="1"/>
          <p:nvPr/>
        </p:nvSpPr>
        <p:spPr>
          <a:xfrm>
            <a:off x="3923928" y="3223155"/>
            <a:ext cx="4940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Згідно</a:t>
            </a:r>
            <a:r>
              <a:rPr lang="en-US" sz="10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10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даних</a:t>
            </a:r>
            <a:r>
              <a:rPr lang="en-US" sz="10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: </a:t>
            </a:r>
            <a:r>
              <a:rPr lang="en-US" sz="10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Euroheat</a:t>
            </a:r>
            <a:r>
              <a:rPr lang="en-US" sz="10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 and Power: </a:t>
            </a:r>
            <a:r>
              <a:rPr lang="en-US" sz="1000" b="1" kern="0" dirty="0" err="1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Gochenour</a:t>
            </a:r>
            <a:endParaRPr lang="ru-RU" sz="10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C412CF-9A81-38FC-FA22-13024F2D1A23}"/>
              </a:ext>
            </a:extLst>
          </p:cNvPr>
          <p:cNvSpPr/>
          <p:nvPr/>
        </p:nvSpPr>
        <p:spPr>
          <a:xfrm>
            <a:off x="532378" y="3472584"/>
            <a:ext cx="83609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Загалом у країнах Європейського союзу відсоток ринку систем централізованого теплопостачання становить 13% і планується довести її до 50% до 2050 року</a:t>
            </a:r>
          </a:p>
          <a:p>
            <a:pPr>
              <a:spcBef>
                <a:spcPct val="0"/>
              </a:spcBef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Згідно даних: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Heat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Roadmap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Europe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2050.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Study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for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the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EU27.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Perfomed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by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Aalborg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University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,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Halmstad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University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Plan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Energy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–  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  <a:hlinkClick r:id="rId4"/>
              </a:rPr>
              <a:t>http://www.euroheat.org</a:t>
            </a:r>
            <a:endParaRPr lang="uk-UA" sz="12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uk-UA" sz="12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uk-UA" sz="12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Відповідно до Директиви 2012/27/ЄС "Про енергоефективність» система централізованого теплопостачання вважається ефективною, якщо вона використовує мінімум 50% відновлюваної енергії або 50% скидного тепла підприємств та побутових стоків, або 75% тепла від </a:t>
            </a:r>
            <a:r>
              <a:rPr lang="uk-UA" sz="14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когенерації</a:t>
            </a: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, або 50% комбінації джерел, які були перераховані вище</a:t>
            </a:r>
          </a:p>
          <a:p>
            <a:pPr>
              <a:spcBef>
                <a:spcPct val="0"/>
              </a:spcBef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Відповідно до: 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Directive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2012/27/EU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of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the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European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Parliament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of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the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Council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of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25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October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2012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on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energy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efficiency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,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amending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Directives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2009/125/EC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2010/30/EU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repealing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Directives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2004/8/EC </a:t>
            </a:r>
            <a:r>
              <a:rPr lang="uk-UA" sz="12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and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2006/32/EC                                                    – </a:t>
            </a:r>
            <a:r>
              <a:rPr lang="uk-UA" sz="12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  <a:hlinkClick r:id="rId5"/>
              </a:rPr>
              <a:t>http://eur-lex.europa.eu/legalcontent/en/TXT/?uri=celex%3A32012L0027</a:t>
            </a:r>
            <a:endParaRPr lang="uk-UA" sz="12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12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447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957" y="1948508"/>
            <a:ext cx="3382316" cy="29236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8458" y="1211516"/>
            <a:ext cx="4847590" cy="45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Сценарій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зміни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світової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структури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ресурсів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опалення</a:t>
            </a:r>
            <a:endParaRPr lang="ru-RU" sz="1400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(за принципом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опалення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без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шкоди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 для </a:t>
            </a:r>
            <a:r>
              <a:rPr lang="ru-RU" sz="1400" b="1" dirty="0" err="1">
                <a:solidFill>
                  <a:srgbClr val="17375E"/>
                </a:solidFill>
                <a:latin typeface="Calibri"/>
                <a:cs typeface="Calibri"/>
              </a:rPr>
              <a:t>клімату</a:t>
            </a:r>
            <a:r>
              <a:rPr lang="ru-RU" sz="1400" b="1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17" y="5765482"/>
            <a:ext cx="4991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000" b="1" dirty="0">
                <a:solidFill>
                  <a:srgbClr val="17375E"/>
                </a:solidFill>
                <a:latin typeface="Calibri"/>
                <a:cs typeface="Calibri"/>
              </a:rPr>
              <a:t>Джерело</a:t>
            </a:r>
            <a:r>
              <a:rPr sz="1000" b="1" dirty="0">
                <a:solidFill>
                  <a:srgbClr val="17375E"/>
                </a:solidFill>
                <a:latin typeface="Calibri"/>
                <a:cs typeface="Calibri"/>
              </a:rPr>
              <a:t>: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Технологический</a:t>
            </a:r>
            <a:r>
              <a:rPr sz="1000" b="1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университет</a:t>
            </a:r>
            <a:r>
              <a:rPr sz="1000"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7375E"/>
                </a:solidFill>
                <a:latin typeface="Calibri"/>
                <a:cs typeface="Calibri"/>
              </a:rPr>
              <a:t>Лаппеэнранта</a:t>
            </a:r>
            <a:r>
              <a:rPr sz="1000" b="1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(Финляндия),</a:t>
            </a:r>
            <a:r>
              <a:rPr sz="1000"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7375E"/>
                </a:solidFill>
                <a:latin typeface="Calibri"/>
                <a:cs typeface="Calibri"/>
              </a:rPr>
              <a:t>Energy Watch</a:t>
            </a:r>
            <a:r>
              <a:rPr sz="1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Calibri"/>
                <a:cs typeface="Calibri"/>
              </a:rPr>
              <a:t>Group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729" y="2146684"/>
            <a:ext cx="3662857" cy="260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762" y="1345651"/>
            <a:ext cx="7226236" cy="55171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29468" y="2648277"/>
            <a:ext cx="2430145" cy="255904"/>
          </a:xfrm>
          <a:custGeom>
            <a:avLst/>
            <a:gdLst/>
            <a:ahLst/>
            <a:cxnLst/>
            <a:rect l="l" t="t" r="r" b="b"/>
            <a:pathLst>
              <a:path w="2430145" h="255905">
                <a:moveTo>
                  <a:pt x="219295" y="92462"/>
                </a:moveTo>
                <a:lnTo>
                  <a:pt x="2429641" y="255511"/>
                </a:lnTo>
              </a:path>
              <a:path w="2430145" h="255905">
                <a:moveTo>
                  <a:pt x="219295" y="92462"/>
                </a:moveTo>
                <a:lnTo>
                  <a:pt x="127362" y="128630"/>
                </a:lnTo>
                <a:lnTo>
                  <a:pt x="87718" y="227802"/>
                </a:lnTo>
              </a:path>
              <a:path w="2430145" h="255905">
                <a:moveTo>
                  <a:pt x="30556" y="6708"/>
                </a:moveTo>
                <a:lnTo>
                  <a:pt x="2429641" y="174570"/>
                </a:lnTo>
              </a:path>
              <a:path w="2430145" h="255905">
                <a:moveTo>
                  <a:pt x="0" y="0"/>
                </a:moveTo>
                <a:lnTo>
                  <a:pt x="30556" y="6708"/>
                </a:lnTo>
              </a:path>
            </a:pathLst>
          </a:custGeom>
          <a:ln w="3175">
            <a:solidFill>
              <a:srgbClr val="7E3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3161" y="2355576"/>
            <a:ext cx="4092401" cy="3791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8894" y="1816114"/>
            <a:ext cx="181939" cy="29618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793442" y="1646064"/>
            <a:ext cx="1436370" cy="2386965"/>
          </a:xfrm>
          <a:custGeom>
            <a:avLst/>
            <a:gdLst/>
            <a:ahLst/>
            <a:cxnLst/>
            <a:rect l="l" t="t" r="r" b="b"/>
            <a:pathLst>
              <a:path w="1436370" h="2386965">
                <a:moveTo>
                  <a:pt x="211261" y="266449"/>
                </a:moveTo>
                <a:lnTo>
                  <a:pt x="201251" y="2314482"/>
                </a:lnTo>
              </a:path>
              <a:path w="1436370" h="2386965">
                <a:moveTo>
                  <a:pt x="266184" y="479376"/>
                </a:moveTo>
                <a:lnTo>
                  <a:pt x="263681" y="2249729"/>
                </a:lnTo>
              </a:path>
              <a:path w="1436370" h="2386965">
                <a:moveTo>
                  <a:pt x="263681" y="2249729"/>
                </a:moveTo>
                <a:lnTo>
                  <a:pt x="299638" y="2346858"/>
                </a:lnTo>
                <a:lnTo>
                  <a:pt x="386830" y="2386673"/>
                </a:lnTo>
              </a:path>
              <a:path w="1436370" h="2386965">
                <a:moveTo>
                  <a:pt x="1383606" y="1066966"/>
                </a:moveTo>
                <a:lnTo>
                  <a:pt x="458216" y="377725"/>
                </a:lnTo>
              </a:path>
              <a:path w="1436370" h="2386965">
                <a:moveTo>
                  <a:pt x="458216" y="377725"/>
                </a:moveTo>
                <a:lnTo>
                  <a:pt x="373922" y="355703"/>
                </a:lnTo>
                <a:lnTo>
                  <a:pt x="297004" y="401206"/>
                </a:lnTo>
                <a:lnTo>
                  <a:pt x="266184" y="491481"/>
                </a:lnTo>
              </a:path>
              <a:path w="1436370" h="2386965">
                <a:moveTo>
                  <a:pt x="1436026" y="1002213"/>
                </a:moveTo>
                <a:lnTo>
                  <a:pt x="193876" y="80941"/>
                </a:lnTo>
              </a:path>
              <a:path w="1436370" h="2386965">
                <a:moveTo>
                  <a:pt x="143958" y="143506"/>
                </a:moveTo>
                <a:lnTo>
                  <a:pt x="0" y="62127"/>
                </a:lnTo>
              </a:path>
              <a:path w="1436370" h="2386965">
                <a:moveTo>
                  <a:pt x="211261" y="266449"/>
                </a:moveTo>
                <a:lnTo>
                  <a:pt x="143958" y="143506"/>
                </a:lnTo>
              </a:path>
              <a:path w="1436370" h="2386965">
                <a:moveTo>
                  <a:pt x="193876" y="80941"/>
                </a:moveTo>
                <a:lnTo>
                  <a:pt x="42673" y="0"/>
                </a:lnTo>
              </a:path>
            </a:pathLst>
          </a:custGeom>
          <a:ln w="3175">
            <a:solidFill>
              <a:srgbClr val="7E3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2837" y="4416442"/>
            <a:ext cx="189873" cy="18242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233946" y="2876079"/>
            <a:ext cx="539750" cy="3410585"/>
          </a:xfrm>
          <a:custGeom>
            <a:avLst/>
            <a:gdLst/>
            <a:ahLst/>
            <a:cxnLst/>
            <a:rect l="l" t="t" r="r" b="b"/>
            <a:pathLst>
              <a:path w="539750" h="3410585">
                <a:moveTo>
                  <a:pt x="83240" y="0"/>
                </a:moveTo>
                <a:lnTo>
                  <a:pt x="83240" y="3410381"/>
                </a:lnTo>
              </a:path>
              <a:path w="539750" h="3410585">
                <a:moveTo>
                  <a:pt x="0" y="3269982"/>
                </a:moveTo>
                <a:lnTo>
                  <a:pt x="0" y="3403273"/>
                </a:lnTo>
              </a:path>
              <a:path w="539750" h="3410585">
                <a:moveTo>
                  <a:pt x="501944" y="1356021"/>
                </a:moveTo>
                <a:lnTo>
                  <a:pt x="501944" y="1197492"/>
                </a:lnTo>
                <a:lnTo>
                  <a:pt x="539217" y="1170074"/>
                </a:lnTo>
                <a:lnTo>
                  <a:pt x="465328" y="1142365"/>
                </a:lnTo>
                <a:lnTo>
                  <a:pt x="501944" y="1115384"/>
                </a:lnTo>
                <a:lnTo>
                  <a:pt x="501944" y="956856"/>
                </a:lnTo>
              </a:path>
            </a:pathLst>
          </a:custGeom>
          <a:ln w="3175">
            <a:solidFill>
              <a:srgbClr val="7E3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98884" y="4288310"/>
            <a:ext cx="107886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75" dirty="0">
                <a:latin typeface="Times New Roman"/>
                <a:cs typeface="Times New Roman"/>
              </a:rPr>
              <a:t>ул.Школьная,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2659" y="2958249"/>
            <a:ext cx="10445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70" dirty="0">
                <a:latin typeface="Times New Roman"/>
                <a:cs typeface="Times New Roman"/>
              </a:rPr>
              <a:t>ул.Школьная,10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2465" y="3488961"/>
            <a:ext cx="68008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60" dirty="0">
                <a:latin typeface="Times New Roman"/>
                <a:cs typeface="Times New Roman"/>
              </a:rPr>
              <a:t>ул.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1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Мая,3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0898" y="5192460"/>
            <a:ext cx="2448560" cy="963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0535" algn="ctr">
              <a:lnSpc>
                <a:spcPts val="1395"/>
              </a:lnSpc>
              <a:spcBef>
                <a:spcPts val="95"/>
              </a:spcBef>
            </a:pPr>
            <a:r>
              <a:rPr sz="1200" b="1" spc="-25" dirty="0">
                <a:latin typeface="Times New Roman"/>
                <a:cs typeface="Times New Roman"/>
              </a:rPr>
              <a:t>ТП</a:t>
            </a:r>
            <a:endParaRPr sz="1200">
              <a:latin typeface="Times New Roman"/>
              <a:cs typeface="Times New Roman"/>
            </a:endParaRPr>
          </a:p>
          <a:p>
            <a:pPr marL="1708785" algn="ctr">
              <a:lnSpc>
                <a:spcPts val="1395"/>
              </a:lnSpc>
            </a:pPr>
            <a:r>
              <a:rPr sz="1200" b="1" spc="-55" dirty="0">
                <a:latin typeface="Times New Roman"/>
                <a:cs typeface="Times New Roman"/>
              </a:rPr>
              <a:t>ул.Клубная</a:t>
            </a:r>
            <a:endParaRPr sz="120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  <a:spcBef>
                <a:spcPts val="655"/>
              </a:spcBef>
            </a:pPr>
            <a:r>
              <a:rPr sz="1200" b="1" spc="-10" dirty="0">
                <a:latin typeface="Times New Roman"/>
                <a:cs typeface="Times New Roman"/>
              </a:rPr>
              <a:t>ул.Клубная,17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200" b="1" spc="-10" dirty="0">
                <a:latin typeface="Times New Roman"/>
                <a:cs typeface="Times New Roman"/>
              </a:rPr>
              <a:t>ул.Школьная,14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1832" y="4405128"/>
            <a:ext cx="2311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65" dirty="0">
                <a:latin typeface="Times New Roman"/>
                <a:cs typeface="Times New Roman"/>
              </a:rPr>
              <a:t>№5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0413" y="3832268"/>
            <a:ext cx="2311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65" dirty="0">
                <a:latin typeface="Times New Roman"/>
                <a:cs typeface="Times New Roman"/>
              </a:rPr>
              <a:t>№3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0094" y="3248324"/>
            <a:ext cx="3003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70" dirty="0">
                <a:latin typeface="Times New Roman"/>
                <a:cs typeface="Times New Roman"/>
              </a:rPr>
              <a:t>№12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9206" y="2130460"/>
            <a:ext cx="1270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65" dirty="0">
                <a:latin typeface="Times New Roman"/>
                <a:cs typeface="Times New Roman"/>
              </a:rPr>
              <a:t>ул.Р.Люксембург,50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669" y="2981291"/>
            <a:ext cx="15538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u="sng" spc="-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Котельная№1,</a:t>
            </a:r>
            <a:r>
              <a:rPr sz="1200" b="1" u="sng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6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ул.</a:t>
            </a:r>
            <a:r>
              <a:rPr sz="1200" b="1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200" b="1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1166" y="2123751"/>
            <a:ext cx="1169670" cy="37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 algn="ctr">
              <a:lnSpc>
                <a:spcPts val="1395"/>
              </a:lnSpc>
              <a:spcBef>
                <a:spcPts val="95"/>
              </a:spcBef>
            </a:pP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КП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95"/>
              </a:lnSpc>
            </a:pPr>
            <a:r>
              <a:rPr sz="1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"Коммунальщик"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4687" y="2620191"/>
            <a:ext cx="81089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u="sng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ТП</a:t>
            </a:r>
            <a:r>
              <a:rPr sz="1200" b="1" u="sng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ул.</a:t>
            </a:r>
            <a:r>
              <a:rPr sz="1200" b="1" u="sng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6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1Мая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2614" y="4535407"/>
            <a:ext cx="1225550" cy="4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28800"/>
              </a:lnSpc>
              <a:spcBef>
                <a:spcPts val="100"/>
              </a:spcBef>
            </a:pPr>
            <a:r>
              <a:rPr sz="12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ул.Школьная,18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65" dirty="0">
                <a:latin typeface="Times New Roman"/>
                <a:cs typeface="Times New Roman"/>
              </a:rPr>
              <a:t>ул.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70" dirty="0">
                <a:latin typeface="Times New Roman"/>
                <a:cs typeface="Times New Roman"/>
              </a:rPr>
              <a:t>Косиора,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84037" y="1831615"/>
            <a:ext cx="4678045" cy="4319270"/>
            <a:chOff x="2284037" y="1831615"/>
            <a:chExt cx="4678045" cy="4319270"/>
          </a:xfrm>
        </p:grpSpPr>
        <p:sp>
          <p:nvSpPr>
            <p:cNvPr id="23" name="object 23"/>
            <p:cNvSpPr/>
            <p:nvPr/>
          </p:nvSpPr>
          <p:spPr>
            <a:xfrm>
              <a:off x="4776061" y="3854958"/>
              <a:ext cx="74295" cy="356235"/>
            </a:xfrm>
            <a:custGeom>
              <a:avLst/>
              <a:gdLst/>
              <a:ahLst/>
              <a:cxnLst/>
              <a:rect l="l" t="t" r="r" b="b"/>
              <a:pathLst>
                <a:path w="74295" h="356235">
                  <a:moveTo>
                    <a:pt x="37010" y="356141"/>
                  </a:moveTo>
                  <a:lnTo>
                    <a:pt x="37010" y="218905"/>
                  </a:lnTo>
                  <a:lnTo>
                    <a:pt x="74020" y="191925"/>
                  </a:lnTo>
                  <a:lnTo>
                    <a:pt x="0" y="164215"/>
                  </a:lnTo>
                  <a:lnTo>
                    <a:pt x="37010" y="136798"/>
                  </a:lnTo>
                  <a:lnTo>
                    <a:pt x="37010" y="0"/>
                  </a:lnTo>
                </a:path>
              </a:pathLst>
            </a:custGeom>
            <a:ln w="3175">
              <a:solidFill>
                <a:srgbClr val="7E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5307" y="1832885"/>
              <a:ext cx="4675505" cy="4316730"/>
            </a:xfrm>
            <a:custGeom>
              <a:avLst/>
              <a:gdLst/>
              <a:ahLst/>
              <a:cxnLst/>
              <a:rect l="l" t="t" r="r" b="b"/>
              <a:pathLst>
                <a:path w="4675505" h="4316730">
                  <a:moveTo>
                    <a:pt x="193876" y="1360688"/>
                  </a:moveTo>
                  <a:lnTo>
                    <a:pt x="356010" y="1289518"/>
                  </a:lnTo>
                </a:path>
                <a:path w="4675505" h="4316730">
                  <a:moveTo>
                    <a:pt x="219295" y="991420"/>
                  </a:moveTo>
                  <a:lnTo>
                    <a:pt x="438328" y="1062736"/>
                  </a:lnTo>
                </a:path>
                <a:path w="4675505" h="4316730">
                  <a:moveTo>
                    <a:pt x="313863" y="0"/>
                  </a:moveTo>
                  <a:lnTo>
                    <a:pt x="0" y="0"/>
                  </a:lnTo>
                </a:path>
                <a:path w="4675505" h="4316730">
                  <a:moveTo>
                    <a:pt x="313863" y="0"/>
                  </a:moveTo>
                  <a:lnTo>
                    <a:pt x="513797" y="138402"/>
                  </a:lnTo>
                </a:path>
                <a:path w="4675505" h="4316730">
                  <a:moveTo>
                    <a:pt x="975570" y="3185759"/>
                  </a:moveTo>
                  <a:lnTo>
                    <a:pt x="160421" y="3185760"/>
                  </a:lnTo>
                </a:path>
                <a:path w="4675505" h="4316730">
                  <a:moveTo>
                    <a:pt x="975570" y="3185759"/>
                  </a:moveTo>
                  <a:lnTo>
                    <a:pt x="1038000" y="3710025"/>
                  </a:lnTo>
                </a:path>
                <a:path w="4675505" h="4316730">
                  <a:moveTo>
                    <a:pt x="1332239" y="2945823"/>
                  </a:moveTo>
                  <a:lnTo>
                    <a:pt x="1466319" y="3636099"/>
                  </a:lnTo>
                </a:path>
                <a:path w="4675505" h="4316730">
                  <a:moveTo>
                    <a:pt x="2114197" y="4316385"/>
                  </a:moveTo>
                  <a:lnTo>
                    <a:pt x="3169320" y="4316385"/>
                  </a:lnTo>
                </a:path>
                <a:path w="4675505" h="4316730">
                  <a:moveTo>
                    <a:pt x="2114197" y="4316385"/>
                  </a:moveTo>
                  <a:lnTo>
                    <a:pt x="1821276" y="3591312"/>
                  </a:lnTo>
                </a:path>
                <a:path w="4675505" h="4316730">
                  <a:moveTo>
                    <a:pt x="225091" y="2655893"/>
                  </a:moveTo>
                  <a:lnTo>
                    <a:pt x="1293912" y="2655893"/>
                  </a:lnTo>
                </a:path>
                <a:path w="4675505" h="4316730">
                  <a:moveTo>
                    <a:pt x="1293912" y="2655893"/>
                  </a:moveTo>
                  <a:lnTo>
                    <a:pt x="1382684" y="2389589"/>
                  </a:lnTo>
                </a:path>
                <a:path w="4675505" h="4316730">
                  <a:moveTo>
                    <a:pt x="2178866" y="1327290"/>
                  </a:moveTo>
                  <a:lnTo>
                    <a:pt x="3112422" y="1327290"/>
                  </a:lnTo>
                </a:path>
                <a:path w="4675505" h="4316730">
                  <a:moveTo>
                    <a:pt x="2178866" y="1327290"/>
                  </a:moveTo>
                  <a:lnTo>
                    <a:pt x="1821276" y="1170074"/>
                  </a:lnTo>
                </a:path>
                <a:path w="4675505" h="4316730">
                  <a:moveTo>
                    <a:pt x="2879560" y="4017106"/>
                  </a:moveTo>
                  <a:lnTo>
                    <a:pt x="3767675" y="4017106"/>
                  </a:lnTo>
                </a:path>
                <a:path w="4675505" h="4316730">
                  <a:moveTo>
                    <a:pt x="2879560" y="4017106"/>
                  </a:moveTo>
                  <a:lnTo>
                    <a:pt x="2713343" y="3796392"/>
                  </a:lnTo>
                </a:path>
                <a:path w="4675505" h="4316730">
                  <a:moveTo>
                    <a:pt x="3837218" y="3586338"/>
                  </a:moveTo>
                  <a:lnTo>
                    <a:pt x="4536594" y="3586338"/>
                  </a:lnTo>
                </a:path>
                <a:path w="4675505" h="4316730">
                  <a:moveTo>
                    <a:pt x="3837218" y="3586338"/>
                  </a:moveTo>
                  <a:lnTo>
                    <a:pt x="3605673" y="3122144"/>
                  </a:lnTo>
                </a:path>
                <a:path w="4675505" h="4316730">
                  <a:moveTo>
                    <a:pt x="3179198" y="2190517"/>
                  </a:moveTo>
                  <a:lnTo>
                    <a:pt x="2954502" y="2190517"/>
                  </a:lnTo>
                </a:path>
                <a:path w="4675505" h="4316730">
                  <a:moveTo>
                    <a:pt x="3179198" y="2190517"/>
                  </a:moveTo>
                  <a:lnTo>
                    <a:pt x="3318547" y="2565910"/>
                  </a:lnTo>
                </a:path>
                <a:path w="4675505" h="4316730">
                  <a:moveTo>
                    <a:pt x="4485754" y="2780295"/>
                  </a:moveTo>
                  <a:lnTo>
                    <a:pt x="4239063" y="2780295"/>
                  </a:lnTo>
                </a:path>
                <a:path w="4675505" h="4316730">
                  <a:moveTo>
                    <a:pt x="4239063" y="2780295"/>
                  </a:moveTo>
                  <a:lnTo>
                    <a:pt x="3951278" y="2648747"/>
                  </a:lnTo>
                </a:path>
                <a:path w="4675505" h="4316730">
                  <a:moveTo>
                    <a:pt x="3457105" y="1608324"/>
                  </a:moveTo>
                  <a:lnTo>
                    <a:pt x="3169979" y="1608324"/>
                  </a:lnTo>
                </a:path>
                <a:path w="4675505" h="4316730">
                  <a:moveTo>
                    <a:pt x="3457105" y="1608324"/>
                  </a:moveTo>
                  <a:lnTo>
                    <a:pt x="3575380" y="1708662"/>
                  </a:lnTo>
                </a:path>
                <a:path w="4675505" h="4316730">
                  <a:moveTo>
                    <a:pt x="907740" y="1854356"/>
                  </a:moveTo>
                  <a:lnTo>
                    <a:pt x="1566945" y="1854356"/>
                  </a:lnTo>
                </a:path>
                <a:path w="4675505" h="4316730">
                  <a:moveTo>
                    <a:pt x="907740" y="1854356"/>
                  </a:moveTo>
                  <a:lnTo>
                    <a:pt x="975307" y="1480422"/>
                  </a:lnTo>
                </a:path>
                <a:path w="4675505" h="4316730">
                  <a:moveTo>
                    <a:pt x="3470934" y="499793"/>
                  </a:moveTo>
                  <a:lnTo>
                    <a:pt x="4675416" y="4997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21582" y="3316140"/>
            <a:ext cx="1270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65" dirty="0">
                <a:latin typeface="Times New Roman"/>
                <a:cs typeface="Times New Roman"/>
              </a:rPr>
              <a:t>ул.Р.Люксембург,25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11970" y="2331744"/>
            <a:ext cx="6420485" cy="1318260"/>
            <a:chOff x="1611970" y="2331744"/>
            <a:chExt cx="6420485" cy="1318260"/>
          </a:xfrm>
        </p:grpSpPr>
        <p:sp>
          <p:nvSpPr>
            <p:cNvPr id="27" name="object 27"/>
            <p:cNvSpPr/>
            <p:nvPr/>
          </p:nvSpPr>
          <p:spPr>
            <a:xfrm>
              <a:off x="1611970" y="2332679"/>
              <a:ext cx="6420485" cy="1183640"/>
            </a:xfrm>
            <a:custGeom>
              <a:avLst/>
              <a:gdLst/>
              <a:ahLst/>
              <a:cxnLst/>
              <a:rect l="l" t="t" r="r" b="b"/>
              <a:pathLst>
                <a:path w="6420484" h="1183639">
                  <a:moveTo>
                    <a:pt x="4144272" y="0"/>
                  </a:moveTo>
                  <a:lnTo>
                    <a:pt x="4045490" y="282638"/>
                  </a:lnTo>
                </a:path>
                <a:path w="6420484" h="1183639">
                  <a:moveTo>
                    <a:pt x="5210590" y="1183638"/>
                  </a:moveTo>
                  <a:lnTo>
                    <a:pt x="6419945" y="1183638"/>
                  </a:lnTo>
                </a:path>
                <a:path w="6420484" h="1183639">
                  <a:moveTo>
                    <a:pt x="5210590" y="1183638"/>
                  </a:moveTo>
                  <a:lnTo>
                    <a:pt x="4954942" y="968961"/>
                  </a:lnTo>
                </a:path>
                <a:path w="6420484" h="1183639">
                  <a:moveTo>
                    <a:pt x="0" y="15313"/>
                  </a:moveTo>
                  <a:lnTo>
                    <a:pt x="1022498" y="15313"/>
                  </a:lnTo>
                </a:path>
                <a:path w="6420484" h="1183639">
                  <a:moveTo>
                    <a:pt x="1022498" y="15313"/>
                  </a:moveTo>
                  <a:lnTo>
                    <a:pt x="1303302" y="1531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8796" y="3624822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29239" y="0"/>
                  </a:moveTo>
                  <a:lnTo>
                    <a:pt x="14883" y="0"/>
                  </a:lnTo>
                  <a:lnTo>
                    <a:pt x="0" y="0"/>
                  </a:lnTo>
                  <a:lnTo>
                    <a:pt x="395" y="3937"/>
                  </a:lnTo>
                  <a:lnTo>
                    <a:pt x="13170" y="16334"/>
                  </a:lnTo>
                  <a:lnTo>
                    <a:pt x="16463" y="16334"/>
                  </a:lnTo>
                  <a:lnTo>
                    <a:pt x="28976" y="3646"/>
                  </a:lnTo>
                  <a:lnTo>
                    <a:pt x="292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5382" y="3632114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29239" y="0"/>
                  </a:moveTo>
                  <a:lnTo>
                    <a:pt x="13170" y="16334"/>
                  </a:lnTo>
                  <a:lnTo>
                    <a:pt x="10009" y="15604"/>
                  </a:lnTo>
                  <a:lnTo>
                    <a:pt x="395" y="393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08138" y="3207574"/>
              <a:ext cx="30480" cy="417830"/>
            </a:xfrm>
            <a:custGeom>
              <a:avLst/>
              <a:gdLst/>
              <a:ahLst/>
              <a:cxnLst/>
              <a:rect l="l" t="t" r="r" b="b"/>
              <a:pathLst>
                <a:path w="30479" h="417829">
                  <a:moveTo>
                    <a:pt x="29634" y="0"/>
                  </a:moveTo>
                  <a:lnTo>
                    <a:pt x="0" y="0"/>
                  </a:lnTo>
                  <a:lnTo>
                    <a:pt x="658" y="417248"/>
                  </a:lnTo>
                  <a:lnTo>
                    <a:pt x="29898" y="417248"/>
                  </a:lnTo>
                  <a:lnTo>
                    <a:pt x="296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14723" y="3214866"/>
              <a:ext cx="30480" cy="417830"/>
            </a:xfrm>
            <a:custGeom>
              <a:avLst/>
              <a:gdLst/>
              <a:ahLst/>
              <a:cxnLst/>
              <a:rect l="l" t="t" r="r" b="b"/>
              <a:pathLst>
                <a:path w="30479" h="417829">
                  <a:moveTo>
                    <a:pt x="658" y="417248"/>
                  </a:moveTo>
                  <a:lnTo>
                    <a:pt x="15541" y="417248"/>
                  </a:lnTo>
                  <a:lnTo>
                    <a:pt x="29898" y="417248"/>
                  </a:lnTo>
                  <a:lnTo>
                    <a:pt x="29634" y="0"/>
                  </a:lnTo>
                  <a:lnTo>
                    <a:pt x="14883" y="0"/>
                  </a:lnTo>
                  <a:lnTo>
                    <a:pt x="0" y="0"/>
                  </a:lnTo>
                  <a:lnTo>
                    <a:pt x="658" y="4172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08138" y="3191240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16463" y="0"/>
                  </a:moveTo>
                  <a:lnTo>
                    <a:pt x="0" y="16334"/>
                  </a:lnTo>
                  <a:lnTo>
                    <a:pt x="14883" y="16334"/>
                  </a:lnTo>
                  <a:lnTo>
                    <a:pt x="29634" y="16334"/>
                  </a:lnTo>
                  <a:lnTo>
                    <a:pt x="29371" y="12833"/>
                  </a:lnTo>
                  <a:lnTo>
                    <a:pt x="28054" y="9917"/>
                  </a:lnTo>
                  <a:lnTo>
                    <a:pt x="26736" y="6708"/>
                  </a:lnTo>
                  <a:lnTo>
                    <a:pt x="24761" y="4229"/>
                  </a:lnTo>
                  <a:lnTo>
                    <a:pt x="21863" y="2041"/>
                  </a:lnTo>
                  <a:lnTo>
                    <a:pt x="19361" y="1020"/>
                  </a:lnTo>
                  <a:lnTo>
                    <a:pt x="16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14723" y="3198532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0" y="16334"/>
                  </a:moveTo>
                  <a:lnTo>
                    <a:pt x="16463" y="0"/>
                  </a:lnTo>
                  <a:lnTo>
                    <a:pt x="19361" y="1020"/>
                  </a:lnTo>
                  <a:lnTo>
                    <a:pt x="21863" y="2041"/>
                  </a:lnTo>
                  <a:lnTo>
                    <a:pt x="24761" y="4229"/>
                  </a:lnTo>
                  <a:lnTo>
                    <a:pt x="26736" y="6708"/>
                  </a:lnTo>
                  <a:lnTo>
                    <a:pt x="28054" y="9917"/>
                  </a:lnTo>
                  <a:lnTo>
                    <a:pt x="29371" y="12833"/>
                  </a:lnTo>
                  <a:lnTo>
                    <a:pt x="29634" y="16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21340" y="3185552"/>
              <a:ext cx="15240" cy="33020"/>
            </a:xfrm>
            <a:custGeom>
              <a:avLst/>
              <a:gdLst/>
              <a:ahLst/>
              <a:cxnLst/>
              <a:rect l="l" t="t" r="r" b="b"/>
              <a:pathLst>
                <a:path w="15239" h="33019">
                  <a:moveTo>
                    <a:pt x="14751" y="0"/>
                  </a:moveTo>
                  <a:lnTo>
                    <a:pt x="0" y="14584"/>
                  </a:lnTo>
                  <a:lnTo>
                    <a:pt x="0" y="18084"/>
                  </a:lnTo>
                  <a:lnTo>
                    <a:pt x="14751" y="32668"/>
                  </a:lnTo>
                  <a:lnTo>
                    <a:pt x="14751" y="16334"/>
                  </a:lnTo>
                  <a:lnTo>
                    <a:pt x="147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27926" y="3192844"/>
              <a:ext cx="15240" cy="33020"/>
            </a:xfrm>
            <a:custGeom>
              <a:avLst/>
              <a:gdLst/>
              <a:ahLst/>
              <a:cxnLst/>
              <a:rect l="l" t="t" r="r" b="b"/>
              <a:pathLst>
                <a:path w="15239" h="33019">
                  <a:moveTo>
                    <a:pt x="14751" y="32668"/>
                  </a:moveTo>
                  <a:lnTo>
                    <a:pt x="0" y="18084"/>
                  </a:lnTo>
                  <a:lnTo>
                    <a:pt x="0" y="14584"/>
                  </a:lnTo>
                  <a:lnTo>
                    <a:pt x="11853" y="291"/>
                  </a:lnTo>
                  <a:lnTo>
                    <a:pt x="147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36092" y="3185552"/>
              <a:ext cx="487045" cy="33020"/>
            </a:xfrm>
            <a:custGeom>
              <a:avLst/>
              <a:gdLst/>
              <a:ahLst/>
              <a:cxnLst/>
              <a:rect l="l" t="t" r="r" b="b"/>
              <a:pathLst>
                <a:path w="487045" h="33019">
                  <a:moveTo>
                    <a:pt x="486929" y="0"/>
                  </a:moveTo>
                  <a:lnTo>
                    <a:pt x="0" y="0"/>
                  </a:lnTo>
                  <a:lnTo>
                    <a:pt x="0" y="32668"/>
                  </a:lnTo>
                  <a:lnTo>
                    <a:pt x="486929" y="32668"/>
                  </a:lnTo>
                  <a:lnTo>
                    <a:pt x="4869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42677" y="3192844"/>
              <a:ext cx="487045" cy="33020"/>
            </a:xfrm>
            <a:custGeom>
              <a:avLst/>
              <a:gdLst/>
              <a:ahLst/>
              <a:cxnLst/>
              <a:rect l="l" t="t" r="r" b="b"/>
              <a:pathLst>
                <a:path w="487045" h="33019">
                  <a:moveTo>
                    <a:pt x="0" y="0"/>
                  </a:moveTo>
                  <a:lnTo>
                    <a:pt x="0" y="16334"/>
                  </a:lnTo>
                  <a:lnTo>
                    <a:pt x="0" y="32668"/>
                  </a:lnTo>
                  <a:lnTo>
                    <a:pt x="486929" y="32668"/>
                  </a:lnTo>
                  <a:lnTo>
                    <a:pt x="486929" y="16334"/>
                  </a:lnTo>
                  <a:lnTo>
                    <a:pt x="486929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23021" y="3185552"/>
              <a:ext cx="15240" cy="33020"/>
            </a:xfrm>
            <a:custGeom>
              <a:avLst/>
              <a:gdLst/>
              <a:ahLst/>
              <a:cxnLst/>
              <a:rect l="l" t="t" r="r" b="b"/>
              <a:pathLst>
                <a:path w="15240" h="33019">
                  <a:moveTo>
                    <a:pt x="0" y="0"/>
                  </a:moveTo>
                  <a:lnTo>
                    <a:pt x="0" y="16334"/>
                  </a:lnTo>
                  <a:lnTo>
                    <a:pt x="0" y="32668"/>
                  </a:lnTo>
                  <a:lnTo>
                    <a:pt x="2897" y="32376"/>
                  </a:lnTo>
                  <a:lnTo>
                    <a:pt x="14751" y="18084"/>
                  </a:lnTo>
                  <a:lnTo>
                    <a:pt x="14751" y="14584"/>
                  </a:lnTo>
                  <a:lnTo>
                    <a:pt x="2897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29606" y="3192844"/>
              <a:ext cx="15240" cy="33020"/>
            </a:xfrm>
            <a:custGeom>
              <a:avLst/>
              <a:gdLst/>
              <a:ahLst/>
              <a:cxnLst/>
              <a:rect l="l" t="t" r="r" b="b"/>
              <a:pathLst>
                <a:path w="15240" h="33019">
                  <a:moveTo>
                    <a:pt x="0" y="0"/>
                  </a:moveTo>
                  <a:lnTo>
                    <a:pt x="14751" y="14584"/>
                  </a:lnTo>
                  <a:lnTo>
                    <a:pt x="14751" y="18084"/>
                  </a:lnTo>
                  <a:lnTo>
                    <a:pt x="2897" y="32376"/>
                  </a:lnTo>
                  <a:lnTo>
                    <a:pt x="0" y="32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8138" y="3185552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16463" y="0"/>
                  </a:moveTo>
                  <a:lnTo>
                    <a:pt x="0" y="16334"/>
                  </a:lnTo>
                  <a:lnTo>
                    <a:pt x="14883" y="16334"/>
                  </a:lnTo>
                  <a:lnTo>
                    <a:pt x="29634" y="16334"/>
                  </a:lnTo>
                  <a:lnTo>
                    <a:pt x="29371" y="13125"/>
                  </a:lnTo>
                  <a:lnTo>
                    <a:pt x="26736" y="6708"/>
                  </a:lnTo>
                  <a:lnTo>
                    <a:pt x="24761" y="4229"/>
                  </a:lnTo>
                  <a:lnTo>
                    <a:pt x="22258" y="2041"/>
                  </a:lnTo>
                  <a:lnTo>
                    <a:pt x="16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14723" y="3192844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0" y="16334"/>
                  </a:moveTo>
                  <a:lnTo>
                    <a:pt x="16463" y="0"/>
                  </a:lnTo>
                  <a:lnTo>
                    <a:pt x="19361" y="1020"/>
                  </a:lnTo>
                  <a:lnTo>
                    <a:pt x="29371" y="13125"/>
                  </a:lnTo>
                  <a:lnTo>
                    <a:pt x="29634" y="16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8138" y="3201886"/>
              <a:ext cx="29845" cy="5715"/>
            </a:xfrm>
            <a:custGeom>
              <a:avLst/>
              <a:gdLst/>
              <a:ahLst/>
              <a:cxnLst/>
              <a:rect l="l" t="t" r="r" b="b"/>
              <a:pathLst>
                <a:path w="29845" h="5714">
                  <a:moveTo>
                    <a:pt x="29634" y="0"/>
                  </a:moveTo>
                  <a:lnTo>
                    <a:pt x="0" y="0"/>
                  </a:lnTo>
                  <a:lnTo>
                    <a:pt x="0" y="5687"/>
                  </a:lnTo>
                  <a:lnTo>
                    <a:pt x="29634" y="5687"/>
                  </a:lnTo>
                  <a:lnTo>
                    <a:pt x="296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14723" y="3209178"/>
              <a:ext cx="29845" cy="5715"/>
            </a:xfrm>
            <a:custGeom>
              <a:avLst/>
              <a:gdLst/>
              <a:ahLst/>
              <a:cxnLst/>
              <a:rect l="l" t="t" r="r" b="b"/>
              <a:pathLst>
                <a:path w="29845" h="5714">
                  <a:moveTo>
                    <a:pt x="29634" y="0"/>
                  </a:moveTo>
                  <a:lnTo>
                    <a:pt x="14883" y="0"/>
                  </a:lnTo>
                  <a:lnTo>
                    <a:pt x="0" y="0"/>
                  </a:lnTo>
                  <a:lnTo>
                    <a:pt x="0" y="5687"/>
                  </a:lnTo>
                  <a:lnTo>
                    <a:pt x="14883" y="5687"/>
                  </a:lnTo>
                  <a:lnTo>
                    <a:pt x="29634" y="5687"/>
                  </a:lnTo>
                  <a:lnTo>
                    <a:pt x="296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08138" y="3207574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29634" y="0"/>
                  </a:moveTo>
                  <a:lnTo>
                    <a:pt x="14883" y="0"/>
                  </a:lnTo>
                  <a:lnTo>
                    <a:pt x="0" y="0"/>
                  </a:lnTo>
                  <a:lnTo>
                    <a:pt x="395" y="3208"/>
                  </a:lnTo>
                  <a:lnTo>
                    <a:pt x="13170" y="16334"/>
                  </a:lnTo>
                  <a:lnTo>
                    <a:pt x="16463" y="16334"/>
                  </a:lnTo>
                  <a:lnTo>
                    <a:pt x="29371" y="3208"/>
                  </a:lnTo>
                  <a:lnTo>
                    <a:pt x="296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14723" y="3214866"/>
              <a:ext cx="29845" cy="16510"/>
            </a:xfrm>
            <a:custGeom>
              <a:avLst/>
              <a:gdLst/>
              <a:ahLst/>
              <a:cxnLst/>
              <a:rect l="l" t="t" r="r" b="b"/>
              <a:pathLst>
                <a:path w="29845" h="16510">
                  <a:moveTo>
                    <a:pt x="29634" y="0"/>
                  </a:moveTo>
                  <a:lnTo>
                    <a:pt x="13302" y="16334"/>
                  </a:lnTo>
                  <a:lnTo>
                    <a:pt x="10405" y="15313"/>
                  </a:lnTo>
                  <a:lnTo>
                    <a:pt x="395" y="320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225986" y="1153244"/>
            <a:ext cx="517444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17375E"/>
                </a:solidFill>
                <a:latin typeface="Calibri"/>
                <a:cs typeface="Calibri"/>
              </a:rPr>
              <a:t>Схема </a:t>
            </a:r>
            <a:r>
              <a:rPr lang="ru-RU" sz="1400" b="1" spc="-10" dirty="0" err="1">
                <a:solidFill>
                  <a:srgbClr val="17375E"/>
                </a:solidFill>
                <a:latin typeface="Calibri"/>
                <a:cs typeface="Calibri"/>
              </a:rPr>
              <a:t>гарячого</a:t>
            </a:r>
            <a:r>
              <a:rPr lang="ru-RU" sz="14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400" b="1" spc="-10" dirty="0" err="1">
                <a:solidFill>
                  <a:srgbClr val="17375E"/>
                </a:solidFill>
                <a:latin typeface="Calibri"/>
                <a:cs typeface="Calibri"/>
              </a:rPr>
              <a:t>водопостачання</a:t>
            </a:r>
            <a:r>
              <a:rPr lang="ru-RU" sz="1400" b="1" spc="-10" dirty="0">
                <a:solidFill>
                  <a:srgbClr val="17375E"/>
                </a:solidFill>
                <a:latin typeface="Calibri"/>
                <a:cs typeface="Calibri"/>
              </a:rPr>
              <a:t> до </a:t>
            </a:r>
            <a:r>
              <a:rPr lang="ru-RU" sz="1400" b="1" spc="-10" dirty="0" err="1">
                <a:solidFill>
                  <a:srgbClr val="17375E"/>
                </a:solidFill>
                <a:latin typeface="Calibri"/>
                <a:cs typeface="Calibri"/>
              </a:rPr>
              <a:t>впровадження</a:t>
            </a:r>
            <a:r>
              <a:rPr lang="ru-RU" sz="1400" b="1" spc="-10" dirty="0">
                <a:solidFill>
                  <a:srgbClr val="17375E"/>
                </a:solidFill>
                <a:latin typeface="Calibri"/>
                <a:cs typeface="Calibri"/>
              </a:rPr>
              <a:t> проекту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КНС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400308-1631-B741-92AF-3DB0DCDAF5B6}"/>
              </a:ext>
            </a:extLst>
          </p:cNvPr>
          <p:cNvSpPr txBox="1"/>
          <p:nvPr/>
        </p:nvSpPr>
        <p:spPr>
          <a:xfrm>
            <a:off x="478088" y="260649"/>
            <a:ext cx="825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Приклад реалізованого проекту з тепловими насосами великої потужності</a:t>
            </a: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35940" y="155829"/>
            <a:ext cx="5010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Теплонасосная</a:t>
            </a:r>
            <a:r>
              <a:rPr sz="16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установка,</a:t>
            </a: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г.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Краматорск,</a:t>
            </a:r>
            <a:r>
              <a:rPr sz="16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Донецкая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область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7361F-84B0-695F-1A8D-355663189A32}"/>
              </a:ext>
            </a:extLst>
          </p:cNvPr>
          <p:cNvSpPr txBox="1"/>
          <p:nvPr/>
        </p:nvSpPr>
        <p:spPr>
          <a:xfrm>
            <a:off x="478088" y="260649"/>
            <a:ext cx="825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Приклад реалізованого проекту з тепловими насосами великої потужності</a:t>
            </a: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BD587B0-AD88-8537-082A-3DE1C3EF1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78297"/>
              </p:ext>
            </p:extLst>
          </p:nvPr>
        </p:nvGraphicFramePr>
        <p:xfrm>
          <a:off x="796925" y="1412875"/>
          <a:ext cx="7474584" cy="493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spc="-10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Показник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До реконструкції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noProof="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Після реконструкції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Джерело теплової енергії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Котел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КВГ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6,5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Тепловий</a:t>
                      </a:r>
                      <a:r>
                        <a:rPr lang="uk-UA" sz="1200" b="1" spc="-6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насос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lang="uk-UA" sz="1200" b="1" spc="-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x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30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HXC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080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lang="uk-UA" sz="1200" b="1" spc="-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375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Теплообмінник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Швидкісний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Пластинчатий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pPr marL="647065" marR="296545" indent="-344805">
                        <a:lnSpc>
                          <a:spcPct val="114999"/>
                        </a:lnSpc>
                        <a:spcBef>
                          <a:spcPts val="74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Трубопровід </a:t>
                      </a:r>
                      <a:r>
                        <a:rPr lang="uk-UA" sz="1200" b="1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гріючого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теплоносія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DEC"/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10185" indent="-81280">
                        <a:lnSpc>
                          <a:spcPct val="114999"/>
                        </a:lnSpc>
                        <a:spcBef>
                          <a:spcPts val="74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Чорна труба (ізоляція - мати мінераловатні)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Нет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Схема подачі гарячої води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Тупикова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Циркуляційна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Трубопроводи ГВП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Чорна труба без ізоляції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Труба "</a:t>
                      </a:r>
                      <a:r>
                        <a:rPr lang="uk-UA" sz="1200" b="1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Ізопрофлекс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"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Баки акумулятори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6865" marR="310515" indent="251460">
                        <a:lnSpc>
                          <a:spcPct val="114999"/>
                        </a:lnSpc>
                        <a:spcBef>
                          <a:spcPts val="74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ТП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«1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Травня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» -</a:t>
                      </a:r>
                      <a:r>
                        <a:rPr lang="uk-UA" sz="1200" b="1" spc="-3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нет</a:t>
                      </a:r>
                      <a:r>
                        <a:rPr lang="uk-UA" sz="1200" b="1" spc="50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ТП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«Клубний»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200</a:t>
                      </a:r>
                      <a:r>
                        <a:rPr lang="uk-UA" sz="1200" b="1" spc="-3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lang="uk-UA" sz="1200" b="1" spc="-37" baseline="2430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lang="uk-UA" sz="1200" baseline="24305" noProof="0" dirty="0">
                        <a:latin typeface="Tahoma"/>
                        <a:cs typeface="Tahom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ТП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«1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Травня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» -</a:t>
                      </a:r>
                      <a:r>
                        <a:rPr lang="uk-UA" sz="1200" b="1" spc="-3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2x60м</a:t>
                      </a:r>
                      <a:r>
                        <a:rPr lang="uk-UA" sz="1200" b="1" spc="-15" baseline="2430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lang="uk-UA" sz="1200" baseline="24305" noProof="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marL="93980" marR="88900" algn="ctr">
                        <a:lnSpc>
                          <a:spcPct val="115100"/>
                        </a:lnSpc>
                        <a:spcBef>
                          <a:spcPts val="87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Робоча електрична потужність допоміжного обладнання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160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кВт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Symbol"/>
                          <a:cs typeface="Symbol"/>
                        </a:rPr>
                        <a:t>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97,4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кВт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Symbol"/>
                          <a:cs typeface="Symbol"/>
                        </a:rPr>
                        <a:t>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lang="uk-UA" sz="1200" noProof="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Штат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15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чол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  <a:p>
                      <a:pPr marL="445134" marR="437515" algn="ctr">
                        <a:lnSpc>
                          <a:spcPct val="114999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(7 </a:t>
                      </a:r>
                      <a:r>
                        <a:rPr lang="uk-UA" sz="1200" b="1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чол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котельня,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2x4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чол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lang="uk-UA" sz="1200" b="1" spc="-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ТП)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lang="uk-UA" sz="1200" b="1" spc="-1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чол</a:t>
                      </a:r>
                      <a:r>
                        <a:rPr lang="uk-UA" sz="1200" b="1" spc="-2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  <a:p>
                      <a:pPr marL="206375" marR="196215" indent="-635" algn="ctr">
                        <a:lnSpc>
                          <a:spcPct val="114999"/>
                        </a:lnSpc>
                      </a:pP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(4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чол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lang="uk-UA" sz="1200" b="1" spc="-3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оператори</a:t>
                      </a:r>
                      <a:r>
                        <a:rPr lang="uk-UA" sz="1200" b="1" spc="-5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2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ТП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2x0,5</a:t>
                      </a:r>
                      <a:r>
                        <a:rPr lang="uk-UA" sz="1200" b="1" spc="-5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–</a:t>
                      </a:r>
                      <a:r>
                        <a:rPr lang="uk-UA" sz="1200" b="1" spc="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слюсар-електрик, слюсар-</a:t>
                      </a:r>
                      <a:r>
                        <a:rPr lang="uk-UA" sz="1200" b="1" spc="-10" noProof="0" dirty="0" err="1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КВПтаА</a:t>
                      </a:r>
                      <a:r>
                        <a:rPr lang="uk-UA" sz="1200" b="1" spc="-10" noProof="0" dirty="0">
                          <a:solidFill>
                            <a:srgbClr val="17375E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lang="uk-UA" sz="1200" noProof="0" dirty="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0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E96DC3-ED06-4F79-BC0B-6E274E989BC3}"/>
              </a:ext>
            </a:extLst>
          </p:cNvPr>
          <p:cNvGrpSpPr/>
          <p:nvPr/>
        </p:nvGrpSpPr>
        <p:grpSpPr>
          <a:xfrm>
            <a:off x="0" y="1844824"/>
            <a:ext cx="9755560" cy="4274125"/>
            <a:chOff x="-815412" y="1325880"/>
            <a:chExt cx="13007411" cy="5698832"/>
          </a:xfrm>
        </p:grpSpPr>
        <p:grpSp>
          <p:nvGrpSpPr>
            <p:cNvPr id="6" name="Группа 57">
              <a:extLst>
                <a:ext uri="{FF2B5EF4-FFF2-40B4-BE49-F238E27FC236}">
                  <a16:creationId xmlns:a16="http://schemas.microsoft.com/office/drawing/2014/main" id="{39B45D48-F84F-4DAB-BF6C-56E2A218E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384" y="1325880"/>
              <a:ext cx="8953120" cy="5308316"/>
              <a:chOff x="117414" y="1384272"/>
              <a:chExt cx="8763120" cy="5126287"/>
            </a:xfrm>
          </p:grpSpPr>
          <p:sp>
            <p:nvSpPr>
              <p:cNvPr id="8" name="TextBox 49">
                <a:extLst>
                  <a:ext uri="{FF2B5EF4-FFF2-40B4-BE49-F238E27FC236}">
                    <a16:creationId xmlns:a16="http://schemas.microsoft.com/office/drawing/2014/main" id="{18C1B929-68A6-48E2-90C0-F4862E5DD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980" y="6094448"/>
                <a:ext cx="1716112" cy="416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1500" b="1" dirty="0">
                    <a:solidFill>
                      <a:srgbClr val="002060"/>
                    </a:solidFill>
                  </a:rPr>
                  <a:t>КНС</a:t>
                </a:r>
              </a:p>
            </p:txBody>
          </p:sp>
          <p:grpSp>
            <p:nvGrpSpPr>
              <p:cNvPr id="9" name="Группа 56">
                <a:extLst>
                  <a:ext uri="{FF2B5EF4-FFF2-40B4-BE49-F238E27FC236}">
                    <a16:creationId xmlns:a16="http://schemas.microsoft.com/office/drawing/2014/main" id="{76C14127-A388-49D3-9490-25CBCBE3DA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414" y="1384272"/>
                <a:ext cx="8763120" cy="5096567"/>
                <a:chOff x="117414" y="1347758"/>
                <a:chExt cx="8763120" cy="5096567"/>
              </a:xfrm>
            </p:grpSpPr>
            <p:pic>
              <p:nvPicPr>
                <p:cNvPr id="10" name="Picture 3" descr="W:\Asu\Презентации\Презентация насоса в Киев 0309\Foto disk\IMG_0754_1.jpg">
                  <a:extLst>
                    <a:ext uri="{FF2B5EF4-FFF2-40B4-BE49-F238E27FC236}">
                      <a16:creationId xmlns:a16="http://schemas.microsoft.com/office/drawing/2014/main" id="{BEB09968-8FD6-41F5-91C1-A6D4FA6517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8"/>
                <a:stretch>
                  <a:fillRect/>
                </a:stretch>
              </p:blipFill>
              <p:spPr bwMode="auto">
                <a:xfrm>
                  <a:off x="2855889" y="4414851"/>
                  <a:ext cx="2020005" cy="1704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 descr="W:\Asu\Презентации\Презентация в Киев 052011\канализационная насосная.jpg">
                  <a:extLst>
                    <a:ext uri="{FF2B5EF4-FFF2-40B4-BE49-F238E27FC236}">
                      <a16:creationId xmlns:a16="http://schemas.microsoft.com/office/drawing/2014/main" id="{A27AECAC-B3F7-4873-A5FF-DF56A515E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414" y="4414851"/>
                  <a:ext cx="2044728" cy="1643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2" name="Группа 8">
                  <a:extLst>
                    <a:ext uri="{FF2B5EF4-FFF2-40B4-BE49-F238E27FC236}">
                      <a16:creationId xmlns:a16="http://schemas.microsoft.com/office/drawing/2014/main" id="{019ECE0B-3B2A-45B6-B739-0878461533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7850" y="4122776"/>
                  <a:ext cx="3322684" cy="2182865"/>
                  <a:chOff x="3951280" y="4996584"/>
                  <a:chExt cx="2921041" cy="1384968"/>
                </a:xfrm>
              </p:grpSpPr>
              <p:sp>
                <p:nvSpPr>
                  <p:cNvPr id="37" name="Прямоугольник 36">
                    <a:extLst>
                      <a:ext uri="{FF2B5EF4-FFF2-40B4-BE49-F238E27FC236}">
                        <a16:creationId xmlns:a16="http://schemas.microsoft.com/office/drawing/2014/main" id="{B4A515D0-A2B9-4426-8A15-5B20327E8F56}"/>
                      </a:ext>
                    </a:extLst>
                  </p:cNvPr>
                  <p:cNvSpPr/>
                  <p:nvPr/>
                </p:nvSpPr>
                <p:spPr>
                  <a:xfrm>
                    <a:off x="3951281" y="4996584"/>
                    <a:ext cx="2877776" cy="1384968"/>
                  </a:xfrm>
                  <a:prstGeom prst="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uk-UA" sz="1350" dirty="0"/>
                  </a:p>
                </p:txBody>
              </p:sp>
              <p:pic>
                <p:nvPicPr>
                  <p:cNvPr id="38" name="Picture 10" descr="30HXC_ph3_3_4_Right_view_04_2000_300dpi">
                    <a:extLst>
                      <a:ext uri="{FF2B5EF4-FFF2-40B4-BE49-F238E27FC236}">
                        <a16:creationId xmlns:a16="http://schemas.microsoft.com/office/drawing/2014/main" id="{F616327B-CE33-4F4C-BE45-A3002DA8DFF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51281" y="5206134"/>
                    <a:ext cx="1414923" cy="987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" name="TextBox 6">
                    <a:extLst>
                      <a:ext uri="{FF2B5EF4-FFF2-40B4-BE49-F238E27FC236}">
                        <a16:creationId xmlns:a16="http://schemas.microsoft.com/office/drawing/2014/main" id="{597AA0F6-A7E4-4904-8193-E43DA44E17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1280" y="6134201"/>
                    <a:ext cx="2921041" cy="2451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ru-RU" sz="1350" b="1" dirty="0" err="1">
                        <a:solidFill>
                          <a:srgbClr val="000000"/>
                        </a:solidFill>
                      </a:rPr>
                      <a:t>Теплові</a:t>
                    </a:r>
                    <a:r>
                      <a:rPr lang="ru-RU" altLang="ru-RU" sz="1350" b="1" dirty="0">
                        <a:solidFill>
                          <a:srgbClr val="000000"/>
                        </a:solidFill>
                      </a:rPr>
                      <a:t> насоси</a:t>
                    </a:r>
                  </a:p>
                </p:txBody>
              </p:sp>
              <p:pic>
                <p:nvPicPr>
                  <p:cNvPr id="40" name="Picture 10" descr="30HXC_ph3_3_4_Right_view_04_2000_300dpi">
                    <a:extLst>
                      <a:ext uri="{FF2B5EF4-FFF2-40B4-BE49-F238E27FC236}">
                        <a16:creationId xmlns:a16="http://schemas.microsoft.com/office/drawing/2014/main" id="{83E06AE8-6D2F-4327-A9E5-B3A5F4BFF3D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DFDFD"/>
                      </a:clrFrom>
                      <a:clrTo>
                        <a:srgbClr val="FDFDFD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70203" y="5206133"/>
                    <a:ext cx="1414923" cy="987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3" name="Picture 55" descr="W:\Asu\Презентации\Презентация в Киев 052011\панорама1.jpg">
                  <a:extLst>
                    <a:ext uri="{FF2B5EF4-FFF2-40B4-BE49-F238E27FC236}">
                      <a16:creationId xmlns:a16="http://schemas.microsoft.com/office/drawing/2014/main" id="{4B4EF46B-B1E7-4DAE-9619-20642DDFCE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751" y="1384272"/>
                  <a:ext cx="3046893" cy="1935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5" descr="W:\Asu\Презентации\Презентация в Киев 052011\городская улица1.jpg">
                  <a:extLst>
                    <a:ext uri="{FF2B5EF4-FFF2-40B4-BE49-F238E27FC236}">
                      <a16:creationId xmlns:a16="http://schemas.microsoft.com/office/drawing/2014/main" id="{54D24DDB-9AE0-4C7A-B7A3-8BA8354302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349" b="10178"/>
                <a:stretch>
                  <a:fillRect/>
                </a:stretch>
              </p:blipFill>
              <p:spPr bwMode="auto">
                <a:xfrm>
                  <a:off x="5480570" y="1347758"/>
                  <a:ext cx="3234669" cy="2008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5" name="Прямая со стрелкой 14">
                  <a:extLst>
                    <a:ext uri="{FF2B5EF4-FFF2-40B4-BE49-F238E27FC236}">
                      <a16:creationId xmlns:a16="http://schemas.microsoft.com/office/drawing/2014/main" id="{C83F9EB9-96D2-47EC-B13A-51F2E10E3E96}"/>
                    </a:ext>
                  </a:extLst>
                </p:cNvPr>
                <p:cNvCxnSpPr/>
                <p:nvPr/>
              </p:nvCxnSpPr>
              <p:spPr>
                <a:xfrm>
                  <a:off x="2162142" y="5583311"/>
                  <a:ext cx="693748" cy="158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 стрелкой 15">
                  <a:extLst>
                    <a:ext uri="{FF2B5EF4-FFF2-40B4-BE49-F238E27FC236}">
                      <a16:creationId xmlns:a16="http://schemas.microsoft.com/office/drawing/2014/main" id="{D5DFE21B-5623-4D2A-8948-63FF7B9ED438}"/>
                    </a:ext>
                  </a:extLst>
                </p:cNvPr>
                <p:cNvCxnSpPr/>
                <p:nvPr/>
              </p:nvCxnSpPr>
              <p:spPr>
                <a:xfrm>
                  <a:off x="2162142" y="5035610"/>
                  <a:ext cx="693748" cy="1588"/>
                </a:xfrm>
                <a:prstGeom prst="straightConnector1">
                  <a:avLst/>
                </a:prstGeom>
                <a:ln>
                  <a:solidFill>
                    <a:srgbClr val="3333FF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 стрелкой 16">
                  <a:extLst>
                    <a:ext uri="{FF2B5EF4-FFF2-40B4-BE49-F238E27FC236}">
                      <a16:creationId xmlns:a16="http://schemas.microsoft.com/office/drawing/2014/main" id="{58C04AD4-44AE-42BD-B3C6-2F3B4FD3C04B}"/>
                    </a:ext>
                  </a:extLst>
                </p:cNvPr>
                <p:cNvCxnSpPr/>
                <p:nvPr/>
              </p:nvCxnSpPr>
              <p:spPr>
                <a:xfrm>
                  <a:off x="4864104" y="5510285"/>
                  <a:ext cx="693748" cy="158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>
                  <a:extLst>
                    <a:ext uri="{FF2B5EF4-FFF2-40B4-BE49-F238E27FC236}">
                      <a16:creationId xmlns:a16="http://schemas.microsoft.com/office/drawing/2014/main" id="{5E7C596D-48D4-4E95-9C3C-9BF5F0A88830}"/>
                    </a:ext>
                  </a:extLst>
                </p:cNvPr>
                <p:cNvCxnSpPr/>
                <p:nvPr/>
              </p:nvCxnSpPr>
              <p:spPr>
                <a:xfrm>
                  <a:off x="4864104" y="4962583"/>
                  <a:ext cx="693748" cy="1588"/>
                </a:xfrm>
                <a:prstGeom prst="straightConnector1">
                  <a:avLst/>
                </a:prstGeom>
                <a:ln>
                  <a:solidFill>
                    <a:srgbClr val="3333FF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>
                  <a:extLst>
                    <a:ext uri="{FF2B5EF4-FFF2-40B4-BE49-F238E27FC236}">
                      <a16:creationId xmlns:a16="http://schemas.microsoft.com/office/drawing/2014/main" id="{F985E94B-F042-49E4-8025-7AC1E1868849}"/>
                    </a:ext>
                  </a:extLst>
                </p:cNvPr>
                <p:cNvCxnSpPr/>
                <p:nvPr/>
              </p:nvCxnSpPr>
              <p:spPr>
                <a:xfrm rot="16200000">
                  <a:off x="7700208" y="3744148"/>
                  <a:ext cx="755668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 стрелкой 19">
                  <a:extLst>
                    <a:ext uri="{FF2B5EF4-FFF2-40B4-BE49-F238E27FC236}">
                      <a16:creationId xmlns:a16="http://schemas.microsoft.com/office/drawing/2014/main" id="{F32CF311-BE10-42B2-8CBE-41DC2AFA3810}"/>
                    </a:ext>
                  </a:extLst>
                </p:cNvPr>
                <p:cNvCxnSpPr/>
                <p:nvPr/>
              </p:nvCxnSpPr>
              <p:spPr>
                <a:xfrm rot="5400000" flipV="1">
                  <a:off x="7298565" y="3744148"/>
                  <a:ext cx="755668" cy="1587"/>
                </a:xfrm>
                <a:prstGeom prst="straightConnector1">
                  <a:avLst/>
                </a:prstGeom>
                <a:ln>
                  <a:solidFill>
                    <a:srgbClr val="3333FF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Соединительная линия уступом 26">
                  <a:extLst>
                    <a:ext uri="{FF2B5EF4-FFF2-40B4-BE49-F238E27FC236}">
                      <a16:creationId xmlns:a16="http://schemas.microsoft.com/office/drawing/2014/main" id="{C2192C31-7EB3-469C-963D-3DDBE4F28D21}"/>
                    </a:ext>
                  </a:extLst>
                </p:cNvPr>
                <p:cNvCxnSpPr/>
                <p:nvPr/>
              </p:nvCxnSpPr>
              <p:spPr>
                <a:xfrm rot="10800000">
                  <a:off x="4097332" y="3063887"/>
                  <a:ext cx="1424006" cy="1095402"/>
                </a:xfrm>
                <a:prstGeom prst="bentConnector3">
                  <a:avLst>
                    <a:gd name="adj1" fmla="val 27373"/>
                  </a:avLst>
                </a:prstGeom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Соединительная линия уступом 31">
                  <a:extLst>
                    <a:ext uri="{FF2B5EF4-FFF2-40B4-BE49-F238E27FC236}">
                      <a16:creationId xmlns:a16="http://schemas.microsoft.com/office/drawing/2014/main" id="{1C8ED7DF-41ED-4469-B472-AE0C82A7CCF1}"/>
                    </a:ext>
                  </a:extLst>
                </p:cNvPr>
                <p:cNvCxnSpPr/>
                <p:nvPr/>
              </p:nvCxnSpPr>
              <p:spPr>
                <a:xfrm rot="10800000">
                  <a:off x="4097332" y="3246454"/>
                  <a:ext cx="1460520" cy="1168429"/>
                </a:xfrm>
                <a:prstGeom prst="bentConnector3">
                  <a:avLst>
                    <a:gd name="adj1" fmla="val 43441"/>
                  </a:avLst>
                </a:prstGeom>
                <a:ln>
                  <a:solidFill>
                    <a:srgbClr val="0000FF"/>
                  </a:solidFill>
                  <a:headEnd type="triangl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41">
                  <a:extLst>
                    <a:ext uri="{FF2B5EF4-FFF2-40B4-BE49-F238E27FC236}">
                      <a16:creationId xmlns:a16="http://schemas.microsoft.com/office/drawing/2014/main" id="{2E05BEEF-6623-4F7D-B61E-B8BF04E789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9116" y="5291163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C00000"/>
                      </a:solidFill>
                    </a:rPr>
                    <a:t>15 </a:t>
                  </a:r>
                  <a:r>
                    <a:rPr lang="uk-UA" altLang="ru-RU" sz="1050" b="1" baseline="30000" dirty="0" err="1">
                      <a:solidFill>
                        <a:srgbClr val="C00000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C00000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4" name="TextBox 42">
                  <a:extLst>
                    <a:ext uri="{FF2B5EF4-FFF2-40B4-BE49-F238E27FC236}">
                      <a16:creationId xmlns:a16="http://schemas.microsoft.com/office/drawing/2014/main" id="{614C7DBF-6C37-4D9F-B91E-DC00D135C2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7592" y="5218137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C00000"/>
                      </a:solidFill>
                    </a:rPr>
                    <a:t>12 </a:t>
                  </a:r>
                  <a:r>
                    <a:rPr lang="uk-UA" altLang="ru-RU" sz="1050" b="1" baseline="30000" dirty="0" err="1">
                      <a:solidFill>
                        <a:srgbClr val="C00000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C00000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5" name="TextBox 43">
                  <a:extLst>
                    <a:ext uri="{FF2B5EF4-FFF2-40B4-BE49-F238E27FC236}">
                      <a16:creationId xmlns:a16="http://schemas.microsoft.com/office/drawing/2014/main" id="{3E73DE2F-0670-422E-BFAD-CD23B62C0D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67710" y="3648078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C00000"/>
                      </a:solidFill>
                    </a:rPr>
                    <a:t>55 </a:t>
                  </a:r>
                  <a:r>
                    <a:rPr lang="uk-UA" altLang="ru-RU" sz="1050" b="1" baseline="30000" dirty="0" err="1">
                      <a:solidFill>
                        <a:srgbClr val="C00000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C00000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6" name="TextBox 44">
                  <a:extLst>
                    <a:ext uri="{FF2B5EF4-FFF2-40B4-BE49-F238E27FC236}">
                      <a16:creationId xmlns:a16="http://schemas.microsoft.com/office/drawing/2014/main" id="{4F92B7BD-A088-4F25-BF76-05157F63D2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6870" y="2756094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C00000"/>
                      </a:solidFill>
                    </a:rPr>
                    <a:t>55 </a:t>
                  </a:r>
                  <a:r>
                    <a:rPr lang="uk-UA" altLang="ru-RU" sz="1050" b="1" baseline="30000" dirty="0" err="1">
                      <a:solidFill>
                        <a:srgbClr val="C00000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C00000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TextBox 45">
                  <a:extLst>
                    <a:ext uri="{FF2B5EF4-FFF2-40B4-BE49-F238E27FC236}">
                      <a16:creationId xmlns:a16="http://schemas.microsoft.com/office/drawing/2014/main" id="{54D060EF-99ED-4CE3-B574-F7B18C1C90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45346" y="3575052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0000FF"/>
                      </a:solidFill>
                    </a:rPr>
                    <a:t>53 </a:t>
                  </a:r>
                  <a:r>
                    <a:rPr lang="uk-UA" altLang="ru-RU" sz="1050" b="1" baseline="30000" dirty="0" err="1">
                      <a:solidFill>
                        <a:srgbClr val="0000FF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0000FF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8" name="TextBox 46">
                  <a:extLst>
                    <a:ext uri="{FF2B5EF4-FFF2-40B4-BE49-F238E27FC236}">
                      <a16:creationId xmlns:a16="http://schemas.microsoft.com/office/drawing/2014/main" id="{9EEBC150-A113-4D14-B2E1-BB20045342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3384" y="3575052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0000FF"/>
                      </a:solidFill>
                    </a:rPr>
                    <a:t>53 </a:t>
                  </a:r>
                  <a:r>
                    <a:rPr lang="uk-UA" altLang="ru-RU" sz="1050" b="1" baseline="30000" dirty="0" err="1">
                      <a:solidFill>
                        <a:srgbClr val="0000FF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0000FF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9" name="TextBox 47">
                  <a:extLst>
                    <a:ext uri="{FF2B5EF4-FFF2-40B4-BE49-F238E27FC236}">
                      <a16:creationId xmlns:a16="http://schemas.microsoft.com/office/drawing/2014/main" id="{AE9FA1F2-B2AE-421A-A3A8-C819C5573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25630" y="4727795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0000FF"/>
                      </a:solidFill>
                    </a:rPr>
                    <a:t>10 </a:t>
                  </a:r>
                  <a:r>
                    <a:rPr lang="uk-UA" altLang="ru-RU" sz="1050" b="1" baseline="30000" dirty="0" err="1">
                      <a:solidFill>
                        <a:srgbClr val="0000FF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0000FF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0" name="TextBox 48">
                  <a:extLst>
                    <a:ext uri="{FF2B5EF4-FFF2-40B4-BE49-F238E27FC236}">
                      <a16:creationId xmlns:a16="http://schemas.microsoft.com/office/drawing/2014/main" id="{B5A3C08B-D5A6-420B-A127-D7F042B679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7592" y="4633928"/>
                  <a:ext cx="839800" cy="326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050" b="1" dirty="0">
                      <a:solidFill>
                        <a:srgbClr val="0000FF"/>
                      </a:solidFill>
                    </a:rPr>
                    <a:t>7 </a:t>
                  </a:r>
                  <a:r>
                    <a:rPr lang="uk-UA" altLang="ru-RU" sz="1050" b="1" baseline="30000" dirty="0" err="1">
                      <a:solidFill>
                        <a:srgbClr val="0000FF"/>
                      </a:solidFill>
                    </a:rPr>
                    <a:t>о</a:t>
                  </a:r>
                  <a:r>
                    <a:rPr lang="uk-UA" altLang="ru-RU" sz="1050" b="1" dirty="0" err="1">
                      <a:solidFill>
                        <a:srgbClr val="0000FF"/>
                      </a:solidFill>
                    </a:rPr>
                    <a:t>С</a:t>
                  </a:r>
                  <a:endParaRPr lang="uk-UA" altLang="ru-RU" sz="105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1" name="TextBox 50">
                  <a:extLst>
                    <a:ext uri="{FF2B5EF4-FFF2-40B4-BE49-F238E27FC236}">
                      <a16:creationId xmlns:a16="http://schemas.microsoft.com/office/drawing/2014/main" id="{69169382-6BB8-422E-900A-0875E10EE2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9376" y="6057936"/>
                  <a:ext cx="2008216" cy="386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350" b="1" dirty="0" err="1">
                      <a:solidFill>
                        <a:srgbClr val="002060"/>
                      </a:solidFill>
                    </a:rPr>
                    <a:t>Теплообмінник</a:t>
                  </a:r>
                  <a:endParaRPr lang="ru-RU" altLang="ru-RU" sz="135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TextBox 51">
                  <a:extLst>
                    <a:ext uri="{FF2B5EF4-FFF2-40B4-BE49-F238E27FC236}">
                      <a16:creationId xmlns:a16="http://schemas.microsoft.com/office/drawing/2014/main" id="{56D484B2-7B4F-43D8-9ED4-0593AAE7D2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6752" y="3355973"/>
                  <a:ext cx="2008216" cy="653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350" b="1" dirty="0" err="1">
                      <a:solidFill>
                        <a:srgbClr val="002060"/>
                      </a:solidFill>
                    </a:rPr>
                    <a:t>Споживачі</a:t>
                  </a:r>
                  <a:r>
                    <a:rPr lang="ru-RU" altLang="ru-RU" sz="1350" b="1" dirty="0">
                      <a:solidFill>
                        <a:srgbClr val="002060"/>
                      </a:solidFill>
                    </a:rPr>
                    <a:t> ТП "</a:t>
                  </a:r>
                  <a:r>
                    <a:rPr lang="ru-RU" altLang="ru-RU" sz="1350" b="1" dirty="0" err="1">
                      <a:solidFill>
                        <a:srgbClr val="002060"/>
                      </a:solidFill>
                    </a:rPr>
                    <a:t>Клубний</a:t>
                  </a:r>
                  <a:r>
                    <a:rPr lang="ru-RU" altLang="ru-RU" sz="1350" b="1" dirty="0">
                      <a:solidFill>
                        <a:srgbClr val="002060"/>
                      </a:solidFill>
                    </a:rPr>
                    <a:t>"</a:t>
                  </a:r>
                </a:p>
              </p:txBody>
            </p:sp>
            <p:sp>
              <p:nvSpPr>
                <p:cNvPr id="33" name="TextBox 52">
                  <a:extLst>
                    <a:ext uri="{FF2B5EF4-FFF2-40B4-BE49-F238E27FC236}">
                      <a16:creationId xmlns:a16="http://schemas.microsoft.com/office/drawing/2014/main" id="{D6D39C45-0278-4807-8CAF-933484D80D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2260" y="3355973"/>
                  <a:ext cx="2008216" cy="653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350" b="1" dirty="0" err="1">
                      <a:solidFill>
                        <a:srgbClr val="002060"/>
                      </a:solidFill>
                    </a:rPr>
                    <a:t>Споживачі</a:t>
                  </a:r>
                  <a:r>
                    <a:rPr lang="ru-RU" altLang="ru-RU" sz="1350" b="1" dirty="0">
                      <a:solidFill>
                        <a:srgbClr val="002060"/>
                      </a:solidFill>
                    </a:rPr>
                    <a:t> ТП «1 </a:t>
                  </a:r>
                  <a:r>
                    <a:rPr lang="ru-RU" altLang="ru-RU" sz="1350" b="1" dirty="0" err="1">
                      <a:solidFill>
                        <a:srgbClr val="002060"/>
                      </a:solidFill>
                    </a:rPr>
                    <a:t>Травня</a:t>
                  </a:r>
                  <a:r>
                    <a:rPr lang="ru-RU" altLang="ru-RU" sz="1350" b="1" dirty="0">
                      <a:solidFill>
                        <a:srgbClr val="002060"/>
                      </a:solidFill>
                    </a:rPr>
                    <a:t>»</a:t>
                  </a:r>
                </a:p>
              </p:txBody>
            </p:sp>
            <p:sp>
              <p:nvSpPr>
                <p:cNvPr id="34" name="TextBox 53">
                  <a:extLst>
                    <a:ext uri="{FF2B5EF4-FFF2-40B4-BE49-F238E27FC236}">
                      <a16:creationId xmlns:a16="http://schemas.microsoft.com/office/drawing/2014/main" id="{48FD5C79-359E-4C1F-A87B-FF9B1D065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0298" y="1384272"/>
                  <a:ext cx="1497034" cy="416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500" b="1" dirty="0">
                      <a:solidFill>
                        <a:srgbClr val="C00000"/>
                      </a:solidFill>
                    </a:rPr>
                    <a:t>2 136 </a:t>
                  </a:r>
                  <a:r>
                    <a:rPr lang="uk-UA" altLang="ru-RU" sz="1500" b="1" dirty="0" err="1">
                      <a:solidFill>
                        <a:srgbClr val="C00000"/>
                      </a:solidFill>
                    </a:rPr>
                    <a:t>чел</a:t>
                  </a:r>
                  <a:r>
                    <a:rPr lang="uk-UA" altLang="ru-RU" sz="1500" b="1" dirty="0">
                      <a:solidFill>
                        <a:srgbClr val="C00000"/>
                      </a:solidFill>
                    </a:rPr>
                    <a:t>.</a:t>
                  </a:r>
                </a:p>
              </p:txBody>
            </p:sp>
            <p:sp>
              <p:nvSpPr>
                <p:cNvPr id="35" name="TextBox 54">
                  <a:extLst>
                    <a:ext uri="{FF2B5EF4-FFF2-40B4-BE49-F238E27FC236}">
                      <a16:creationId xmlns:a16="http://schemas.microsoft.com/office/drawing/2014/main" id="{AD55B8F0-E064-41F7-A5B0-61127F0CBB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21338" y="1420785"/>
                  <a:ext cx="1497034" cy="416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500" b="1" dirty="0">
                      <a:solidFill>
                        <a:srgbClr val="C00000"/>
                      </a:solidFill>
                    </a:rPr>
                    <a:t>2 265 </a:t>
                  </a:r>
                  <a:r>
                    <a:rPr lang="uk-UA" altLang="ru-RU" sz="1500" b="1" dirty="0" err="1">
                      <a:solidFill>
                        <a:srgbClr val="C00000"/>
                      </a:solidFill>
                    </a:rPr>
                    <a:t>чел</a:t>
                  </a:r>
                  <a:r>
                    <a:rPr lang="uk-UA" altLang="ru-RU" sz="1500" b="1" dirty="0">
                      <a:solidFill>
                        <a:srgbClr val="C00000"/>
                      </a:solidFill>
                    </a:rPr>
                    <a:t>.</a:t>
                  </a:r>
                </a:p>
              </p:txBody>
            </p:sp>
            <p:sp>
              <p:nvSpPr>
                <p:cNvPr id="36" name="TextBox 55">
                  <a:extLst>
                    <a:ext uri="{FF2B5EF4-FFF2-40B4-BE49-F238E27FC236}">
                      <a16:creationId xmlns:a16="http://schemas.microsoft.com/office/drawing/2014/main" id="{B21C3169-A7F0-43C9-B512-9C0B6A85F1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6988" y="4122747"/>
                  <a:ext cx="1497034" cy="416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uk-UA" altLang="ru-RU" sz="1500" b="1" dirty="0">
                      <a:solidFill>
                        <a:srgbClr val="C00000"/>
                      </a:solidFill>
                    </a:rPr>
                    <a:t>1,44 МВт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863BF7-4672-44DC-9678-3562D1797849}"/>
                </a:ext>
              </a:extLst>
            </p:cNvPr>
            <p:cNvSpPr txBox="1"/>
            <p:nvPr/>
          </p:nvSpPr>
          <p:spPr>
            <a:xfrm>
              <a:off x="-815412" y="6624603"/>
              <a:ext cx="130074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COP=3,5 при </a:t>
              </a:r>
              <a:r>
                <a:rPr lang="ru-RU" sz="1350" dirty="0" err="1">
                  <a:solidFill>
                    <a:srgbClr val="C00000"/>
                  </a:solidFill>
                  <a:latin typeface="Arial Black" panose="020B0A04020102020204" pitchFamily="34" charset="0"/>
                </a:rPr>
                <a:t>температурі</a:t>
              </a:r>
              <a:r>
                <a:rPr lang="ru-RU" sz="135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 </a:t>
              </a:r>
              <a:r>
                <a:rPr lang="ru-RU" sz="1350" dirty="0" err="1">
                  <a:solidFill>
                    <a:srgbClr val="C00000"/>
                  </a:solidFill>
                  <a:latin typeface="Arial Black" panose="020B0A04020102020204" pitchFamily="34" charset="0"/>
                </a:rPr>
                <a:t>теплоносія</a:t>
              </a:r>
              <a:r>
                <a:rPr lang="ru-RU" sz="135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 +55 </a:t>
              </a:r>
              <a:r>
                <a:rPr lang="ru-RU" sz="1350" dirty="0">
                  <a:solidFill>
                    <a:srgbClr val="C00000"/>
                  </a:solidFill>
                  <a:latin typeface="Arial Black" panose="020B0A04020102020204" pitchFamily="34" charset="0"/>
                  <a:sym typeface="Symbol" panose="05050102010706020507" pitchFamily="18" charset="2"/>
                </a:rPr>
                <a:t></a:t>
              </a:r>
              <a:r>
                <a:rPr lang="ru-RU" sz="135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С</a:t>
              </a:r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82F931A-8E26-41A7-8399-C970AA4E1223}"/>
              </a:ext>
            </a:extLst>
          </p:cNvPr>
          <p:cNvSpPr/>
          <p:nvPr/>
        </p:nvSpPr>
        <p:spPr>
          <a:xfrm>
            <a:off x="0" y="1384976"/>
            <a:ext cx="9144000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-67628" algn="l"/>
              </a:tabLst>
            </a:pPr>
            <a:r>
              <a:rPr lang="uk-UA" sz="105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 Краматорськ, Донецька область (2009 р.), джерело </a:t>
            </a:r>
            <a:r>
              <a:rPr lang="uk-UA" sz="105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низькопотенційного</a:t>
            </a:r>
            <a:r>
              <a:rPr lang="uk-UA" sz="105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тепла – неочищені стічні води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290F2-08F1-8EC4-39E8-AF3DBA8F425F}"/>
              </a:ext>
            </a:extLst>
          </p:cNvPr>
          <p:cNvSpPr txBox="1"/>
          <p:nvPr/>
        </p:nvSpPr>
        <p:spPr>
          <a:xfrm>
            <a:off x="478088" y="260649"/>
            <a:ext cx="825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Приклад реалізованого проекту з тепловими насосами великої потужності</a:t>
            </a: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15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57601" y="1762760"/>
            <a:ext cx="3926840" cy="38856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70255" marR="5080" indent="-758190">
              <a:lnSpc>
                <a:spcPts val="1340"/>
              </a:lnSpc>
              <a:spcBef>
                <a:spcPts val="430"/>
              </a:spcBef>
            </a:pPr>
            <a:r>
              <a:rPr lang="ru-RU" sz="1400" b="1" spc="-25" dirty="0" err="1">
                <a:solidFill>
                  <a:srgbClr val="17375E"/>
                </a:solidFill>
                <a:latin typeface="Arial"/>
                <a:cs typeface="Arial"/>
              </a:rPr>
              <a:t>Техніко-економічні</a:t>
            </a:r>
            <a:r>
              <a:rPr lang="ru-RU"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spc="-25" dirty="0" err="1">
                <a:solidFill>
                  <a:srgbClr val="17375E"/>
                </a:solidFill>
                <a:latin typeface="Arial"/>
                <a:cs typeface="Arial"/>
              </a:rPr>
              <a:t>показники</a:t>
            </a:r>
            <a:r>
              <a:rPr lang="ru-RU" sz="1400" b="1" spc="-25" dirty="0">
                <a:solidFill>
                  <a:srgbClr val="17375E"/>
                </a:solidFill>
                <a:latin typeface="Arial"/>
                <a:cs typeface="Arial"/>
              </a:rPr>
              <a:t> проекту (станом на 2008 </a:t>
            </a:r>
            <a:r>
              <a:rPr lang="ru-RU" sz="1400" b="1" spc="-25" dirty="0" err="1">
                <a:solidFill>
                  <a:srgbClr val="17375E"/>
                </a:solidFill>
                <a:latin typeface="Arial"/>
                <a:cs typeface="Arial"/>
              </a:rPr>
              <a:t>рік</a:t>
            </a:r>
            <a:r>
              <a:rPr lang="ru-RU" sz="1400" b="1" spc="-25" dirty="0">
                <a:solidFill>
                  <a:srgbClr val="17375E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016" y="2786583"/>
            <a:ext cx="517713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Теплове </a:t>
            </a: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навантаження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системи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гарячого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водопостачання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0304" y="2786583"/>
            <a:ext cx="228213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1,24</a:t>
            </a:r>
            <a:r>
              <a:rPr sz="14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Гкал/(1,44</a:t>
            </a:r>
            <a:r>
              <a:rPr sz="1400" b="1"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17375E"/>
                </a:solidFill>
                <a:latin typeface="Arial"/>
                <a:cs typeface="Arial"/>
              </a:rPr>
              <a:t>МВт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∙</a:t>
            </a:r>
            <a:r>
              <a:rPr lang="uk-UA" sz="1400" b="1" spc="-10" dirty="0">
                <a:solidFill>
                  <a:srgbClr val="17375E"/>
                </a:solidFill>
                <a:latin typeface="Arial"/>
                <a:cs typeface="Arial"/>
              </a:rPr>
              <a:t>год</a:t>
            </a:r>
            <a:r>
              <a:rPr lang="ru-UA" sz="1400" b="1" spc="-10" dirty="0">
                <a:solidFill>
                  <a:srgbClr val="17375E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16" y="3299205"/>
            <a:ext cx="2065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err="1">
                <a:solidFill>
                  <a:srgbClr val="17375E"/>
                </a:solidFill>
                <a:latin typeface="Arial"/>
                <a:cs typeface="Arial"/>
              </a:rPr>
              <a:t>Середнє</a:t>
            </a:r>
            <a:r>
              <a:rPr lang="ru-RU"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dirty="0" err="1">
                <a:solidFill>
                  <a:srgbClr val="17375E"/>
                </a:solidFill>
                <a:latin typeface="Arial"/>
                <a:cs typeface="Arial"/>
              </a:rPr>
              <a:t>значення</a:t>
            </a:r>
            <a:r>
              <a:rPr lang="ru-RU" sz="1400" b="1" dirty="0">
                <a:solidFill>
                  <a:srgbClr val="17375E"/>
                </a:solidFill>
                <a:latin typeface="Arial"/>
                <a:cs typeface="Arial"/>
              </a:rPr>
              <a:t> СОР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304" y="3299205"/>
            <a:ext cx="373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3,45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016" y="3811270"/>
            <a:ext cx="37941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Кількість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заміщуваного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природного газу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4904" y="3811270"/>
            <a:ext cx="1459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1,56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млн.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350" b="1" spc="-15" baseline="24691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/</a:t>
            </a:r>
            <a:r>
              <a:rPr lang="uk-UA" sz="1400" b="1" spc="-10" dirty="0">
                <a:solidFill>
                  <a:srgbClr val="17375E"/>
                </a:solidFill>
                <a:latin typeface="Arial"/>
                <a:cs typeface="Arial"/>
              </a:rPr>
              <a:t>рік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016" y="4323715"/>
            <a:ext cx="1734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err="1">
                <a:solidFill>
                  <a:srgbClr val="17375E"/>
                </a:solidFill>
                <a:latin typeface="Arial"/>
                <a:cs typeface="Arial"/>
              </a:rPr>
              <a:t>Вартість</a:t>
            </a:r>
            <a:r>
              <a:rPr lang="ru-RU" sz="1400" b="1" spc="-10" dirty="0">
                <a:solidFill>
                  <a:srgbClr val="17375E"/>
                </a:solidFill>
                <a:latin typeface="Arial"/>
                <a:cs typeface="Arial"/>
              </a:rPr>
              <a:t> проекту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50304" y="4323715"/>
            <a:ext cx="1210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4,46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млн.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грн.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55829"/>
            <a:ext cx="5010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Теплонасосная</a:t>
            </a:r>
            <a:r>
              <a:rPr sz="16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установка,</a:t>
            </a:r>
            <a:r>
              <a:rPr sz="16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г.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Краматорск,</a:t>
            </a:r>
            <a:r>
              <a:rPr sz="16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Донецкая</a:t>
            </a:r>
            <a:r>
              <a:rPr sz="16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область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7361F-84B0-695F-1A8D-355663189A32}"/>
              </a:ext>
            </a:extLst>
          </p:cNvPr>
          <p:cNvSpPr txBox="1"/>
          <p:nvPr/>
        </p:nvSpPr>
        <p:spPr>
          <a:xfrm>
            <a:off x="478088" y="260649"/>
            <a:ext cx="825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Приклад реалізованого проекту з тепловими насосами великої потужності</a:t>
            </a: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6CC692-6B21-459C-923E-904E58742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03" y="1097760"/>
            <a:ext cx="3211401" cy="24604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F17C41-ABA2-4BD7-88C7-3D455419F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600400" cy="1341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92A6F-9991-4D83-87C0-DCF20E799B8A}"/>
              </a:ext>
            </a:extLst>
          </p:cNvPr>
          <p:cNvSpPr txBox="1"/>
          <p:nvPr/>
        </p:nvSpPr>
        <p:spPr>
          <a:xfrm>
            <a:off x="1979712" y="220486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ТЕЦ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F5204-2C63-4794-ADD0-84E6740B65B2}"/>
              </a:ext>
            </a:extLst>
          </p:cNvPr>
          <p:cNvSpPr txBox="1"/>
          <p:nvPr/>
        </p:nvSpPr>
        <p:spPr>
          <a:xfrm>
            <a:off x="3383085" y="1916832"/>
            <a:ext cx="82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b="1" dirty="0">
                <a:solidFill>
                  <a:schemeClr val="bg1"/>
                </a:solidFill>
              </a:rPr>
              <a:t>Корисна енергія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4418DE-FBFA-48C3-8900-B386C828B499}"/>
              </a:ext>
            </a:extLst>
          </p:cNvPr>
          <p:cNvSpPr txBox="1"/>
          <p:nvPr/>
        </p:nvSpPr>
        <p:spPr>
          <a:xfrm>
            <a:off x="2411760" y="2188917"/>
            <a:ext cx="50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err="1">
                <a:solidFill>
                  <a:schemeClr val="bg1"/>
                </a:solidFill>
              </a:rPr>
              <a:t>втрати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0751C2-84E0-464F-B536-1A3EEED12271}"/>
              </a:ext>
            </a:extLst>
          </p:cNvPr>
          <p:cNvSpPr txBox="1"/>
          <p:nvPr/>
        </p:nvSpPr>
        <p:spPr>
          <a:xfrm>
            <a:off x="2450875" y="2373583"/>
            <a:ext cx="8640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solidFill>
                  <a:schemeClr val="bg1"/>
                </a:solidFill>
              </a:rPr>
              <a:t>електроенергія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869C62-3C2E-4607-BD7B-CC5455459D3D}"/>
              </a:ext>
            </a:extLst>
          </p:cNvPr>
          <p:cNvSpPr txBox="1"/>
          <p:nvPr/>
        </p:nvSpPr>
        <p:spPr>
          <a:xfrm>
            <a:off x="2450875" y="2582478"/>
            <a:ext cx="8640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chemeClr val="bg1"/>
                </a:solidFill>
              </a:rPr>
              <a:t>тепло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461C06-4F1E-4900-908E-212C8D10466D}"/>
              </a:ext>
            </a:extLst>
          </p:cNvPr>
          <p:cNvSpPr txBox="1"/>
          <p:nvPr/>
        </p:nvSpPr>
        <p:spPr>
          <a:xfrm>
            <a:off x="932485" y="2413201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" b="1" dirty="0">
                <a:solidFill>
                  <a:schemeClr val="bg1"/>
                </a:solidFill>
              </a:rPr>
              <a:t>Паливо</a:t>
            </a:r>
            <a:endParaRPr lang="ru-RU" sz="800" b="1" dirty="0">
              <a:solidFill>
                <a:schemeClr val="bg1"/>
              </a:solidFill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608A183-A828-404C-8151-7611B4CA4312}"/>
              </a:ext>
            </a:extLst>
          </p:cNvPr>
          <p:cNvGrpSpPr/>
          <p:nvPr/>
        </p:nvGrpSpPr>
        <p:grpSpPr>
          <a:xfrm>
            <a:off x="5220072" y="884811"/>
            <a:ext cx="2772700" cy="2330605"/>
            <a:chOff x="2432090" y="513930"/>
            <a:chExt cx="2772700" cy="23306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5DD5A0-8BAA-40EB-B711-C10508C9E37F}"/>
                </a:ext>
              </a:extLst>
            </p:cNvPr>
            <p:cNvSpPr txBox="1"/>
            <p:nvPr/>
          </p:nvSpPr>
          <p:spPr>
            <a:xfrm>
              <a:off x="2503323" y="917798"/>
              <a:ext cx="1368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турбіна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C36B55-7FF9-48E5-9A12-BD9D49684C15}"/>
                </a:ext>
              </a:extLst>
            </p:cNvPr>
            <p:cNvSpPr txBox="1"/>
            <p:nvPr/>
          </p:nvSpPr>
          <p:spPr>
            <a:xfrm>
              <a:off x="2483768" y="1809352"/>
              <a:ext cx="15121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конденсатор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7A7CF2-C74C-4664-A852-8F93A3761AD7}"/>
                </a:ext>
              </a:extLst>
            </p:cNvPr>
            <p:cNvSpPr txBox="1"/>
            <p:nvPr/>
          </p:nvSpPr>
          <p:spPr>
            <a:xfrm>
              <a:off x="3777746" y="937110"/>
              <a:ext cx="792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повітряне  </a:t>
              </a:r>
            </a:p>
            <a:p>
              <a:pPr algn="ctr"/>
              <a:r>
                <a:rPr lang="uk-UA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охолодження</a:t>
              </a:r>
            </a:p>
          </p:txBody>
        </p: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C136C468-662A-4297-8869-478D7CA8846A}"/>
                </a:ext>
              </a:extLst>
            </p:cNvPr>
            <p:cNvCxnSpPr/>
            <p:nvPr/>
          </p:nvCxnSpPr>
          <p:spPr>
            <a:xfrm>
              <a:off x="3023828" y="2564904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86A47852-74E9-4E3B-A110-14C516B36AB8}"/>
                </a:ext>
              </a:extLst>
            </p:cNvPr>
            <p:cNvCxnSpPr/>
            <p:nvPr/>
          </p:nvCxnSpPr>
          <p:spPr>
            <a:xfrm>
              <a:off x="3023828" y="2564904"/>
              <a:ext cx="5040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Стрелка: вверх 62">
              <a:extLst>
                <a:ext uri="{FF2B5EF4-FFF2-40B4-BE49-F238E27FC236}">
                  <a16:creationId xmlns:a16="http://schemas.microsoft.com/office/drawing/2014/main" id="{3171D06B-545F-4F6E-9F9A-808ECB29F4E4}"/>
                </a:ext>
              </a:extLst>
            </p:cNvPr>
            <p:cNvSpPr/>
            <p:nvPr/>
          </p:nvSpPr>
          <p:spPr>
            <a:xfrm>
              <a:off x="3763462" y="742092"/>
              <a:ext cx="792089" cy="215444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262B39-35F3-498F-8187-6CEEEA13C9E5}"/>
                </a:ext>
              </a:extLst>
            </p:cNvPr>
            <p:cNvSpPr txBox="1"/>
            <p:nvPr/>
          </p:nvSpPr>
          <p:spPr>
            <a:xfrm>
              <a:off x="2432090" y="1591682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C0000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C00000"/>
                  </a:solidFill>
                </a:rPr>
                <a:t>пара</a:t>
              </a:r>
              <a:endParaRPr lang="ru-RU" sz="8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75AEFF-C136-423F-8042-1619C6C47173}"/>
                </a:ext>
              </a:extLst>
            </p:cNvPr>
            <p:cNvSpPr txBox="1"/>
            <p:nvPr/>
          </p:nvSpPr>
          <p:spPr>
            <a:xfrm>
              <a:off x="2658830" y="2471189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кон</a:t>
              </a:r>
              <a:endParaRPr lang="ru-RU" sz="8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C0E13DD-33BB-4DC0-BC07-1904004675FA}"/>
                </a:ext>
              </a:extLst>
            </p:cNvPr>
            <p:cNvSpPr txBox="1"/>
            <p:nvPr/>
          </p:nvSpPr>
          <p:spPr>
            <a:xfrm>
              <a:off x="2933818" y="2363467"/>
              <a:ext cx="15121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підживлення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D36E8B-720B-4D5E-83FB-F567C59D34AB}"/>
                </a:ext>
              </a:extLst>
            </p:cNvPr>
            <p:cNvSpPr txBox="1"/>
            <p:nvPr/>
          </p:nvSpPr>
          <p:spPr>
            <a:xfrm>
              <a:off x="3149344" y="2032548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цирк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гар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D92C3A-17BB-4767-80A8-49355419A186}"/>
                </a:ext>
              </a:extLst>
            </p:cNvPr>
            <p:cNvSpPr txBox="1"/>
            <p:nvPr/>
          </p:nvSpPr>
          <p:spPr>
            <a:xfrm>
              <a:off x="3036484" y="2629091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00B0F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00B0F0"/>
                  </a:solidFill>
                </a:rPr>
                <a:t>цирк</a:t>
              </a:r>
              <a:r>
                <a:rPr lang="ru-RU" sz="800" b="1" baseline="-25000" dirty="0">
                  <a:solidFill>
                    <a:srgbClr val="00B0F0"/>
                  </a:solidFill>
                </a:rPr>
                <a:t>. </a:t>
              </a:r>
              <a:r>
                <a:rPr lang="ru-RU" sz="800" b="1" baseline="-25000" dirty="0" err="1">
                  <a:solidFill>
                    <a:srgbClr val="00B0F0"/>
                  </a:solidFill>
                </a:rPr>
                <a:t>хол</a:t>
              </a:r>
              <a:r>
                <a:rPr lang="ru-RU" sz="800" b="1" baseline="-25000" dirty="0">
                  <a:solidFill>
                    <a:srgbClr val="00B0F0"/>
                  </a:solidFill>
                </a:rPr>
                <a:t>.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24B5EE5-C99E-4FBD-8186-42A31CF31574}"/>
                </a:ext>
              </a:extLst>
            </p:cNvPr>
            <p:cNvSpPr txBox="1"/>
            <p:nvPr/>
          </p:nvSpPr>
          <p:spPr>
            <a:xfrm>
              <a:off x="4449481" y="2039864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цирк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гар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2986892-002D-40DF-91D4-5F31EF957DB3}"/>
                </a:ext>
              </a:extLst>
            </p:cNvPr>
            <p:cNvSpPr txBox="1"/>
            <p:nvPr/>
          </p:nvSpPr>
          <p:spPr>
            <a:xfrm>
              <a:off x="3728234" y="513930"/>
              <a:ext cx="1368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теплові викиди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C9EBD9-4729-4FFB-9623-997BF2E9C9E0}"/>
                </a:ext>
              </a:extLst>
            </p:cNvPr>
            <p:cNvSpPr txBox="1"/>
            <p:nvPr/>
          </p:nvSpPr>
          <p:spPr>
            <a:xfrm>
              <a:off x="3969805" y="2586664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7030A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7030A0"/>
                  </a:solidFill>
                </a:rPr>
                <a:t>повітря</a:t>
              </a:r>
              <a:endParaRPr lang="ru-RU" sz="800" b="1" baseline="-250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21C98613-0045-4E64-92D1-34B2059B8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10359"/>
              </p:ext>
            </p:extLst>
          </p:nvPr>
        </p:nvGraphicFramePr>
        <p:xfrm>
          <a:off x="251520" y="3742854"/>
          <a:ext cx="8640960" cy="272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94081017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99883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Недоліки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4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Відносно невеликі площі, що займає охолоджувач        (0,1-1,2) м</a:t>
                      </a:r>
                      <a:r>
                        <a:rPr lang="uk-UA" sz="1400" b="1" kern="12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/кВт 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Велика витрата електроенергії на роботу циркуляційних насосів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3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Призначені для великих витрат води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Мала глибина охолодження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10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Висока вартість та значна матеріаломісткість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1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4945" lvl="0" indent="0" algn="ctr" defTabSz="914400" rtl="0" eaLnBrk="1" fontAlgn="auto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Необхідність залучення висококваліфікованих робітників для будівництва, ремонту та обслуговування за рахунок складності конструкції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4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8580" marR="194945" algn="ctr" defTabSz="914400" rtl="0" eaLnBrk="1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94945" lvl="0" indent="0" algn="ctr" defTabSz="914400" rtl="0" eaLnBrk="1" fontAlgn="auto" latinLnBrk="0" hangingPunct="1">
                        <a:lnSpc>
                          <a:spcPts val="13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Вимагають спеціальних заходів для зимового періоду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07847"/>
                  </a:ext>
                </a:extLst>
              </a:tr>
            </a:tbl>
          </a:graphicData>
        </a:graphic>
      </p:graphicFrame>
      <p:sp>
        <p:nvSpPr>
          <p:cNvPr id="76" name="Rectangle 2">
            <a:extLst>
              <a:ext uri="{FF2B5EF4-FFF2-40B4-BE49-F238E27FC236}">
                <a16:creationId xmlns:a16="http://schemas.microsoft.com/office/drawing/2014/main" id="{0A30CD53-3A3A-4042-B717-985C477E282A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57200" y="3257516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Баштова градирня</a:t>
            </a:r>
          </a:p>
        </p:txBody>
      </p:sp>
    </p:spTree>
    <p:extLst>
      <p:ext uri="{BB962C8B-B14F-4D97-AF65-F5344CB8AC3E}">
        <p14:creationId xmlns:p14="http://schemas.microsoft.com/office/powerpoint/2010/main" val="369738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14BFC0-9126-4D76-885F-74B9C758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74" y="1050307"/>
            <a:ext cx="4794748" cy="279548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E25794-21D4-4532-AA49-B44156398E8F}"/>
              </a:ext>
            </a:extLst>
          </p:cNvPr>
          <p:cNvSpPr/>
          <p:nvPr/>
        </p:nvSpPr>
        <p:spPr>
          <a:xfrm>
            <a:off x="323527" y="3129328"/>
            <a:ext cx="84969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Використання компресійних теплових насосів на ТЕЦ дозволить забезпечити</a:t>
            </a:r>
          </a:p>
          <a:p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приріст електричної потужності без витрат палива на цей приріст за рахунок істотного поліпшення вакууму в конденсаторі турбін внаслідок зниження температури циркуляційної води</a:t>
            </a:r>
          </a:p>
          <a:p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поява резервного джерела для покриття пікових теплових навантажень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отримання в опалювальний період додаткової електроенергії, </a:t>
            </a:r>
            <a:r>
              <a:rPr lang="uk-UA" sz="14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т.к</a:t>
            </a: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. у цьому випадку відпадає необхідність у теплофікаційних відборах, і вся пара використовуватиметься для виробництва електроенергії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економію (заміщення) органічного палива за допомогою теплових насосів за рахунок корисного залучення викидів </a:t>
            </a:r>
            <a:r>
              <a:rPr lang="uk-UA" sz="1400" b="1" kern="0" dirty="0" err="1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низькопотенційного</a:t>
            </a: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 тепла на ТЕЦ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скорочення втрат циркуляційної води та витрат на її перекачування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uk-UA" sz="1400" b="1" kern="0" dirty="0">
              <a:solidFill>
                <a:srgbClr val="1F497D">
                  <a:lumMod val="75000"/>
                </a:srgbClr>
              </a:solidFill>
              <a:latin typeface="Calibri"/>
              <a:ea typeface="+mj-ea"/>
              <a:cs typeface="+mj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uk-UA" sz="14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rPr>
              <a:t>покращення екологічної ситуації біля ТЕЦ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72ADE23-D7F0-493E-B21C-35C582050912}"/>
              </a:ext>
            </a:extLst>
          </p:cNvPr>
          <p:cNvGrpSpPr/>
          <p:nvPr/>
        </p:nvGrpSpPr>
        <p:grpSpPr>
          <a:xfrm>
            <a:off x="2339752" y="825370"/>
            <a:ext cx="5326264" cy="2321763"/>
            <a:chOff x="2432090" y="522772"/>
            <a:chExt cx="5326264" cy="23217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E63F2-E9CB-4582-9AF7-FF2DC867DEA1}"/>
                </a:ext>
              </a:extLst>
            </p:cNvPr>
            <p:cNvSpPr txBox="1"/>
            <p:nvPr/>
          </p:nvSpPr>
          <p:spPr>
            <a:xfrm>
              <a:off x="2503323" y="917798"/>
              <a:ext cx="1368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турбіна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0D24E3-C1BA-4421-8C2A-8FF13948422C}"/>
                </a:ext>
              </a:extLst>
            </p:cNvPr>
            <p:cNvSpPr txBox="1"/>
            <p:nvPr/>
          </p:nvSpPr>
          <p:spPr>
            <a:xfrm>
              <a:off x="2483768" y="1809352"/>
              <a:ext cx="15121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конденсатор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DBDF7B-844D-44F6-820E-AFB7F048C44F}"/>
                </a:ext>
              </a:extLst>
            </p:cNvPr>
            <p:cNvSpPr txBox="1"/>
            <p:nvPr/>
          </p:nvSpPr>
          <p:spPr>
            <a:xfrm>
              <a:off x="3923928" y="953340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повітряне</a:t>
              </a:r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  </a:t>
              </a:r>
            </a:p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охолодження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7F3DD3-85DD-42AE-A64F-59062FE1092E}"/>
                </a:ext>
              </a:extLst>
            </p:cNvPr>
            <p:cNvSpPr txBox="1"/>
            <p:nvPr/>
          </p:nvSpPr>
          <p:spPr>
            <a:xfrm>
              <a:off x="5041606" y="948539"/>
              <a:ext cx="2160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енергоефективне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охолодження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383A1-A467-4564-A5BE-A7CDB5475DEA}"/>
                </a:ext>
              </a:extLst>
            </p:cNvPr>
            <p:cNvSpPr txBox="1"/>
            <p:nvPr/>
          </p:nvSpPr>
          <p:spPr>
            <a:xfrm>
              <a:off x="5796136" y="1355013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тепловий</a:t>
              </a:r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 </a:t>
              </a:r>
            </a:p>
            <a:p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насос</a:t>
              </a: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CCA4FDD-BA87-40E8-BFDA-EF38AC46CF62}"/>
                </a:ext>
              </a:extLst>
            </p:cNvPr>
            <p:cNvSpPr/>
            <p:nvPr/>
          </p:nvSpPr>
          <p:spPr>
            <a:xfrm>
              <a:off x="5041606" y="1724613"/>
              <a:ext cx="1368152" cy="8542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6E4B852F-ECB0-4FAF-987D-D24F8AD63E66}"/>
                </a:ext>
              </a:extLst>
            </p:cNvPr>
            <p:cNvCxnSpPr/>
            <p:nvPr/>
          </p:nvCxnSpPr>
          <p:spPr>
            <a:xfrm>
              <a:off x="6624228" y="1772518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3D4531C2-889A-4613-A5A0-40211C308866}"/>
                </a:ext>
              </a:extLst>
            </p:cNvPr>
            <p:cNvCxnSpPr/>
            <p:nvPr/>
          </p:nvCxnSpPr>
          <p:spPr>
            <a:xfrm flipH="1">
              <a:off x="6624228" y="2204864"/>
              <a:ext cx="720080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2571A439-36B3-484D-BF5D-7F4AFB8FB09D}"/>
                </a:ext>
              </a:extLst>
            </p:cNvPr>
            <p:cNvCxnSpPr/>
            <p:nvPr/>
          </p:nvCxnSpPr>
          <p:spPr>
            <a:xfrm>
              <a:off x="3023828" y="2564904"/>
              <a:ext cx="576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3E094D3-0353-4DA1-8A80-B6BF96E4FF31}"/>
                </a:ext>
              </a:extLst>
            </p:cNvPr>
            <p:cNvCxnSpPr/>
            <p:nvPr/>
          </p:nvCxnSpPr>
          <p:spPr>
            <a:xfrm>
              <a:off x="3023828" y="2564904"/>
              <a:ext cx="5040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A24E8290-BA38-4E86-A67A-0B81331D34F9}"/>
                </a:ext>
              </a:extLst>
            </p:cNvPr>
            <p:cNvCxnSpPr/>
            <p:nvPr/>
          </p:nvCxnSpPr>
          <p:spPr>
            <a:xfrm>
              <a:off x="6624228" y="1776079"/>
              <a:ext cx="648072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018D6327-8EC8-48AC-A9B2-F7EA6D8BCDF5}"/>
                </a:ext>
              </a:extLst>
            </p:cNvPr>
            <p:cNvCxnSpPr/>
            <p:nvPr/>
          </p:nvCxnSpPr>
          <p:spPr>
            <a:xfrm flipH="1">
              <a:off x="6696236" y="2204864"/>
              <a:ext cx="648072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Стрелка: вверх 32">
              <a:extLst>
                <a:ext uri="{FF2B5EF4-FFF2-40B4-BE49-F238E27FC236}">
                  <a16:creationId xmlns:a16="http://schemas.microsoft.com/office/drawing/2014/main" id="{2C99335F-8B37-4B5B-8699-A6B74DAB74E6}"/>
                </a:ext>
              </a:extLst>
            </p:cNvPr>
            <p:cNvSpPr/>
            <p:nvPr/>
          </p:nvSpPr>
          <p:spPr>
            <a:xfrm>
              <a:off x="3763462" y="742092"/>
              <a:ext cx="792089" cy="215444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F2C70D-E991-461F-A1FB-1F9698D4BD94}"/>
                </a:ext>
              </a:extLst>
            </p:cNvPr>
            <p:cNvSpPr txBox="1"/>
            <p:nvPr/>
          </p:nvSpPr>
          <p:spPr>
            <a:xfrm>
              <a:off x="2432090" y="1591682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C0000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C00000"/>
                  </a:solidFill>
                </a:rPr>
                <a:t>пара</a:t>
              </a:r>
              <a:endParaRPr lang="ru-RU" sz="8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67A987-28B7-483B-9573-BB510DB45562}"/>
                </a:ext>
              </a:extLst>
            </p:cNvPr>
            <p:cNvSpPr txBox="1"/>
            <p:nvPr/>
          </p:nvSpPr>
          <p:spPr>
            <a:xfrm>
              <a:off x="2658830" y="2471189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кон</a:t>
              </a:r>
              <a:endParaRPr lang="ru-RU" sz="8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1F8D55-7F47-4BA8-B3EA-B2690228FC2E}"/>
                </a:ext>
              </a:extLst>
            </p:cNvPr>
            <p:cNvSpPr txBox="1"/>
            <p:nvPr/>
          </p:nvSpPr>
          <p:spPr>
            <a:xfrm>
              <a:off x="2933818" y="2363467"/>
              <a:ext cx="15121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підживлення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DABE6E-03B7-4BD7-9EE0-272FB08C4692}"/>
                </a:ext>
              </a:extLst>
            </p:cNvPr>
            <p:cNvSpPr txBox="1"/>
            <p:nvPr/>
          </p:nvSpPr>
          <p:spPr>
            <a:xfrm>
              <a:off x="3149344" y="2032548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цирк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 гор.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1EE865-3E46-4EE5-B573-079473028861}"/>
                </a:ext>
              </a:extLst>
            </p:cNvPr>
            <p:cNvSpPr txBox="1"/>
            <p:nvPr/>
          </p:nvSpPr>
          <p:spPr>
            <a:xfrm>
              <a:off x="3036484" y="2629091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00B0F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00B0F0"/>
                  </a:solidFill>
                </a:rPr>
                <a:t>цирк</a:t>
              </a:r>
              <a:r>
                <a:rPr lang="ru-RU" sz="800" b="1" baseline="-25000" dirty="0">
                  <a:solidFill>
                    <a:srgbClr val="00B0F0"/>
                  </a:solidFill>
                </a:rPr>
                <a:t>. </a:t>
              </a:r>
              <a:r>
                <a:rPr lang="ru-RU" sz="800" b="1" baseline="-25000" dirty="0" err="1">
                  <a:solidFill>
                    <a:srgbClr val="00B0F0"/>
                  </a:solidFill>
                </a:rPr>
                <a:t>хол</a:t>
              </a:r>
              <a:r>
                <a:rPr lang="ru-RU" sz="800" b="1" baseline="-25000" dirty="0">
                  <a:solidFill>
                    <a:srgbClr val="00B0F0"/>
                  </a:solidFill>
                </a:rPr>
                <a:t>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2C55D7-F901-46DB-9EF6-CD55EF251E95}"/>
                </a:ext>
              </a:extLst>
            </p:cNvPr>
            <p:cNvSpPr txBox="1"/>
            <p:nvPr/>
          </p:nvSpPr>
          <p:spPr>
            <a:xfrm>
              <a:off x="4449481" y="2039864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chemeClr val="accent6">
                      <a:lumMod val="75000"/>
                    </a:schemeClr>
                  </a:solidFill>
                </a:rPr>
                <a:t>Т</a:t>
              </a:r>
              <a:r>
                <a:rPr lang="ru-RU" sz="8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цирк</a:t>
              </a:r>
              <a:r>
                <a:rPr lang="ru-RU" sz="800" b="1" baseline="-25000" dirty="0">
                  <a:solidFill>
                    <a:schemeClr val="accent6">
                      <a:lumMod val="75000"/>
                    </a:schemeClr>
                  </a:solidFill>
                </a:rPr>
                <a:t>. гор.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AD5606-DD59-431F-BAF9-8622A2A61784}"/>
                </a:ext>
              </a:extLst>
            </p:cNvPr>
            <p:cNvSpPr txBox="1"/>
            <p:nvPr/>
          </p:nvSpPr>
          <p:spPr>
            <a:xfrm>
              <a:off x="6732240" y="2000876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FFC00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FFC000"/>
                  </a:solidFill>
                </a:rPr>
                <a:t>обр</a:t>
              </a:r>
              <a:r>
                <a:rPr lang="ru-RU" sz="800" b="1" baseline="-250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6FB5D2-3C97-45BE-A51D-6D34468BE914}"/>
                </a:ext>
              </a:extLst>
            </p:cNvPr>
            <p:cNvSpPr txBox="1"/>
            <p:nvPr/>
          </p:nvSpPr>
          <p:spPr>
            <a:xfrm>
              <a:off x="6740954" y="1575716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C0000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C00000"/>
                  </a:solidFill>
                </a:rPr>
                <a:t>прям</a:t>
              </a:r>
              <a:r>
                <a:rPr lang="ru-RU" sz="800" b="1" baseline="-25000" dirty="0">
                  <a:solidFill>
                    <a:srgbClr val="C00000"/>
                  </a:solidFill>
                </a:rPr>
                <a:t>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DB9C97-B594-4215-A1CE-F941D105105E}"/>
                </a:ext>
              </a:extLst>
            </p:cNvPr>
            <p:cNvSpPr txBox="1"/>
            <p:nvPr/>
          </p:nvSpPr>
          <p:spPr>
            <a:xfrm>
              <a:off x="6786246" y="1851470"/>
              <a:ext cx="9721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теплопостачання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B23CA7-96C3-419A-9614-8F06405B639A}"/>
                </a:ext>
              </a:extLst>
            </p:cNvPr>
            <p:cNvSpPr txBox="1"/>
            <p:nvPr/>
          </p:nvSpPr>
          <p:spPr>
            <a:xfrm>
              <a:off x="3754900" y="522772"/>
              <a:ext cx="13681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теплові</a:t>
              </a:r>
              <a:r>
                <a:rPr lang="ru-RU" sz="800" b="1" kern="0" dirty="0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 </a:t>
              </a:r>
              <a:r>
                <a:rPr lang="ru-RU" sz="800" b="1" kern="0" dirty="0" err="1">
                  <a:solidFill>
                    <a:srgbClr val="1F497D">
                      <a:lumMod val="75000"/>
                    </a:srgbClr>
                  </a:solidFill>
                  <a:latin typeface="Calibri"/>
                  <a:ea typeface="+mj-ea"/>
                  <a:cs typeface="+mj-cs"/>
                </a:rPr>
                <a:t>викиди</a:t>
              </a:r>
              <a:endParaRPr lang="ru-RU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98FCA7-AC82-4D98-A97C-15529224E2B4}"/>
                </a:ext>
              </a:extLst>
            </p:cNvPr>
            <p:cNvSpPr txBox="1"/>
            <p:nvPr/>
          </p:nvSpPr>
          <p:spPr>
            <a:xfrm>
              <a:off x="3969805" y="2586664"/>
              <a:ext cx="7553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>
                  <a:solidFill>
                    <a:srgbClr val="7030A0"/>
                  </a:solidFill>
                </a:rPr>
                <a:t>Т</a:t>
              </a:r>
              <a:r>
                <a:rPr lang="ru-RU" sz="800" b="1" baseline="-25000" dirty="0" err="1">
                  <a:solidFill>
                    <a:srgbClr val="7030A0"/>
                  </a:solidFill>
                </a:rPr>
                <a:t>повітря</a:t>
              </a:r>
              <a:endParaRPr lang="ru-RU" sz="8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BB310F-6ED2-4533-9FA9-FF93FE1AB966}"/>
                </a:ext>
              </a:extLst>
            </p:cNvPr>
            <p:cNvSpPr txBox="1"/>
            <p:nvPr/>
          </p:nvSpPr>
          <p:spPr>
            <a:xfrm>
              <a:off x="5031536" y="1379195"/>
              <a:ext cx="7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kern="0" dirty="0">
                  <a:solidFill>
                    <a:srgbClr val="FF3300"/>
                  </a:solidFill>
                  <a:latin typeface="Calibri"/>
                  <a:ea typeface="+mj-ea"/>
                  <a:cs typeface="+mj-cs"/>
                </a:rPr>
                <a:t>+90/65 </a:t>
              </a:r>
              <a:r>
                <a:rPr lang="ru-RU" sz="1000" b="1" kern="0" dirty="0">
                  <a:solidFill>
                    <a:srgbClr val="FF3300"/>
                  </a:solidFill>
                  <a:latin typeface="Calibri"/>
                  <a:ea typeface="+mj-ea"/>
                  <a:cs typeface="+mj-cs"/>
                  <a:sym typeface="Symbol" panose="05050102010706020507" pitchFamily="18" charset="2"/>
                </a:rPr>
                <a:t></a:t>
              </a:r>
              <a:r>
                <a:rPr lang="ru-RU" sz="1000" b="1" kern="0" dirty="0">
                  <a:solidFill>
                    <a:srgbClr val="FF3300"/>
                  </a:solidFill>
                  <a:latin typeface="Calibri"/>
                  <a:ea typeface="+mj-ea"/>
                  <a:cs typeface="+mj-cs"/>
                </a:rPr>
                <a:t>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452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SCORM_RATE_SLIDES" val="1"/>
  <p:tag name="ISPRING_SCORM_RATE_QUIZZES" val="0"/>
  <p:tag name="ISPRING_SCORM_PASSING_SCORE" val="100.000000000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7&quot;&gt;&lt;property id=&quot;20148&quot; value=&quot;5&quot;/&gt;&lt;property id=&quot;20300&quot; value=&quot;Slide 3&quot;/&gt;&lt;property id=&quot;20307&quot; value=&quot;288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17&quot;&gt;&lt;property id=&quot;20148&quot; value=&quot;5&quot;/&gt;&lt;property id=&quot;20300&quot; value=&quot;Slide 18&quot;/&gt;&lt;property id=&quot;20307&quot; value=&quot;257&quot;/&gt;&lt;/object&gt;&lt;object type=&quot;3&quot; unique_id=&quot;10136&quot;&gt;&lt;property id=&quot;20148&quot; value=&quot;5&quot;/&gt;&lt;property id=&quot;20300&quot; value=&quot;Slide 4&quot;/&gt;&lt;property id=&quot;20307&quot; value=&quot;311&quot;/&gt;&lt;/object&gt;&lt;object type=&quot;3&quot; unique_id=&quot;10137&quot;&gt;&lt;property id=&quot;20148&quot; value=&quot;5&quot;/&gt;&lt;property id=&quot;20300&quot; value=&quot;Slide 6&quot;/&gt;&lt;property id=&quot;20307&quot; value=&quot;316&quot;/&gt;&lt;/object&gt;&lt;object type=&quot;3&quot; unique_id=&quot;10138&quot;&gt;&lt;property id=&quot;20148&quot; value=&quot;5&quot;/&gt;&lt;property id=&quot;20300&quot; value=&quot;Slide 7&quot;/&gt;&lt;property id=&quot;20307&quot; value=&quot;299&quot;/&gt;&lt;/object&gt;&lt;object type=&quot;3&quot; unique_id=&quot;10140&quot;&gt;&lt;property id=&quot;20148&quot; value=&quot;5&quot;/&gt;&lt;property id=&quot;20300&quot; value=&quot;Slide 8&quot;/&gt;&lt;property id=&quot;20307&quot; value=&quot;301&quot;/&gt;&lt;/object&gt;&lt;object type=&quot;3&quot; unique_id=&quot;10141&quot;&gt;&lt;property id=&quot;20148&quot; value=&quot;5&quot;/&gt;&lt;property id=&quot;20300&quot; value=&quot;Slide 9&quot;/&gt;&lt;property id=&quot;20307&quot; value=&quot;302&quot;/&gt;&lt;/object&gt;&lt;object type=&quot;3&quot; unique_id=&quot;10142&quot;&gt;&lt;property id=&quot;20148&quot; value=&quot;5&quot;/&gt;&lt;property id=&quot;20300&quot; value=&quot;Slide 10&quot;/&gt;&lt;property id=&quot;20307&quot; value=&quot;303&quot;/&gt;&lt;/object&gt;&lt;object type=&quot;3&quot; unique_id=&quot;10143&quot;&gt;&lt;property id=&quot;20148&quot; value=&quot;5&quot;/&gt;&lt;property id=&quot;20300&quot; value=&quot;Slide 11&quot;/&gt;&lt;property id=&quot;20307&quot; value=&quot;304&quot;/&gt;&lt;/object&gt;&lt;object type=&quot;3&quot; unique_id=&quot;10144&quot;&gt;&lt;property id=&quot;20148&quot; value=&quot;5&quot;/&gt;&lt;property id=&quot;20300&quot; value=&quot;Slide 12&quot;/&gt;&lt;property id=&quot;20307&quot; value=&quot;305&quot;/&gt;&lt;/object&gt;&lt;object type=&quot;3&quot; unique_id=&quot;10145&quot;&gt;&lt;property id=&quot;20148&quot; value=&quot;5&quot;/&gt;&lt;property id=&quot;20300&quot; value=&quot;Slide 13&quot;/&gt;&lt;property id=&quot;20307&quot; value=&quot;306&quot;/&gt;&lt;/object&gt;&lt;object type=&quot;3&quot; unique_id=&quot;10146&quot;&gt;&lt;property id=&quot;20148&quot; value=&quot;5&quot;/&gt;&lt;property id=&quot;20300&quot; value=&quot;Slide 14&quot;/&gt;&lt;property id=&quot;20307&quot; value=&quot;308&quot;/&gt;&lt;/object&gt;&lt;object type=&quot;3&quot; unique_id=&quot;10147&quot;&gt;&lt;property id=&quot;20148&quot; value=&quot;5&quot;/&gt;&lt;property id=&quot;20300&quot; value=&quot;Slide 15&quot;/&gt;&lt;property id=&quot;20307&quot; value=&quot;307&quot;/&gt;&lt;/object&gt;&lt;object type=&quot;3&quot; unique_id=&quot;10148&quot;&gt;&lt;property id=&quot;20148&quot; value=&quot;5&quot;/&gt;&lt;property id=&quot;20300&quot; value=&quot;Slide 16&quot;/&gt;&lt;property id=&quot;20307&quot; value=&quot;309&quot;/&gt;&lt;/object&gt;&lt;object type=&quot;3&quot; unique_id=&quot;10149&quot;&gt;&lt;property id=&quot;20148&quot; value=&quot;5&quot;/&gt;&lt;property id=&quot;20300&quot; value=&quot;Slide 17&quot;/&gt;&lt;property id=&quot;20307&quot; value=&quot;310&quot;/&gt;&lt;/object&gt;&lt;/object&gt;&lt;object type=&quot;8&quot; unique_id=&quot;10090&quot;&gt;&lt;/object&gt;&lt;/object&gt;&lt;/database&gt;"/>
  <p:tag name="SECTOMILLISECCONVERTED" val="1"/>
  <p:tag name="ISPRING_RESOURCE_PATHS_HASH_2" val="b7a01358e98799ee166de989f84b7d726528a5d1"/>
  <p:tag name="ISPRING_ULTRA_SCORM_COURSE_ID" val="64145C2B-7842-4F60-B1CA-D60AACA9C12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Z4y0R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QIAABQAAgAIAOZ4y0R7BdOSwAEAANoDAAAPAAAAAAAAAAEAAAAAAAAAAABub25lL3BsYXllci54bWxQSwUGAAAAAAEAAQA9AAAA7QEAAAAA"/>
  <p:tag name="ISPRING_PRESENTATION_TITLE" val="Heat Pump heating 2"/>
  <p:tag name="ISPRING_RESOURCE_PATHS_HASH_PRESENTER" val="3bc5bf1fdd650e9b028a9b6aa1e93613a89cff"/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1257</Words>
  <Application>Microsoft Office PowerPoint</Application>
  <PresentationFormat>Екран (4:3)</PresentationFormat>
  <Paragraphs>253</Paragraphs>
  <Slides>15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Symbol</vt:lpstr>
      <vt:lpstr>Tahoma</vt:lpstr>
      <vt:lpstr>Times New Roman</vt:lpstr>
      <vt:lpstr>Wingdings</vt:lpstr>
      <vt:lpstr>Тема Office</vt:lpstr>
      <vt:lpstr>Зменшення обсягів споживання природного газу в комунальній енергетиці за рахунок використання ТН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>Ecothermpro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Pump heating 2</dc:title>
  <dc:creator>Michael</dc:creator>
  <cp:lastModifiedBy>Лозовий Олег Анатолійович</cp:lastModifiedBy>
  <cp:revision>316</cp:revision>
  <cp:lastPrinted>2023-11-01T08:59:54Z</cp:lastPrinted>
  <dcterms:created xsi:type="dcterms:W3CDTF">2013-11-18T09:55:05Z</dcterms:created>
  <dcterms:modified xsi:type="dcterms:W3CDTF">2023-11-29T13:51:16Z</dcterms:modified>
</cp:coreProperties>
</file>