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715500" cy="7289800"/>
  <p:notesSz cx="9715500" cy="72898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Montserrat" panose="020B0604020202020204" charset="-52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BBHGd28WPYEdv8W/M9k5iufpg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1ED81E-A6F3-43C7-81A4-4917260B10EB}">
  <a:tblStyle styleId="{CB1ED81E-A6F3-43C7-81A4-4917260B10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0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9550" y="546725"/>
            <a:ext cx="64773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1550" y="3462650"/>
            <a:ext cx="7772400" cy="3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971550" y="3462650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6888" y="546100"/>
            <a:ext cx="3643312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26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3" name="Google Shape;4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6888" y="546100"/>
            <a:ext cx="3643312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28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29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6" name="Google Shape;44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7" name="Google Shape;45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8" name="Google Shape;46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479" name="Google Shape;47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:notes"/>
          <p:cNvSpPr txBox="1">
            <a:spLocks noGrp="1"/>
          </p:cNvSpPr>
          <p:nvPr>
            <p:ph type="body" idx="1"/>
          </p:nvPr>
        </p:nvSpPr>
        <p:spPr>
          <a:xfrm>
            <a:off x="971550" y="3508216"/>
            <a:ext cx="7772400" cy="2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25" tIns="102825" rIns="102825" bIns="102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2" name="Google Shape;49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7863" y="911225"/>
            <a:ext cx="3279775" cy="246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971550" y="3462650"/>
            <a:ext cx="7772400" cy="3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971550" y="3462650"/>
            <a:ext cx="7772400" cy="3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971550" y="3462650"/>
            <a:ext cx="7772400" cy="3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>
            <a:spLocks noGrp="1"/>
          </p:cNvSpPr>
          <p:nvPr>
            <p:ph type="body" idx="1"/>
          </p:nvPr>
        </p:nvSpPr>
        <p:spPr>
          <a:xfrm>
            <a:off x="971528" y="3462652"/>
            <a:ext cx="7772400" cy="3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5300" y="546100"/>
            <a:ext cx="3644900" cy="2733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>
            <a:spLocks noGrp="1"/>
          </p:cNvSpPr>
          <p:nvPr>
            <p:ph type="title"/>
          </p:nvPr>
        </p:nvSpPr>
        <p:spPr>
          <a:xfrm>
            <a:off x="1348432" y="389617"/>
            <a:ext cx="7018635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body" idx="1"/>
          </p:nvPr>
        </p:nvSpPr>
        <p:spPr>
          <a:xfrm>
            <a:off x="451152" y="1378412"/>
            <a:ext cx="8816975" cy="43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ftr" idx="11"/>
          </p:nvPr>
        </p:nvSpPr>
        <p:spPr>
          <a:xfrm>
            <a:off x="3303270" y="6779514"/>
            <a:ext cx="3108960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dt" idx="10"/>
          </p:nvPr>
        </p:nvSpPr>
        <p:spPr>
          <a:xfrm>
            <a:off x="485775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ldNum" idx="12"/>
          </p:nvPr>
        </p:nvSpPr>
        <p:spPr>
          <a:xfrm>
            <a:off x="6995160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5">
  <p:cSld name="TITLE_AND_BODY_6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1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4">
  <p:cSld name="TITLE_AND_BODY_5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4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ctrTitle"/>
          </p:nvPr>
        </p:nvSpPr>
        <p:spPr>
          <a:xfrm>
            <a:off x="331190" y="1055274"/>
            <a:ext cx="90531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subTitle" idx="1"/>
          </p:nvPr>
        </p:nvSpPr>
        <p:spPr>
          <a:xfrm>
            <a:off x="331181" y="4016760"/>
            <a:ext cx="90531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3"/>
          <p:cNvSpPr txBox="1">
            <a:spLocks noGrp="1"/>
          </p:cNvSpPr>
          <p:nvPr>
            <p:ph type="title"/>
          </p:nvPr>
        </p:nvSpPr>
        <p:spPr>
          <a:xfrm>
            <a:off x="331181" y="3048365"/>
            <a:ext cx="9053100" cy="11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4"/>
          <p:cNvSpPr txBox="1">
            <a:spLocks noGrp="1"/>
          </p:cNvSpPr>
          <p:nvPr>
            <p:ph type="title"/>
          </p:nvPr>
        </p:nvSpPr>
        <p:spPr>
          <a:xfrm>
            <a:off x="331181" y="630727"/>
            <a:ext cx="905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body" idx="1"/>
          </p:nvPr>
        </p:nvSpPr>
        <p:spPr>
          <a:xfrm>
            <a:off x="331181" y="1633384"/>
            <a:ext cx="90531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5"/>
          <p:cNvSpPr txBox="1">
            <a:spLocks noGrp="1"/>
          </p:cNvSpPr>
          <p:nvPr>
            <p:ph type="title"/>
          </p:nvPr>
        </p:nvSpPr>
        <p:spPr>
          <a:xfrm>
            <a:off x="331181" y="630727"/>
            <a:ext cx="905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 txBox="1">
            <a:spLocks noGrp="1"/>
          </p:cNvSpPr>
          <p:nvPr>
            <p:ph type="body" idx="1"/>
          </p:nvPr>
        </p:nvSpPr>
        <p:spPr>
          <a:xfrm>
            <a:off x="331181" y="1633384"/>
            <a:ext cx="42501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6" name="Google Shape;86;p55"/>
          <p:cNvSpPr txBox="1">
            <a:spLocks noGrp="1"/>
          </p:cNvSpPr>
          <p:nvPr>
            <p:ph type="body" idx="2"/>
          </p:nvPr>
        </p:nvSpPr>
        <p:spPr>
          <a:xfrm>
            <a:off x="5134425" y="1633384"/>
            <a:ext cx="42501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87" name="Google Shape;87;p55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6"/>
          <p:cNvSpPr txBox="1">
            <a:spLocks noGrp="1"/>
          </p:cNvSpPr>
          <p:nvPr>
            <p:ph type="title"/>
          </p:nvPr>
        </p:nvSpPr>
        <p:spPr>
          <a:xfrm>
            <a:off x="331181" y="630727"/>
            <a:ext cx="905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6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7"/>
          <p:cNvSpPr txBox="1">
            <a:spLocks noGrp="1"/>
          </p:cNvSpPr>
          <p:nvPr>
            <p:ph type="title"/>
          </p:nvPr>
        </p:nvSpPr>
        <p:spPr>
          <a:xfrm>
            <a:off x="331181" y="787443"/>
            <a:ext cx="29835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body" idx="1"/>
          </p:nvPr>
        </p:nvSpPr>
        <p:spPr>
          <a:xfrm>
            <a:off x="331181" y="1969458"/>
            <a:ext cx="2983500" cy="45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94" name="Google Shape;94;p57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8"/>
          <p:cNvSpPr txBox="1">
            <a:spLocks noGrp="1"/>
          </p:cNvSpPr>
          <p:nvPr>
            <p:ph type="title"/>
          </p:nvPr>
        </p:nvSpPr>
        <p:spPr>
          <a:xfrm>
            <a:off x="520891" y="637990"/>
            <a:ext cx="6765600" cy="5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9"/>
          <p:cNvSpPr/>
          <p:nvPr/>
        </p:nvSpPr>
        <p:spPr>
          <a:xfrm>
            <a:off x="4857750" y="-177"/>
            <a:ext cx="4857600" cy="729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0800" tIns="100800" rIns="100800" bIns="10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9"/>
          <p:cNvSpPr txBox="1">
            <a:spLocks noGrp="1"/>
          </p:cNvSpPr>
          <p:nvPr>
            <p:ph type="title"/>
          </p:nvPr>
        </p:nvSpPr>
        <p:spPr>
          <a:xfrm>
            <a:off x="282094" y="1747759"/>
            <a:ext cx="4298100" cy="21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01" name="Google Shape;101;p59"/>
          <p:cNvSpPr txBox="1">
            <a:spLocks noGrp="1"/>
          </p:cNvSpPr>
          <p:nvPr>
            <p:ph type="subTitle" idx="1"/>
          </p:nvPr>
        </p:nvSpPr>
        <p:spPr>
          <a:xfrm>
            <a:off x="282094" y="3972753"/>
            <a:ext cx="4298100" cy="17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02" name="Google Shape;102;p59"/>
          <p:cNvSpPr txBox="1">
            <a:spLocks noGrp="1"/>
          </p:cNvSpPr>
          <p:nvPr>
            <p:ph type="body" idx="2"/>
          </p:nvPr>
        </p:nvSpPr>
        <p:spPr>
          <a:xfrm>
            <a:off x="5248219" y="1026220"/>
            <a:ext cx="4076700" cy="52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59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0"/>
          <p:cNvSpPr txBox="1">
            <a:spLocks noGrp="1"/>
          </p:cNvSpPr>
          <p:nvPr>
            <p:ph type="body" idx="1"/>
          </p:nvPr>
        </p:nvSpPr>
        <p:spPr>
          <a:xfrm>
            <a:off x="331181" y="5995926"/>
            <a:ext cx="63738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106" name="Google Shape;106;p60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1"/>
          <p:cNvSpPr txBox="1">
            <a:spLocks noGrp="1"/>
          </p:cNvSpPr>
          <p:nvPr>
            <p:ph type="title" hasCustomPrompt="1"/>
          </p:nvPr>
        </p:nvSpPr>
        <p:spPr>
          <a:xfrm>
            <a:off x="331181" y="1567693"/>
            <a:ext cx="9053100" cy="27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>
            <a:r>
              <a:t>xx%</a:t>
            </a:r>
          </a:p>
        </p:txBody>
      </p:sp>
      <p:sp>
        <p:nvSpPr>
          <p:cNvPr id="109" name="Google Shape;109;p61"/>
          <p:cNvSpPr txBox="1">
            <a:spLocks noGrp="1"/>
          </p:cNvSpPr>
          <p:nvPr>
            <p:ph type="body" idx="1"/>
          </p:nvPr>
        </p:nvSpPr>
        <p:spPr>
          <a:xfrm>
            <a:off x="331181" y="4467598"/>
            <a:ext cx="9053100" cy="18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55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текст 1">
  <p:cSld name="TITLE_AND_BODY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2"/>
          <p:cNvSpPr/>
          <p:nvPr/>
        </p:nvSpPr>
        <p:spPr>
          <a:xfrm>
            <a:off x="3465875" y="0"/>
            <a:ext cx="6249300" cy="7288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2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2"/>
          <p:cNvSpPr txBox="1">
            <a:spLocks noGrp="1"/>
          </p:cNvSpPr>
          <p:nvPr>
            <p:ph type="body" idx="1"/>
          </p:nvPr>
        </p:nvSpPr>
        <p:spPr>
          <a:xfrm>
            <a:off x="412038" y="563866"/>
            <a:ext cx="2774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">
  <p:cSld name="TITLE_AND_BODY_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3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3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2">
  <p:cSld name="TITLE_AND_BODY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4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4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3">
  <p:cSld name="TITLE_AND_BODY_4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5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5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6"/>
          <p:cNvSpPr/>
          <p:nvPr/>
        </p:nvSpPr>
        <p:spPr>
          <a:xfrm>
            <a:off x="1687" y="2251"/>
            <a:ext cx="1800" cy="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6"/>
          <p:cNvSpPr txBox="1">
            <a:spLocks noGrp="1"/>
          </p:cNvSpPr>
          <p:nvPr>
            <p:ph type="sldNum" idx="12"/>
          </p:nvPr>
        </p:nvSpPr>
        <p:spPr>
          <a:xfrm>
            <a:off x="9001986" y="6609101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  <p:sp>
        <p:nvSpPr>
          <p:cNvPr id="131" name="Google Shape;131;p66"/>
          <p:cNvSpPr txBox="1">
            <a:spLocks noGrp="1"/>
          </p:cNvSpPr>
          <p:nvPr>
            <p:ph type="title"/>
          </p:nvPr>
        </p:nvSpPr>
        <p:spPr>
          <a:xfrm>
            <a:off x="331181" y="277059"/>
            <a:ext cx="905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66"/>
          <p:cNvSpPr txBox="1">
            <a:spLocks noGrp="1"/>
          </p:cNvSpPr>
          <p:nvPr>
            <p:ph type="body" idx="1"/>
          </p:nvPr>
        </p:nvSpPr>
        <p:spPr>
          <a:xfrm>
            <a:off x="331181" y="1253242"/>
            <a:ext cx="90531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7"/>
          <p:cNvSpPr txBox="1">
            <a:spLocks noGrp="1"/>
          </p:cNvSpPr>
          <p:nvPr>
            <p:ph type="title"/>
          </p:nvPr>
        </p:nvSpPr>
        <p:spPr>
          <a:xfrm>
            <a:off x="251563" y="388788"/>
            <a:ext cx="83796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600" tIns="37775" rIns="75600" bIns="37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7"/>
          <p:cNvSpPr/>
          <p:nvPr/>
        </p:nvSpPr>
        <p:spPr>
          <a:xfrm>
            <a:off x="0" y="388789"/>
            <a:ext cx="83400" cy="58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5600" tIns="37775" rIns="75600" bIns="37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67"/>
          <p:cNvSpPr txBox="1">
            <a:spLocks noGrp="1"/>
          </p:cNvSpPr>
          <p:nvPr>
            <p:ph type="sldNum" idx="12"/>
          </p:nvPr>
        </p:nvSpPr>
        <p:spPr>
          <a:xfrm>
            <a:off x="9091583" y="6731888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60">
          <p15:clr>
            <a:srgbClr val="FBAE40"/>
          </p15:clr>
        </p15:guide>
        <p15:guide id="2" pos="294">
          <p15:clr>
            <a:srgbClr val="FBAE40"/>
          </p15:clr>
        </p15:guide>
        <p15:guide id="3" pos="5826">
          <p15:clr>
            <a:srgbClr val="FBAE40"/>
          </p15:clr>
        </p15:guide>
        <p15:guide id="4" orient="horz" pos="367">
          <p15:clr>
            <a:srgbClr val="FBAE40"/>
          </p15:clr>
        </p15:guide>
        <p15:guide id="5" orient="horz" pos="42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5">
  <p:cSld name="TITLE_AND_BODY_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8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8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1348432" y="389617"/>
            <a:ext cx="7018635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485775" y="1676654"/>
            <a:ext cx="4226242" cy="481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2"/>
          </p:nvPr>
        </p:nvSpPr>
        <p:spPr>
          <a:xfrm>
            <a:off x="5003482" y="1676654"/>
            <a:ext cx="4226242" cy="481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ftr" idx="11"/>
          </p:nvPr>
        </p:nvSpPr>
        <p:spPr>
          <a:xfrm>
            <a:off x="3303270" y="6779514"/>
            <a:ext cx="3108960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dt" idx="10"/>
          </p:nvPr>
        </p:nvSpPr>
        <p:spPr>
          <a:xfrm>
            <a:off x="485775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ldNum" idx="12"/>
          </p:nvPr>
        </p:nvSpPr>
        <p:spPr>
          <a:xfrm>
            <a:off x="6995160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6">
  <p:cSld name="TITLE_AND_BODY_7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9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9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7">
  <p:cSld name="TITLE_AND_BODY_8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0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0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8">
  <p:cSld name="TITLE_AND_BODY_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1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1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9">
  <p:cSld name="TITLE_AND_BODY_10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2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2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0">
  <p:cSld name="TITLE_AND_BODY_1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3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3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1">
  <p:cSld name="TITLE_AND_BODY_1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4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4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2">
  <p:cSld name="TITLE_AND_BODY_1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5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5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3">
  <p:cSld name="TITLE_AND_BODY_14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6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6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4">
  <p:cSld name="TITLE_AND_BODY_1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7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7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5">
  <p:cSld name="TITLE_AND_BODY_16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8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8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0">
  <p:cSld name="TITLE_AND_BODY_1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2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16">
  <p:cSld name="TITLE_AND_BODY_17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9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3" name="Google Shape;183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9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 b="1"/>
            </a:lvl1pPr>
            <a:lvl2pPr marL="914400" lvl="1" indent="-355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OBJECT_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0"/>
          <p:cNvSpPr txBox="1">
            <a:spLocks noGrp="1"/>
          </p:cNvSpPr>
          <p:nvPr>
            <p:ph type="title"/>
          </p:nvPr>
        </p:nvSpPr>
        <p:spPr>
          <a:xfrm>
            <a:off x="485775" y="291931"/>
            <a:ext cx="874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Open Sans"/>
              <a:buNone/>
              <a:defRPr sz="4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000"/>
            </a:lvl9pPr>
          </a:lstStyle>
          <a:p>
            <a:endParaRPr/>
          </a:p>
        </p:txBody>
      </p:sp>
      <p:sp>
        <p:nvSpPr>
          <p:cNvPr id="187" name="Google Shape;187;p80"/>
          <p:cNvSpPr txBox="1">
            <a:spLocks noGrp="1"/>
          </p:cNvSpPr>
          <p:nvPr>
            <p:ph type="body" idx="1"/>
          </p:nvPr>
        </p:nvSpPr>
        <p:spPr>
          <a:xfrm>
            <a:off x="485775" y="1700955"/>
            <a:ext cx="8744100" cy="48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marR="0" lvl="0" indent="-45085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254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937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83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83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83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683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6830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6830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80"/>
          <p:cNvSpPr txBox="1">
            <a:spLocks noGrp="1"/>
          </p:cNvSpPr>
          <p:nvPr>
            <p:ph type="dt" idx="10"/>
          </p:nvPr>
        </p:nvSpPr>
        <p:spPr>
          <a:xfrm>
            <a:off x="485775" y="6756565"/>
            <a:ext cx="2266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9" name="Google Shape;189;p80"/>
          <p:cNvSpPr txBox="1">
            <a:spLocks noGrp="1"/>
          </p:cNvSpPr>
          <p:nvPr>
            <p:ph type="ftr" idx="11"/>
          </p:nvPr>
        </p:nvSpPr>
        <p:spPr>
          <a:xfrm>
            <a:off x="3319463" y="6756565"/>
            <a:ext cx="3076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80"/>
          <p:cNvSpPr txBox="1">
            <a:spLocks noGrp="1"/>
          </p:cNvSpPr>
          <p:nvPr>
            <p:ph type="sldNum" idx="12"/>
          </p:nvPr>
        </p:nvSpPr>
        <p:spPr>
          <a:xfrm>
            <a:off x="6962775" y="6756565"/>
            <a:ext cx="2266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C8F9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озділи">
  <p:cSld name="BLANK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1"/>
          <p:cNvSpPr txBox="1">
            <a:spLocks noGrp="1"/>
          </p:cNvSpPr>
          <p:nvPr>
            <p:ph type="title"/>
          </p:nvPr>
        </p:nvSpPr>
        <p:spPr>
          <a:xfrm>
            <a:off x="1060959" y="3648833"/>
            <a:ext cx="7691100" cy="24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2"/>
          <p:cNvSpPr txBox="1">
            <a:spLocks noGrp="1"/>
          </p:cNvSpPr>
          <p:nvPr>
            <p:ph type="title"/>
          </p:nvPr>
        </p:nvSpPr>
        <p:spPr>
          <a:xfrm>
            <a:off x="485009" y="290854"/>
            <a:ext cx="87378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R="0"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82"/>
          <p:cNvSpPr txBox="1">
            <a:spLocks noGrp="1"/>
          </p:cNvSpPr>
          <p:nvPr>
            <p:ph type="dt" idx="10"/>
          </p:nvPr>
        </p:nvSpPr>
        <p:spPr>
          <a:xfrm>
            <a:off x="485775" y="6641818"/>
            <a:ext cx="22566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82"/>
          <p:cNvSpPr txBox="1">
            <a:spLocks noGrp="1"/>
          </p:cNvSpPr>
          <p:nvPr>
            <p:ph type="ftr" idx="11"/>
          </p:nvPr>
        </p:nvSpPr>
        <p:spPr>
          <a:xfrm>
            <a:off x="3322836" y="6641818"/>
            <a:ext cx="3075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82"/>
          <p:cNvSpPr txBox="1">
            <a:spLocks noGrp="1"/>
          </p:cNvSpPr>
          <p:nvPr>
            <p:ph type="sldNum" idx="12"/>
          </p:nvPr>
        </p:nvSpPr>
        <p:spPr>
          <a:xfrm>
            <a:off x="6964459" y="6641818"/>
            <a:ext cx="22587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1">
  <p:cSld name="BLANK_1">
    <p:bg>
      <p:bgPr>
        <a:solidFill>
          <a:srgbClr val="BDB4D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текст 1">
  <p:cSld name="TITLE_AND_BODY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/>
          <p:nvPr/>
        </p:nvSpPr>
        <p:spPr>
          <a:xfrm>
            <a:off x="3465875" y="0"/>
            <a:ext cx="6249300" cy="7288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07950" tIns="53950" rIns="107950" bIns="53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6"/>
          <p:cNvSpPr txBox="1"/>
          <p:nvPr/>
        </p:nvSpPr>
        <p:spPr>
          <a:xfrm>
            <a:off x="8664847" y="6793077"/>
            <a:ext cx="6114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Google Shape;3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6"/>
          <p:cNvSpPr txBox="1">
            <a:spLocks noGrp="1"/>
          </p:cNvSpPr>
          <p:nvPr>
            <p:ph type="body" idx="1"/>
          </p:nvPr>
        </p:nvSpPr>
        <p:spPr>
          <a:xfrm>
            <a:off x="412038" y="563866"/>
            <a:ext cx="2774700" cy="5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 b="1"/>
            </a:lvl1pPr>
            <a:lvl2pPr marL="914400" lvl="1" indent="-3619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365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/>
          <p:nvPr/>
        </p:nvSpPr>
        <p:spPr>
          <a:xfrm>
            <a:off x="0" y="0"/>
            <a:ext cx="9714230" cy="7289800"/>
          </a:xfrm>
          <a:custGeom>
            <a:avLst/>
            <a:gdLst/>
            <a:ahLst/>
            <a:cxnLst/>
            <a:rect l="l" t="t" r="r" b="b"/>
            <a:pathLst>
              <a:path w="9714230" h="7289800" extrusionOk="0">
                <a:moveTo>
                  <a:pt x="9714142" y="0"/>
                </a:moveTo>
                <a:lnTo>
                  <a:pt x="0" y="0"/>
                </a:lnTo>
                <a:lnTo>
                  <a:pt x="0" y="7289425"/>
                </a:lnTo>
                <a:lnTo>
                  <a:pt x="9714142" y="7289425"/>
                </a:lnTo>
                <a:lnTo>
                  <a:pt x="9714142" y="0"/>
                </a:lnTo>
                <a:close/>
              </a:path>
            </a:pathLst>
          </a:custGeom>
          <a:solidFill>
            <a:srgbClr val="DAD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130" y="6912817"/>
            <a:ext cx="774380" cy="22833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1348432" y="389617"/>
            <a:ext cx="7018635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ftr" idx="11"/>
          </p:nvPr>
        </p:nvSpPr>
        <p:spPr>
          <a:xfrm>
            <a:off x="3303270" y="6779514"/>
            <a:ext cx="3108960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dt" idx="10"/>
          </p:nvPr>
        </p:nvSpPr>
        <p:spPr>
          <a:xfrm>
            <a:off x="485775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sldNum" idx="12"/>
          </p:nvPr>
        </p:nvSpPr>
        <p:spPr>
          <a:xfrm>
            <a:off x="6995160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/>
          <p:nvPr/>
        </p:nvSpPr>
        <p:spPr>
          <a:xfrm>
            <a:off x="0" y="0"/>
            <a:ext cx="9714230" cy="7289800"/>
          </a:xfrm>
          <a:custGeom>
            <a:avLst/>
            <a:gdLst/>
            <a:ahLst/>
            <a:cxnLst/>
            <a:rect l="l" t="t" r="r" b="b"/>
            <a:pathLst>
              <a:path w="9714230" h="7289800" extrusionOk="0">
                <a:moveTo>
                  <a:pt x="9714142" y="0"/>
                </a:moveTo>
                <a:lnTo>
                  <a:pt x="0" y="0"/>
                </a:lnTo>
                <a:lnTo>
                  <a:pt x="0" y="7289425"/>
                </a:lnTo>
                <a:lnTo>
                  <a:pt x="9714142" y="7289425"/>
                </a:lnTo>
                <a:lnTo>
                  <a:pt x="9714142" y="0"/>
                </a:lnTo>
                <a:close/>
              </a:path>
            </a:pathLst>
          </a:custGeom>
          <a:solidFill>
            <a:srgbClr val="DAD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8"/>
          <p:cNvSpPr txBox="1">
            <a:spLocks noGrp="1"/>
          </p:cNvSpPr>
          <p:nvPr>
            <p:ph type="ftr" idx="11"/>
          </p:nvPr>
        </p:nvSpPr>
        <p:spPr>
          <a:xfrm>
            <a:off x="3303270" y="6779514"/>
            <a:ext cx="3108960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dt" idx="10"/>
          </p:nvPr>
        </p:nvSpPr>
        <p:spPr>
          <a:xfrm>
            <a:off x="485775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sldNum" idx="12"/>
          </p:nvPr>
        </p:nvSpPr>
        <p:spPr>
          <a:xfrm>
            <a:off x="6995160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9"/>
          <p:cNvSpPr txBox="1">
            <a:spLocks noGrp="1"/>
          </p:cNvSpPr>
          <p:nvPr>
            <p:ph type="ctrTitle"/>
          </p:nvPr>
        </p:nvSpPr>
        <p:spPr>
          <a:xfrm>
            <a:off x="728662" y="2259838"/>
            <a:ext cx="8258175" cy="153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subTitle" idx="1"/>
          </p:nvPr>
        </p:nvSpPr>
        <p:spPr>
          <a:xfrm>
            <a:off x="1457325" y="4082288"/>
            <a:ext cx="6800850" cy="182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ftr" idx="11"/>
          </p:nvPr>
        </p:nvSpPr>
        <p:spPr>
          <a:xfrm>
            <a:off x="3303270" y="6779514"/>
            <a:ext cx="3108960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dt" idx="10"/>
          </p:nvPr>
        </p:nvSpPr>
        <p:spPr>
          <a:xfrm>
            <a:off x="485775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6995160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 4">
  <p:cSld name="TITLE_AND_BODY_5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/>
          <p:nvPr/>
        </p:nvSpPr>
        <p:spPr>
          <a:xfrm>
            <a:off x="8664847" y="6793077"/>
            <a:ext cx="611100" cy="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‹№›</a:t>
            </a:fld>
            <a:endParaRPr sz="9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3106" y="6660858"/>
            <a:ext cx="950724" cy="26572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0"/>
          <p:cNvSpPr txBox="1">
            <a:spLocks noGrp="1"/>
          </p:cNvSpPr>
          <p:nvPr>
            <p:ph type="body" idx="1"/>
          </p:nvPr>
        </p:nvSpPr>
        <p:spPr>
          <a:xfrm>
            <a:off x="493106" y="563866"/>
            <a:ext cx="8831700" cy="5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/>
          <p:nvPr/>
        </p:nvSpPr>
        <p:spPr>
          <a:xfrm>
            <a:off x="3801919" y="0"/>
            <a:ext cx="5913120" cy="7289165"/>
          </a:xfrm>
          <a:custGeom>
            <a:avLst/>
            <a:gdLst/>
            <a:ahLst/>
            <a:cxnLst/>
            <a:rect l="l" t="t" r="r" b="b"/>
            <a:pathLst>
              <a:path w="5913120" h="7289165" extrusionOk="0">
                <a:moveTo>
                  <a:pt x="5912909" y="0"/>
                </a:moveTo>
                <a:lnTo>
                  <a:pt x="0" y="0"/>
                </a:lnTo>
                <a:lnTo>
                  <a:pt x="0" y="7288888"/>
                </a:lnTo>
                <a:lnTo>
                  <a:pt x="5912909" y="7288888"/>
                </a:lnTo>
                <a:lnTo>
                  <a:pt x="5912909" y="0"/>
                </a:lnTo>
                <a:close/>
              </a:path>
            </a:pathLst>
          </a:custGeom>
          <a:solidFill>
            <a:srgbClr val="DAD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3130" y="6912817"/>
            <a:ext cx="774380" cy="2283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8"/>
          <p:cNvSpPr txBox="1">
            <a:spLocks noGrp="1"/>
          </p:cNvSpPr>
          <p:nvPr>
            <p:ph type="title"/>
          </p:nvPr>
        </p:nvSpPr>
        <p:spPr>
          <a:xfrm>
            <a:off x="1348432" y="389617"/>
            <a:ext cx="7018635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8"/>
          <p:cNvSpPr txBox="1">
            <a:spLocks noGrp="1"/>
          </p:cNvSpPr>
          <p:nvPr>
            <p:ph type="body" idx="1"/>
          </p:nvPr>
        </p:nvSpPr>
        <p:spPr>
          <a:xfrm>
            <a:off x="451152" y="1378412"/>
            <a:ext cx="8816975" cy="43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8"/>
          <p:cNvSpPr txBox="1">
            <a:spLocks noGrp="1"/>
          </p:cNvSpPr>
          <p:nvPr>
            <p:ph type="ftr" idx="11"/>
          </p:nvPr>
        </p:nvSpPr>
        <p:spPr>
          <a:xfrm>
            <a:off x="3303270" y="6779514"/>
            <a:ext cx="3108960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dt" idx="10"/>
          </p:nvPr>
        </p:nvSpPr>
        <p:spPr>
          <a:xfrm>
            <a:off x="485775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sldNum" idx="12"/>
          </p:nvPr>
        </p:nvSpPr>
        <p:spPr>
          <a:xfrm>
            <a:off x="6995160" y="6779514"/>
            <a:ext cx="2234565" cy="36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>
            <a:spLocks noGrp="1"/>
          </p:cNvSpPr>
          <p:nvPr>
            <p:ph type="title"/>
          </p:nvPr>
        </p:nvSpPr>
        <p:spPr>
          <a:xfrm>
            <a:off x="331181" y="630727"/>
            <a:ext cx="905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331181" y="1633384"/>
            <a:ext cx="90531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sldNum" idx="12"/>
          </p:nvPr>
        </p:nvSpPr>
        <p:spPr>
          <a:xfrm>
            <a:off x="9001986" y="6609102"/>
            <a:ext cx="5829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"/>
          <p:cNvGrpSpPr/>
          <p:nvPr/>
        </p:nvGrpSpPr>
        <p:grpSpPr>
          <a:xfrm>
            <a:off x="863" y="-56037"/>
            <a:ext cx="9713774" cy="7288885"/>
            <a:chOff x="0" y="0"/>
            <a:chExt cx="9713774" cy="7288885"/>
          </a:xfrm>
        </p:grpSpPr>
        <p:sp>
          <p:nvSpPr>
            <p:cNvPr id="204" name="Google Shape;204;p1"/>
            <p:cNvSpPr/>
            <p:nvPr/>
          </p:nvSpPr>
          <p:spPr>
            <a:xfrm>
              <a:off x="0" y="5961101"/>
              <a:ext cx="3818254" cy="1327784"/>
            </a:xfrm>
            <a:custGeom>
              <a:avLst/>
              <a:gdLst/>
              <a:ahLst/>
              <a:cxnLst/>
              <a:rect l="l" t="t" r="r" b="b"/>
              <a:pathLst>
                <a:path w="3818254" h="1327784" extrusionOk="0">
                  <a:moveTo>
                    <a:pt x="3817698" y="0"/>
                  </a:moveTo>
                  <a:lnTo>
                    <a:pt x="0" y="0"/>
                  </a:lnTo>
                  <a:lnTo>
                    <a:pt x="0" y="1327786"/>
                  </a:lnTo>
                  <a:lnTo>
                    <a:pt x="3817698" y="1327786"/>
                  </a:lnTo>
                  <a:lnTo>
                    <a:pt x="38176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0" y="0"/>
              <a:ext cx="3818254" cy="5961380"/>
            </a:xfrm>
            <a:custGeom>
              <a:avLst/>
              <a:gdLst/>
              <a:ahLst/>
              <a:cxnLst/>
              <a:rect l="l" t="t" r="r" b="b"/>
              <a:pathLst>
                <a:path w="3818254" h="5961380" extrusionOk="0">
                  <a:moveTo>
                    <a:pt x="3817698" y="0"/>
                  </a:moveTo>
                  <a:lnTo>
                    <a:pt x="0" y="0"/>
                  </a:lnTo>
                  <a:lnTo>
                    <a:pt x="0" y="5961101"/>
                  </a:lnTo>
                  <a:lnTo>
                    <a:pt x="3817698" y="5961101"/>
                  </a:lnTo>
                  <a:lnTo>
                    <a:pt x="3817698" y="0"/>
                  </a:lnTo>
                  <a:close/>
                </a:path>
              </a:pathLst>
            </a:custGeom>
            <a:solidFill>
              <a:srgbClr val="E8F1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6046" y="6458585"/>
              <a:ext cx="1374818" cy="405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"/>
            <p:cNvSpPr/>
            <p:nvPr/>
          </p:nvSpPr>
          <p:spPr>
            <a:xfrm>
              <a:off x="3817799" y="0"/>
              <a:ext cx="5895975" cy="7287895"/>
            </a:xfrm>
            <a:custGeom>
              <a:avLst/>
              <a:gdLst/>
              <a:ahLst/>
              <a:cxnLst/>
              <a:rect l="l" t="t" r="r" b="b"/>
              <a:pathLst>
                <a:path w="5895975" h="7287895" extrusionOk="0">
                  <a:moveTo>
                    <a:pt x="0" y="7287687"/>
                  </a:moveTo>
                  <a:lnTo>
                    <a:pt x="5895621" y="7287687"/>
                  </a:lnTo>
                  <a:lnTo>
                    <a:pt x="5895621" y="0"/>
                  </a:lnTo>
                  <a:lnTo>
                    <a:pt x="0" y="0"/>
                  </a:lnTo>
                  <a:lnTo>
                    <a:pt x="0" y="7287687"/>
                  </a:lnTo>
                  <a:close/>
                </a:path>
              </a:pathLst>
            </a:custGeom>
            <a:solidFill>
              <a:srgbClr val="DADCE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p1"/>
            <p:cNvPicPr preferRelativeResize="0"/>
            <p:nvPr/>
          </p:nvPicPr>
          <p:blipFill rotWithShape="1">
            <a:blip r:embed="rId4">
              <a:alphaModFix/>
            </a:blip>
            <a:srcRect t="-2760" b="2760"/>
            <a:stretch/>
          </p:blipFill>
          <p:spPr>
            <a:xfrm>
              <a:off x="4133042" y="1086650"/>
              <a:ext cx="5031261" cy="4596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07064" y="6492271"/>
              <a:ext cx="860893" cy="278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60760" y="6356301"/>
              <a:ext cx="670763" cy="5302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"/>
          <p:cNvSpPr txBox="1">
            <a:spLocks noGrp="1"/>
          </p:cNvSpPr>
          <p:nvPr>
            <p:ph type="title"/>
          </p:nvPr>
        </p:nvSpPr>
        <p:spPr>
          <a:xfrm>
            <a:off x="-154825" y="506625"/>
            <a:ext cx="35838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12700" marR="5080" lvl="0" indent="0" algn="ctr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/>
              <a:t>ПриватБанк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"/>
          <p:cNvSpPr/>
          <p:nvPr/>
        </p:nvSpPr>
        <p:spPr>
          <a:xfrm>
            <a:off x="438212" y="2818161"/>
            <a:ext cx="2894329" cy="1540510"/>
          </a:xfrm>
          <a:custGeom>
            <a:avLst/>
            <a:gdLst/>
            <a:ahLst/>
            <a:cxnLst/>
            <a:rect l="l" t="t" r="r" b="b"/>
            <a:pathLst>
              <a:path w="2894329" h="1540510" extrusionOk="0">
                <a:moveTo>
                  <a:pt x="2722205" y="0"/>
                </a:moveTo>
                <a:lnTo>
                  <a:pt x="172079" y="0"/>
                </a:lnTo>
                <a:lnTo>
                  <a:pt x="126333" y="6147"/>
                </a:lnTo>
                <a:lnTo>
                  <a:pt x="85227" y="23497"/>
                </a:lnTo>
                <a:lnTo>
                  <a:pt x="50400" y="50407"/>
                </a:lnTo>
                <a:lnTo>
                  <a:pt x="23493" y="85239"/>
                </a:lnTo>
                <a:lnTo>
                  <a:pt x="6146" y="126351"/>
                </a:lnTo>
                <a:lnTo>
                  <a:pt x="0" y="172102"/>
                </a:lnTo>
                <a:lnTo>
                  <a:pt x="0" y="1367839"/>
                </a:lnTo>
                <a:lnTo>
                  <a:pt x="6146" y="1413591"/>
                </a:lnTo>
                <a:lnTo>
                  <a:pt x="23493" y="1454703"/>
                </a:lnTo>
                <a:lnTo>
                  <a:pt x="50400" y="1489535"/>
                </a:lnTo>
                <a:lnTo>
                  <a:pt x="85227" y="1516446"/>
                </a:lnTo>
                <a:lnTo>
                  <a:pt x="126333" y="1533795"/>
                </a:lnTo>
                <a:lnTo>
                  <a:pt x="172079" y="1539943"/>
                </a:lnTo>
                <a:lnTo>
                  <a:pt x="2722205" y="1539943"/>
                </a:lnTo>
                <a:lnTo>
                  <a:pt x="2767950" y="1533795"/>
                </a:lnTo>
                <a:lnTo>
                  <a:pt x="2809056" y="1516446"/>
                </a:lnTo>
                <a:lnTo>
                  <a:pt x="2843883" y="1489535"/>
                </a:lnTo>
                <a:lnTo>
                  <a:pt x="2870790" y="1454703"/>
                </a:lnTo>
                <a:lnTo>
                  <a:pt x="2888137" y="1413591"/>
                </a:lnTo>
                <a:lnTo>
                  <a:pt x="2894284" y="1367839"/>
                </a:lnTo>
                <a:lnTo>
                  <a:pt x="2894284" y="172102"/>
                </a:lnTo>
                <a:lnTo>
                  <a:pt x="2888137" y="126351"/>
                </a:lnTo>
                <a:lnTo>
                  <a:pt x="2870790" y="85239"/>
                </a:lnTo>
                <a:lnTo>
                  <a:pt x="2843883" y="50407"/>
                </a:lnTo>
                <a:lnTo>
                  <a:pt x="2809056" y="23497"/>
                </a:lnTo>
                <a:lnTo>
                  <a:pt x="2767950" y="6147"/>
                </a:lnTo>
                <a:lnTo>
                  <a:pt x="2722205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"/>
          <p:cNvSpPr txBox="1"/>
          <p:nvPr/>
        </p:nvSpPr>
        <p:spPr>
          <a:xfrm>
            <a:off x="567220" y="3053642"/>
            <a:ext cx="1386300" cy="1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375" rIns="0" bIns="0" anchor="t" anchorCtr="0">
            <a:spAutoFit/>
          </a:bodyPr>
          <a:lstStyle/>
          <a:p>
            <a:pPr marL="12700" marR="508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Швидко.  Зручно.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11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Вигідно.</a:t>
            </a:r>
            <a:endParaRPr sz="2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"/>
          <p:cNvSpPr/>
          <p:nvPr/>
        </p:nvSpPr>
        <p:spPr>
          <a:xfrm>
            <a:off x="360045" y="7289800"/>
            <a:ext cx="8995410" cy="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2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353" name="Google Shape;353;p22"/>
          <p:cNvGraphicFramePr/>
          <p:nvPr/>
        </p:nvGraphicFramePr>
        <p:xfrm>
          <a:off x="553577" y="174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6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14%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40%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6,5%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8,5%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70%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4,5%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Комісія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6,99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4" name="Google Shape;354;p22"/>
          <p:cNvSpPr/>
          <p:nvPr/>
        </p:nvSpPr>
        <p:spPr>
          <a:xfrm>
            <a:off x="360000" y="457150"/>
            <a:ext cx="6818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 - Hyundai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411350" y="887350"/>
            <a:ext cx="8994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Партнерська умова кредитування від ПриватБанку 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на автомобілі марок Hyundai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 rot="314105">
            <a:off x="6651700" y="272657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22"/>
          <p:cNvGrpSpPr/>
          <p:nvPr/>
        </p:nvGrpSpPr>
        <p:grpSpPr>
          <a:xfrm>
            <a:off x="864000" y="5904000"/>
            <a:ext cx="2160000" cy="1079640"/>
            <a:chOff x="864000" y="5904000"/>
            <a:chExt cx="2160000" cy="1079640"/>
          </a:xfrm>
        </p:grpSpPr>
        <p:pic>
          <p:nvPicPr>
            <p:cNvPr id="358" name="Google Shape;35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8320" y="6810840"/>
              <a:ext cx="835560" cy="151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000" y="5904000"/>
              <a:ext cx="2160000" cy="107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22"/>
          <p:cNvSpPr txBox="1"/>
          <p:nvPr/>
        </p:nvSpPr>
        <p:spPr>
          <a:xfrm>
            <a:off x="3024000" y="6066475"/>
            <a:ext cx="6531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367" name="Google Shape;367;p23"/>
          <p:cNvGraphicFramePr/>
          <p:nvPr/>
        </p:nvGraphicFramePr>
        <p:xfrm>
          <a:off x="539927" y="1968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57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до 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до 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до 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7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від 30%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-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-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4,99% - на 2 роки, </a:t>
                      </a:r>
                      <a:b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</a:b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29,9% - з 3-го року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4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від 50%</a:t>
                      </a:r>
                      <a:endParaRPr sz="17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0.01% - на 1 рік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18,5% - з 2-го року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0.01% - на 1 рік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18 % - з 2-го року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0.01% - на 1 рік</a:t>
                      </a:r>
                      <a:r>
                        <a:rPr lang="en-US" sz="1700" u="none" strike="noStrike" cap="none">
                          <a:solidFill>
                            <a:srgbClr val="5DB02F"/>
                          </a:solidFill>
                        </a:rPr>
                        <a:t>, </a:t>
                      </a:r>
                      <a:endParaRPr sz="1700" u="none" strike="noStrike" cap="none">
                        <a:solidFill>
                          <a:srgbClr val="5DB02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18% - з 2-го року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0.01% - на 2 рік, 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29.9% - з 3-го року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Разова комісія</a:t>
                      </a:r>
                      <a:endParaRPr sz="1700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відсутня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КАСКО</a:t>
                      </a:r>
                      <a:endParaRPr sz="1700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Страховий тариф </a:t>
                      </a:r>
                      <a:r>
                        <a:rPr lang="en-US" sz="1700" b="1" u="none" strike="noStrike" cap="none"/>
                        <a:t>6,99</a:t>
                      </a:r>
                      <a:r>
                        <a:rPr lang="en-US" sz="1700" u="none" strike="noStrike" cap="none"/>
                        <a:t>%</a:t>
                      </a:r>
                      <a:endParaRPr sz="1700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" name="Google Shape;368;p23"/>
          <p:cNvSpPr/>
          <p:nvPr/>
        </p:nvSpPr>
        <p:spPr>
          <a:xfrm>
            <a:off x="360000" y="457150"/>
            <a:ext cx="6818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 - Hyundai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Google Shape;369;p23"/>
          <p:cNvSpPr/>
          <p:nvPr/>
        </p:nvSpPr>
        <p:spPr>
          <a:xfrm>
            <a:off x="409950" y="887350"/>
            <a:ext cx="89955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Партнерська умова кредитування від ПриватБанку “ Finance Grace”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на автомобілі марок Hyundai (</a:t>
            </a:r>
            <a:r>
              <a:rPr lang="en-U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моделі Kona, Kona Hybrid, Kona Electric Tucson, Tucson Hybrid (HEV), IONIQ 5, IONIQ 6</a:t>
            </a: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3"/>
          <p:cNvSpPr txBox="1"/>
          <p:nvPr/>
        </p:nvSpPr>
        <p:spPr>
          <a:xfrm rot="314105">
            <a:off x="6651700" y="272657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23"/>
          <p:cNvGrpSpPr/>
          <p:nvPr/>
        </p:nvGrpSpPr>
        <p:grpSpPr>
          <a:xfrm>
            <a:off x="864000" y="5904000"/>
            <a:ext cx="2160000" cy="1079640"/>
            <a:chOff x="864000" y="5904000"/>
            <a:chExt cx="2160000" cy="1079640"/>
          </a:xfrm>
        </p:grpSpPr>
        <p:pic>
          <p:nvPicPr>
            <p:cNvPr id="372" name="Google Shape;37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8320" y="6810840"/>
              <a:ext cx="835560" cy="151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000" y="5904000"/>
              <a:ext cx="2160000" cy="107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23"/>
          <p:cNvSpPr txBox="1"/>
          <p:nvPr/>
        </p:nvSpPr>
        <p:spPr>
          <a:xfrm>
            <a:off x="3024000" y="5803650"/>
            <a:ext cx="65310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380" name="Google Shape;380;p24"/>
          <p:cNvGraphicFramePr/>
          <p:nvPr/>
        </p:nvGraphicFramePr>
        <p:xfrm>
          <a:off x="553577" y="174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6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5,5%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3%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11.5%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50%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0,01%*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0,01%**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6,0%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8.5%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0,01%*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    0,01%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2.5%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5.5%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70%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0,01%*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    0,01%*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0,01%*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Комісія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1%, *0%, **3,5%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6,49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1" name="Google Shape;381;p24"/>
          <p:cNvSpPr/>
          <p:nvPr/>
        </p:nvSpPr>
        <p:spPr>
          <a:xfrm>
            <a:off x="360000" y="457150"/>
            <a:ext cx="69609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 - Mitsubishi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411350" y="887350"/>
            <a:ext cx="8994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Партнерська умова кредитування від ПриватБанку 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на автомобілі марок Mitsubishi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 rot="314105">
            <a:off x="6651700" y="272657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4"/>
          <p:cNvGrpSpPr/>
          <p:nvPr/>
        </p:nvGrpSpPr>
        <p:grpSpPr>
          <a:xfrm>
            <a:off x="864000" y="5904000"/>
            <a:ext cx="2160000" cy="1079640"/>
            <a:chOff x="864000" y="5904000"/>
            <a:chExt cx="2160000" cy="1079640"/>
          </a:xfrm>
        </p:grpSpPr>
        <p:pic>
          <p:nvPicPr>
            <p:cNvPr id="385" name="Google Shape;385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8320" y="6810840"/>
              <a:ext cx="835560" cy="151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000" y="5904000"/>
              <a:ext cx="2160000" cy="107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Google Shape;387;p24"/>
          <p:cNvSpPr txBox="1"/>
          <p:nvPr/>
        </p:nvSpPr>
        <p:spPr>
          <a:xfrm>
            <a:off x="3024000" y="6066475"/>
            <a:ext cx="6531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393" name="Google Shape;393;p25"/>
          <p:cNvGraphicFramePr/>
          <p:nvPr/>
        </p:nvGraphicFramePr>
        <p:xfrm>
          <a:off x="553577" y="174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6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dk1"/>
                          </a:solidFill>
                        </a:rPr>
                        <a:t>20%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14,0%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14,5%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4,0%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50%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6,5%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70%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0,01%*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4%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Комісія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*0%, 1,5%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Комісія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6,49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4" name="Google Shape;394;p25"/>
          <p:cNvSpPr/>
          <p:nvPr/>
        </p:nvSpPr>
        <p:spPr>
          <a:xfrm>
            <a:off x="360000" y="457150"/>
            <a:ext cx="68187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 - </a:t>
            </a:r>
            <a:r>
              <a:rPr lang="en-US" sz="2400" b="1" i="0" u="none" strike="noStrike" cap="none">
                <a:solidFill>
                  <a:srgbClr val="3F8917"/>
                </a:solidFill>
                <a:latin typeface="Verdana"/>
                <a:ea typeface="Verdana"/>
                <a:cs typeface="Verdana"/>
                <a:sym typeface="Verdana"/>
              </a:rPr>
              <a:t>Skoda</a:t>
            </a:r>
            <a:endParaRPr sz="2400" b="1" i="0" u="none" strike="noStrike" cap="none">
              <a:solidFill>
                <a:srgbClr val="3F891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Google Shape;395;p25"/>
          <p:cNvSpPr/>
          <p:nvPr/>
        </p:nvSpPr>
        <p:spPr>
          <a:xfrm>
            <a:off x="411350" y="887350"/>
            <a:ext cx="8994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Партнерська умова кредитування від ПриватБанку 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на автомобілі марок Skoda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 rot="314105">
            <a:off x="6651700" y="272657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25"/>
          <p:cNvGrpSpPr/>
          <p:nvPr/>
        </p:nvGrpSpPr>
        <p:grpSpPr>
          <a:xfrm>
            <a:off x="864000" y="5904000"/>
            <a:ext cx="2160000" cy="1079640"/>
            <a:chOff x="864000" y="5904000"/>
            <a:chExt cx="2160000" cy="1079640"/>
          </a:xfrm>
        </p:grpSpPr>
        <p:pic>
          <p:nvPicPr>
            <p:cNvPr id="398" name="Google Shape;39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8320" y="6810840"/>
              <a:ext cx="835560" cy="151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000" y="5904000"/>
              <a:ext cx="2160000" cy="107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25"/>
          <p:cNvSpPr txBox="1"/>
          <p:nvPr/>
        </p:nvSpPr>
        <p:spPr>
          <a:xfrm>
            <a:off x="3024000" y="5748025"/>
            <a:ext cx="65310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"/>
          <p:cNvSpPr/>
          <p:nvPr/>
        </p:nvSpPr>
        <p:spPr>
          <a:xfrm>
            <a:off x="407149" y="1609128"/>
            <a:ext cx="90594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Партнерська умова кредитування від ПриватБанку 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на автомобілі корпорації УкрАвто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6"/>
          <p:cNvSpPr txBox="1"/>
          <p:nvPr/>
        </p:nvSpPr>
        <p:spPr>
          <a:xfrm rot="314105">
            <a:off x="6558358" y="396102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6"/>
          <p:cNvSpPr txBox="1"/>
          <p:nvPr/>
        </p:nvSpPr>
        <p:spPr>
          <a:xfrm>
            <a:off x="523429" y="616552"/>
            <a:ext cx="55599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 - </a:t>
            </a:r>
            <a:r>
              <a:rPr lang="en-US" sz="2400" b="1" i="0" u="none" strike="noStrike" cap="none">
                <a:solidFill>
                  <a:srgbClr val="3F8917"/>
                </a:solidFill>
                <a:latin typeface="Verdana"/>
                <a:ea typeface="Verdana"/>
                <a:cs typeface="Verdana"/>
                <a:sym typeface="Verdana"/>
              </a:rPr>
              <a:t>УКРАВТО</a:t>
            </a:r>
            <a:endParaRPr sz="2400" b="1" i="0" u="none" strike="noStrike" cap="none">
              <a:solidFill>
                <a:srgbClr val="3F891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09" name="Google Shape;409;p26"/>
          <p:cNvGraphicFramePr/>
          <p:nvPr/>
        </p:nvGraphicFramePr>
        <p:xfrm>
          <a:off x="502979" y="26157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6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13,00%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4,50%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8,00%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50%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3,00%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7,70%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70%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1,00%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3,00%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Комісія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2,5%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1,99%</a:t>
                      </a:r>
                      <a:endParaRPr sz="18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0%</a:t>
                      </a:r>
                      <a:endParaRPr sz="18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6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7,99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10" name="Google Shape;4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7021" y="1133682"/>
            <a:ext cx="1675506" cy="1044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416" name="Google Shape;416;p27"/>
          <p:cNvGraphicFramePr/>
          <p:nvPr/>
        </p:nvGraphicFramePr>
        <p:xfrm>
          <a:off x="553577" y="174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6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20%</a:t>
                      </a:r>
                      <a:endParaRPr sz="17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11.50%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14,00%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10.00%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5,00%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50%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2,50%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6.50%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8,50%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3,50%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5.50%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7.50%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70%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    0,01%*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0,01%*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2.50%</a:t>
                      </a:r>
                      <a:endParaRPr sz="14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4,50%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Комісія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6,99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17" name="Google Shape;417;p27"/>
          <p:cNvSpPr/>
          <p:nvPr/>
        </p:nvSpPr>
        <p:spPr>
          <a:xfrm>
            <a:off x="360000" y="457150"/>
            <a:ext cx="69609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 - </a:t>
            </a:r>
            <a:r>
              <a:rPr lang="en-US" sz="2400" b="1" i="0" u="none" strike="noStrike" cap="non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HAVAL</a:t>
            </a:r>
            <a:endParaRPr sz="2400" b="1" i="0" u="none" strike="noStrike" cap="non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8" name="Google Shape;418;p27"/>
          <p:cNvSpPr/>
          <p:nvPr/>
        </p:nvSpPr>
        <p:spPr>
          <a:xfrm>
            <a:off x="360707" y="1076313"/>
            <a:ext cx="89940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Партнерська умова кредитування від ПриватБанку </a:t>
            </a:r>
            <a:endParaRPr sz="21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7"/>
          <p:cNvSpPr txBox="1"/>
          <p:nvPr/>
        </p:nvSpPr>
        <p:spPr>
          <a:xfrm rot="314105">
            <a:off x="6651700" y="272657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27"/>
          <p:cNvGrpSpPr/>
          <p:nvPr/>
        </p:nvGrpSpPr>
        <p:grpSpPr>
          <a:xfrm>
            <a:off x="864000" y="5904000"/>
            <a:ext cx="2160000" cy="1079640"/>
            <a:chOff x="864000" y="5904000"/>
            <a:chExt cx="2160000" cy="1079640"/>
          </a:xfrm>
        </p:grpSpPr>
        <p:pic>
          <p:nvPicPr>
            <p:cNvPr id="421" name="Google Shape;42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8320" y="6810840"/>
              <a:ext cx="835560" cy="151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000" y="5904000"/>
              <a:ext cx="2160000" cy="107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3" name="Google Shape;423;p27"/>
          <p:cNvSpPr txBox="1"/>
          <p:nvPr/>
        </p:nvSpPr>
        <p:spPr>
          <a:xfrm>
            <a:off x="3024000" y="5587825"/>
            <a:ext cx="65310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/>
          <p:nvPr/>
        </p:nvSpPr>
        <p:spPr>
          <a:xfrm>
            <a:off x="407150" y="1609125"/>
            <a:ext cx="9059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Партнерська умова кредитування від ПриватБанку  на електромобілі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8"/>
          <p:cNvSpPr txBox="1"/>
          <p:nvPr/>
        </p:nvSpPr>
        <p:spPr>
          <a:xfrm rot="314105">
            <a:off x="6558358" y="463502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8"/>
          <p:cNvSpPr txBox="1"/>
          <p:nvPr/>
        </p:nvSpPr>
        <p:spPr>
          <a:xfrm>
            <a:off x="523426" y="616550"/>
            <a:ext cx="37224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 </a:t>
            </a:r>
            <a:r>
              <a:rPr lang="en-US" sz="2400" b="1" i="0" u="none" strike="noStrike" cap="none">
                <a:solidFill>
                  <a:srgbClr val="3F8917"/>
                </a:solidFill>
                <a:latin typeface="Verdana"/>
                <a:ea typeface="Verdana"/>
                <a:cs typeface="Verdana"/>
                <a:sym typeface="Verdana"/>
              </a:rPr>
              <a:t>ЕЛЕКТРОМОБІЛІ</a:t>
            </a:r>
            <a:endParaRPr sz="2400" b="1" i="0" u="none" strike="noStrike" cap="none">
              <a:solidFill>
                <a:srgbClr val="3F891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31" name="Google Shape;431;p28"/>
          <p:cNvGraphicFramePr/>
          <p:nvPr/>
        </p:nvGraphicFramePr>
        <p:xfrm>
          <a:off x="407154" y="20666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6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5,00%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3,50%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7,00%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8,00%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50%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4,50%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2,50%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3,50%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5,50%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70%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1,00%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Комісія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2,5%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              1,5%</a:t>
                      </a:r>
                      <a:endParaRPr sz="18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                     0%</a:t>
                      </a:r>
                      <a:endParaRPr sz="18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6,99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2" name="Google Shape;432;p28"/>
          <p:cNvSpPr txBox="1"/>
          <p:nvPr/>
        </p:nvSpPr>
        <p:spPr>
          <a:xfrm>
            <a:off x="1976900" y="5765525"/>
            <a:ext cx="7216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         моб. тел.+380991960481       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33" name="Google Shape;4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825" y="123650"/>
            <a:ext cx="2300450" cy="15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/>
          <p:nvPr/>
        </p:nvSpPr>
        <p:spPr>
          <a:xfrm>
            <a:off x="366800" y="423525"/>
            <a:ext cx="8883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Авто з пробігом в кредит для фізичних осіб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39" name="Google Shape;439;p29"/>
          <p:cNvGraphicFramePr/>
          <p:nvPr/>
        </p:nvGraphicFramePr>
        <p:xfrm>
          <a:off x="175752" y="200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76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17%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17,5%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17,5%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18,0%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40%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11,5%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16%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16,5%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17.5%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10,5%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13%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14,5%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15,5%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16.0%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60%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8,5%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11,5%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13,5%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14%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15.5%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70%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6,5%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9%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12%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12,5%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13.5%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</a:rPr>
                        <a:t>Комісія</a:t>
                      </a:r>
                      <a:endParaRPr sz="1300" b="1" u="none" strike="noStrike" cap="none"/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3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3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Страховий тариф </a:t>
                      </a:r>
                      <a:r>
                        <a:rPr lang="en-US" sz="1700" b="1" u="none" strike="noStrike" cap="none"/>
                        <a:t>6,41</a:t>
                      </a:r>
                      <a:r>
                        <a:rPr lang="en-US" sz="1700" u="none" strike="noStrike" cap="none"/>
                        <a:t>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40" name="Google Shape;440;p29"/>
          <p:cNvGraphicFramePr/>
          <p:nvPr/>
        </p:nvGraphicFramePr>
        <p:xfrm>
          <a:off x="5235252" y="20035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7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</a:t>
                      </a:r>
                      <a:endParaRPr sz="17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16,5%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20,5%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21%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21,5%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   16%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19%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20,5%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21,0%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18%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19%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19,5%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20,0%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13,5%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17%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17,5%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18,5%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19,0%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11%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14,5%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15,5%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16%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17,0%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1,5%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8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6,2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1" name="Google Shape;441;p29"/>
          <p:cNvSpPr txBox="1"/>
          <p:nvPr/>
        </p:nvSpPr>
        <p:spPr>
          <a:xfrm>
            <a:off x="5545150" y="1104013"/>
            <a:ext cx="313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віком від 4-х років </a:t>
            </a:r>
            <a:endParaRPr sz="1900" b="1" i="0" u="none" strike="noStrike" cap="none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29"/>
          <p:cNvSpPr txBox="1"/>
          <p:nvPr/>
        </p:nvSpPr>
        <p:spPr>
          <a:xfrm>
            <a:off x="2772300" y="5939925"/>
            <a:ext cx="6740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43" name="Google Shape;443;p29"/>
          <p:cNvSpPr txBox="1"/>
          <p:nvPr/>
        </p:nvSpPr>
        <p:spPr>
          <a:xfrm>
            <a:off x="785700" y="1103988"/>
            <a:ext cx="313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3F57"/>
                </a:solidFill>
                <a:latin typeface="Montserrat"/>
                <a:ea typeface="Montserrat"/>
                <a:cs typeface="Montserrat"/>
                <a:sym typeface="Montserrat"/>
              </a:rPr>
              <a:t>віком до  4-х років </a:t>
            </a:r>
            <a:endParaRPr sz="1900" b="1" i="0" u="none" strike="noStrike" cap="none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3F5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0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30"/>
          <p:cNvSpPr/>
          <p:nvPr/>
        </p:nvSpPr>
        <p:spPr>
          <a:xfrm>
            <a:off x="360000" y="464875"/>
            <a:ext cx="84372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ПриватБанк - партнер державної програми доступного кредитування житла </a:t>
            </a:r>
            <a:r>
              <a:rPr lang="en-US" sz="2800" b="1" i="0" u="none" strike="noStrike" cap="none">
                <a:solidFill>
                  <a:srgbClr val="5DB02F"/>
                </a:solidFill>
                <a:latin typeface="Verdana"/>
                <a:ea typeface="Verdana"/>
                <a:cs typeface="Verdana"/>
                <a:sym typeface="Verdana"/>
              </a:rPr>
              <a:t>єОселя 7%</a:t>
            </a:r>
            <a:endParaRPr sz="2800" b="1" i="0" u="none" strike="noStrike" cap="none">
              <a:solidFill>
                <a:srgbClr val="5DB02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50" name="Google Shape;450;p30"/>
          <p:cNvGraphicFramePr/>
          <p:nvPr/>
        </p:nvGraphicFramePr>
        <p:xfrm>
          <a:off x="473290" y="1522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398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Сума кредиту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Від 100 тис. грн до 4 млн. грн</a:t>
                      </a:r>
                      <a:endParaRPr sz="16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Строк кредитування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До 20 років</a:t>
                      </a:r>
                      <a:endParaRPr sz="16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Авансовий внесок</a:t>
                      </a:r>
                      <a:endParaRPr sz="16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Від 20%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350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Забезпечення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379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Квартир</a:t>
                      </a:r>
                      <a:r>
                        <a:rPr lang="en-US" sz="1600" u="none" strike="noStrike" cap="none"/>
                        <a:t>а</a:t>
                      </a:r>
                      <a:r>
                        <a:rPr lang="en-US" sz="16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/>
                        <a:t>в житловому будинку багатоквартирного типу </a:t>
                      </a:r>
                      <a:r>
                        <a:rPr lang="en-US" sz="1600" b="1" u="none" strike="noStrike" cap="none"/>
                        <a:t>не старшому 3 років</a:t>
                      </a:r>
                      <a:endParaRPr sz="16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Дострокове погашення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379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без комісії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47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Річна </a:t>
                      </a:r>
                      <a:r>
                        <a:rPr lang="en-US" sz="1600" b="1" u="none" strike="noStrike" cap="none"/>
                        <a:t>відсоткова</a:t>
                      </a: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ставка компенсації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379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7</a:t>
                      </a: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51" name="Google Shape;451;p30"/>
          <p:cNvPicPr preferRelativeResize="0"/>
          <p:nvPr/>
        </p:nvPicPr>
        <p:blipFill rotWithShape="1">
          <a:blip r:embed="rId3">
            <a:alphaModFix/>
          </a:blip>
          <a:srcRect l="178455" t="-56756" r="-219083" b="16129"/>
          <a:stretch/>
        </p:blipFill>
        <p:spPr>
          <a:xfrm>
            <a:off x="5581400" y="4235805"/>
            <a:ext cx="3682023" cy="205106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0"/>
          <p:cNvSpPr txBox="1"/>
          <p:nvPr/>
        </p:nvSpPr>
        <p:spPr>
          <a:xfrm>
            <a:off x="514350" y="4954100"/>
            <a:ext cx="8729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Учасники програми: ветерани війни, учасники бойових дій, сім’ї загиблих (померлих) ВВ, Захисників та Захисниць; внутрішньо переміщені особи, </a:t>
            </a:r>
            <a:r>
              <a:rPr lang="en-US" sz="1500" b="0" i="0" u="none" strike="noStrike" cap="none">
                <a:solidFill>
                  <a:srgbClr val="000000"/>
                </a:solidFill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інші громадяни, які не мають власної житлової  нерухомості  або  у власності менше  кв.м. регламентованих державою для родини.</a:t>
            </a:r>
            <a:endParaRPr sz="1400" b="0" i="0" u="none" strike="noStrike" cap="none">
              <a:solidFill>
                <a:srgbClr val="000000"/>
              </a:solidFill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0"/>
          <p:cNvSpPr txBox="1"/>
          <p:nvPr/>
        </p:nvSpPr>
        <p:spPr>
          <a:xfrm>
            <a:off x="2898125" y="5885300"/>
            <a:ext cx="655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54" name="Google Shape;4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500" y="5831700"/>
            <a:ext cx="1968625" cy="13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31"/>
          <p:cNvSpPr/>
          <p:nvPr/>
        </p:nvSpPr>
        <p:spPr>
          <a:xfrm>
            <a:off x="360000" y="464875"/>
            <a:ext cx="8437200" cy="8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ПриватБанк - партнер державної програми доступного кредитування житла </a:t>
            </a:r>
            <a:r>
              <a:rPr lang="en-US" sz="2800" b="1" i="0" u="none" strike="noStrike" cap="none">
                <a:solidFill>
                  <a:srgbClr val="5DB02F"/>
                </a:solidFill>
                <a:latin typeface="Verdana"/>
                <a:ea typeface="Verdana"/>
                <a:cs typeface="Verdana"/>
                <a:sym typeface="Verdana"/>
              </a:rPr>
              <a:t>єОселя 3%</a:t>
            </a:r>
            <a:endParaRPr sz="2800" b="1" i="0" u="none" strike="noStrike" cap="none">
              <a:solidFill>
                <a:srgbClr val="5DB02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61" name="Google Shape;461;p31"/>
          <p:cNvGraphicFramePr/>
          <p:nvPr/>
        </p:nvGraphicFramePr>
        <p:xfrm>
          <a:off x="473290" y="15225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398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Сума кредиту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Від 100 тис. грн до 4 млн. грн</a:t>
                      </a:r>
                      <a:endParaRPr sz="16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Строк кредитування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До 20 років</a:t>
                      </a:r>
                      <a:endParaRPr sz="16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Авансовий внесок</a:t>
                      </a:r>
                      <a:endParaRPr sz="16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</a:rPr>
                        <a:t>Від 20%</a:t>
                      </a:r>
                      <a:endParaRPr sz="16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350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Забезпечення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379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Квартир</a:t>
                      </a:r>
                      <a:r>
                        <a:rPr lang="en-US" sz="1600" u="none" strike="noStrike" cap="none"/>
                        <a:t>а</a:t>
                      </a:r>
                      <a:r>
                        <a:rPr lang="en-US" sz="16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u="none" strike="noStrike" cap="none"/>
                        <a:t>в житловому будинку багатоквартирного типу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2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Дострокове погашення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379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без комісії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475">
                <a:tc>
                  <a:txBody>
                    <a:bodyPr/>
                    <a:lstStyle/>
                    <a:p>
                      <a:pPr marL="856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Річна </a:t>
                      </a:r>
                      <a:r>
                        <a:rPr lang="en-US" sz="1600" b="1" u="none" strike="noStrike" cap="none"/>
                        <a:t>відсоткова</a:t>
                      </a: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ставка компенсації</a:t>
                      </a:r>
                      <a:endParaRPr sz="16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7379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3</a:t>
                      </a:r>
                      <a:r>
                        <a:rPr lang="en-US" sz="16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6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62" name="Google Shape;462;p31"/>
          <p:cNvPicPr preferRelativeResize="0"/>
          <p:nvPr/>
        </p:nvPicPr>
        <p:blipFill rotWithShape="1">
          <a:blip r:embed="rId3">
            <a:alphaModFix/>
          </a:blip>
          <a:srcRect l="178455" t="-56756" r="-219083" b="16129"/>
          <a:stretch/>
        </p:blipFill>
        <p:spPr>
          <a:xfrm>
            <a:off x="5581400" y="4235805"/>
            <a:ext cx="3682023" cy="205106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1"/>
          <p:cNvSpPr txBox="1"/>
          <p:nvPr/>
        </p:nvSpPr>
        <p:spPr>
          <a:xfrm>
            <a:off x="493888" y="4920838"/>
            <a:ext cx="8729400" cy="681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Якщо Ваші дружина або чоловік: 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військові та правоохоронці,</a:t>
            </a: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педагогічні працівники, медичні працівники, наукові працівники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1"/>
          <p:cNvSpPr txBox="1"/>
          <p:nvPr/>
        </p:nvSpPr>
        <p:spPr>
          <a:xfrm>
            <a:off x="2898125" y="5885300"/>
            <a:ext cx="655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65" name="Google Shape;46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500" y="5831700"/>
            <a:ext cx="1968625" cy="13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"/>
          <p:cNvSpPr/>
          <p:nvPr/>
        </p:nvSpPr>
        <p:spPr>
          <a:xfrm>
            <a:off x="3476500" y="-625"/>
            <a:ext cx="6238342" cy="7289165"/>
          </a:xfrm>
          <a:custGeom>
            <a:avLst/>
            <a:gdLst/>
            <a:ahLst/>
            <a:cxnLst/>
            <a:rect l="l" t="t" r="r" b="b"/>
            <a:pathLst>
              <a:path w="5913120" h="7289165" extrusionOk="0">
                <a:moveTo>
                  <a:pt x="5912904" y="0"/>
                </a:moveTo>
                <a:lnTo>
                  <a:pt x="0" y="0"/>
                </a:lnTo>
                <a:lnTo>
                  <a:pt x="0" y="7288885"/>
                </a:lnTo>
                <a:lnTo>
                  <a:pt x="5912904" y="7288885"/>
                </a:lnTo>
                <a:lnTo>
                  <a:pt x="5912904" y="0"/>
                </a:lnTo>
                <a:close/>
              </a:path>
            </a:pathLst>
          </a:custGeom>
          <a:solidFill>
            <a:srgbClr val="DADCE3"/>
          </a:solidFill>
          <a:ln>
            <a:noFill/>
          </a:ln>
        </p:spPr>
      </p:sp>
      <p:sp>
        <p:nvSpPr>
          <p:cNvPr id="220" name="Google Shape;220;p2"/>
          <p:cNvSpPr/>
          <p:nvPr/>
        </p:nvSpPr>
        <p:spPr>
          <a:xfrm>
            <a:off x="450000" y="460775"/>
            <a:ext cx="91446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50" rIns="0" bIns="0" anchor="t" anchorCtr="0">
            <a:noAutofit/>
          </a:bodyPr>
          <a:lstStyle/>
          <a:p>
            <a:pPr marL="12599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ПриватБанк - надійність підтверджена цифрами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"/>
          <p:cNvSpPr/>
          <p:nvPr/>
        </p:nvSpPr>
        <p:spPr>
          <a:xfrm>
            <a:off x="3439454" y="1914471"/>
            <a:ext cx="1040781" cy="1306695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79AE3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07950" tIns="107950" rIns="107950" bIns="107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1 210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160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3476488" y="5204597"/>
            <a:ext cx="1021500" cy="1353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9AE3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07950" tIns="107950" rIns="107950" bIns="107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7 495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1 750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3476488" y="3550929"/>
            <a:ext cx="1021500" cy="13539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9AE3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07950" tIns="107950" rIns="107950" bIns="107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6 100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985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5200951" y="1870634"/>
            <a:ext cx="1007964" cy="1306697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9AE3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07950" tIns="107950" rIns="107950" bIns="107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млн.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5269340" y="5228162"/>
            <a:ext cx="930000" cy="1306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9AE3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07950" tIns="107950" rIns="107950" bIns="107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млн.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5269350" y="3549450"/>
            <a:ext cx="930000" cy="13068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79AE33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107950" tIns="107950" rIns="107950" bIns="107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13,5 млн.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6471518" y="1958233"/>
            <a:ext cx="3243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75" tIns="107950" rIns="106275" bIns="107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Українців обирають ПриватБанк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6471518" y="3676401"/>
            <a:ext cx="3243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75" tIns="107950" rIns="106275" bIns="107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Користувачів Приват24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6471518" y="5394580"/>
            <a:ext cx="3243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75" tIns="107950" rIns="106275" bIns="107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сертифікатів  електронного підпису SmartID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0" y="1958233"/>
            <a:ext cx="3243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75" tIns="107950" rIns="106275" bIns="107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кількість відділень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т.ч. м. Києві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0" y="3676151"/>
            <a:ext cx="3243300" cy="11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75" tIns="107950" rIns="106275" bIns="107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кількість банкоматів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т.ч. м. Києві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0" y="5268049"/>
            <a:ext cx="32433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275" tIns="107950" rIns="106275" bIns="1079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кількість інформаційних кіосків у т.ч. м. Києві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32"/>
          <p:cNvSpPr/>
          <p:nvPr/>
        </p:nvSpPr>
        <p:spPr>
          <a:xfrm>
            <a:off x="360000" y="400025"/>
            <a:ext cx="84783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Умови кредитування житла </a:t>
            </a:r>
            <a:r>
              <a:rPr lang="en-US" sz="3000" b="1" i="0" u="none" strike="noStrike" cap="none">
                <a:solidFill>
                  <a:srgbClr val="5DB02F"/>
                </a:solidFill>
                <a:latin typeface="Verdana"/>
                <a:ea typeface="Verdana"/>
                <a:cs typeface="Verdana"/>
                <a:sym typeface="Verdana"/>
              </a:rPr>
              <a:t>єОселя</a:t>
            </a:r>
            <a:endParaRPr sz="3000" b="1" i="0" u="none" strike="noStrike" cap="none">
              <a:solidFill>
                <a:srgbClr val="5DB02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2" name="Google Shape;472;p32"/>
          <p:cNvPicPr preferRelativeResize="0"/>
          <p:nvPr/>
        </p:nvPicPr>
        <p:blipFill rotWithShape="1">
          <a:blip r:embed="rId3">
            <a:alphaModFix/>
          </a:blip>
          <a:srcRect l="178455" t="-56756" r="-219083" b="16129"/>
          <a:stretch/>
        </p:blipFill>
        <p:spPr>
          <a:xfrm>
            <a:off x="5581400" y="4235805"/>
            <a:ext cx="3682023" cy="205106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2"/>
          <p:cNvSpPr/>
          <p:nvPr/>
        </p:nvSpPr>
        <p:spPr>
          <a:xfrm>
            <a:off x="3447500" y="1297650"/>
            <a:ext cx="55617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825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старші за 21 років на дату оформлення кредиту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не старші 65 років на дату погашення кредиту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платоспроможні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не маєте власного житла зовсім або воно:‍</a:t>
            </a:r>
            <a:b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менше ніж </a:t>
            </a:r>
            <a:r>
              <a:rPr lang="en-US" sz="1800">
                <a:solidFill>
                  <a:srgbClr val="003F57"/>
                </a:solidFill>
              </a:rPr>
              <a:t>5</a:t>
            </a: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2,5 м² + 21 м² на кожного наступного члена сім'ї додатково (ваш чоловік/дружина та неповнолітні діти, що проживають з вами)‍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максимальний вік обраної нерухомості під 3% для обласних центрів  - 10 років, для регіонів - без обмежень. Наприклад: м. Киів - 10 років, Київська обл. - без обмежень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максимальний вік обраної нерухомості під 7%   - 3 роки.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не берете участь в інших чинних державних програмах із забезпечення житлом</a:t>
            </a:r>
            <a:b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</a:br>
            <a:endParaRPr sz="25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32" title="v3.m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600" y="2113859"/>
            <a:ext cx="3062075" cy="30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2"/>
          <p:cNvSpPr txBox="1"/>
          <p:nvPr/>
        </p:nvSpPr>
        <p:spPr>
          <a:xfrm>
            <a:off x="2898125" y="5885300"/>
            <a:ext cx="655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76" name="Google Shape;4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500" y="5831700"/>
            <a:ext cx="1968625" cy="13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4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34"/>
          <p:cNvSpPr/>
          <p:nvPr/>
        </p:nvSpPr>
        <p:spPr>
          <a:xfrm>
            <a:off x="360000" y="400025"/>
            <a:ext cx="847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75" tIns="45850" rIns="91675" bIns="45850" anchor="t" anchorCtr="0">
            <a:no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200" b="1" i="0" u="none" strike="noStrike" cap="none">
                <a:solidFill>
                  <a:srgbClr val="003F57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Увага! </a:t>
            </a:r>
            <a:r>
              <a:rPr lang="en-US" sz="2200" b="1" i="0" u="none" strike="noStrike" cap="none">
                <a:solidFill>
                  <a:srgbClr val="5DB02F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Оновлення</a:t>
            </a:r>
            <a:r>
              <a:rPr lang="en-US" sz="2200" b="1" i="0" u="none" strike="noStrike" cap="none">
                <a:solidFill>
                  <a:srgbClr val="003F57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по </a:t>
            </a:r>
            <a:r>
              <a:rPr lang="en-US" sz="2600" b="1" i="0" u="none" strike="noStrike" cap="none">
                <a:solidFill>
                  <a:srgbClr val="5DB02F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єОселя</a:t>
            </a:r>
            <a:endParaRPr sz="2400" b="1" i="0" u="none" strike="noStrike" cap="none">
              <a:solidFill>
                <a:srgbClr val="5DB02F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3F57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270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3F57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2500" b="1" i="0" u="none" strike="noStrike" cap="none">
              <a:solidFill>
                <a:schemeClr val="lt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3" name="Google Shape;483;p34"/>
          <p:cNvPicPr preferRelativeResize="0"/>
          <p:nvPr/>
        </p:nvPicPr>
        <p:blipFill rotWithShape="1">
          <a:blip r:embed="rId3">
            <a:alphaModFix/>
          </a:blip>
          <a:srcRect l="178455" t="-56756" r="-219083" b="16129"/>
          <a:stretch/>
        </p:blipFill>
        <p:spPr>
          <a:xfrm>
            <a:off x="5581400" y="4235805"/>
            <a:ext cx="2760314" cy="15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4401" y="6187862"/>
            <a:ext cx="1463726" cy="103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275" y="1439175"/>
            <a:ext cx="3682025" cy="28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4"/>
          <p:cNvSpPr txBox="1"/>
          <p:nvPr/>
        </p:nvSpPr>
        <p:spPr>
          <a:xfrm>
            <a:off x="4112600" y="972325"/>
            <a:ext cx="52428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🎉 Зміни до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Постанови КМУ №856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ухвалив Уряд, які  набрали чинності з 26.01.2024 року.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Добавлено можливість придбати в кредит під Єоселя: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приватні будинки, 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таунхауси, 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дуплекси. 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4"/>
          <p:cNvSpPr txBox="1"/>
          <p:nvPr/>
        </p:nvSpPr>
        <p:spPr>
          <a:xfrm>
            <a:off x="4112600" y="2927125"/>
            <a:ext cx="51507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🏠Громадяни зможуть обрати введені в експлуатацію житлові будинки, яким не більше 3-х років. Нормативна площа для них: 62,5 кв. метра для однієї особи плюс 21 кв. метр на кожного наступного члена сім’ї.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4"/>
          <p:cNvSpPr txBox="1"/>
          <p:nvPr/>
        </p:nvSpPr>
        <p:spPr>
          <a:xfrm>
            <a:off x="4175375" y="3973825"/>
            <a:ext cx="49512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❌У той же час, дачні та садові будинки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недоступні для придбання по єОселі.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4"/>
          <p:cNvSpPr txBox="1"/>
          <p:nvPr/>
        </p:nvSpPr>
        <p:spPr>
          <a:xfrm>
            <a:off x="716547" y="4745454"/>
            <a:ext cx="82824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❗️Крім цього, ухвалені урядом зміни розширюють можливості вибору житла для ветеранів війни, учасників бойових дій, осіб з інвалідністю внаслідок війни та членів їх сімей. Вони зможуть придбати квартиру під 7% річних: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🔘в Києві та обласних центрах - у будинках, яким не більше 10 років;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🔘в інших населених пунктах - без обмежень за віком будинках.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37" descr="A group of people smiling  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15494" cy="5464967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7"/>
          <p:cNvSpPr/>
          <p:nvPr/>
        </p:nvSpPr>
        <p:spPr>
          <a:xfrm>
            <a:off x="0" y="0"/>
            <a:ext cx="9715500" cy="7289700"/>
          </a:xfrm>
          <a:prstGeom prst="rect">
            <a:avLst/>
          </a:prstGeom>
          <a:gradFill>
            <a:gsLst>
              <a:gs pos="0">
                <a:schemeClr val="accent2"/>
              </a:gs>
              <a:gs pos="31000">
                <a:srgbClr val="5EB130">
                  <a:alpha val="76078"/>
                </a:srgbClr>
              </a:gs>
              <a:gs pos="82000">
                <a:srgbClr val="023E57">
                  <a:alpha val="0"/>
                </a:srgbClr>
              </a:gs>
              <a:gs pos="100000">
                <a:srgbClr val="023E57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80975" tIns="40475" rIns="80975" bIns="4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ontserrat"/>
              <a:buNone/>
            </a:pPr>
            <a:endParaRPr sz="17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37"/>
          <p:cNvSpPr/>
          <p:nvPr/>
        </p:nvSpPr>
        <p:spPr>
          <a:xfrm>
            <a:off x="595750" y="1942675"/>
            <a:ext cx="8564700" cy="48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2800" b="1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2800" b="1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ДЯКУЄМО ЗА УВАГУ</a:t>
            </a:r>
            <a:endParaRPr sz="2900" b="1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2800" b="1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300" b="1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endParaRPr sz="4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Йдемо разом до перемоги !!!</a:t>
            </a:r>
            <a:endParaRPr sz="43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7" name="Google Shape;49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748" y="506237"/>
            <a:ext cx="1616668" cy="47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/>
          <p:nvPr/>
        </p:nvSpPr>
        <p:spPr>
          <a:xfrm>
            <a:off x="3579500" y="93125"/>
            <a:ext cx="6137843" cy="7287787"/>
          </a:xfrm>
          <a:custGeom>
            <a:avLst/>
            <a:gdLst/>
            <a:ahLst/>
            <a:cxnLst/>
            <a:rect l="l" t="t" r="r" b="b"/>
            <a:pathLst>
              <a:path w="3818254" h="5961380" extrusionOk="0">
                <a:moveTo>
                  <a:pt x="3817698" y="0"/>
                </a:moveTo>
                <a:lnTo>
                  <a:pt x="0" y="0"/>
                </a:lnTo>
                <a:lnTo>
                  <a:pt x="0" y="5961101"/>
                </a:lnTo>
                <a:lnTo>
                  <a:pt x="3817698" y="5961101"/>
                </a:lnTo>
                <a:lnTo>
                  <a:pt x="3817698" y="0"/>
                </a:lnTo>
                <a:close/>
              </a:path>
            </a:pathLst>
          </a:custGeom>
          <a:solidFill>
            <a:srgbClr val="DADCE3"/>
          </a:solidFill>
          <a:ln>
            <a:noFill/>
          </a:ln>
        </p:spPr>
      </p:sp>
      <p:sp>
        <p:nvSpPr>
          <p:cNvPr id="239" name="Google Shape;239;p5"/>
          <p:cNvSpPr/>
          <p:nvPr/>
        </p:nvSpPr>
        <p:spPr>
          <a:xfrm>
            <a:off x="473050" y="505075"/>
            <a:ext cx="33288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50" rIns="0" bIns="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Ваш підпис  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завжди з вами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SmartID – </a:t>
            </a: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кваліфікований </a:t>
            </a:r>
            <a:endParaRPr sz="1800" b="0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електронний підпис,  </a:t>
            </a:r>
            <a:endParaRPr sz="1800" b="0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що є сучасною та зручною </a:t>
            </a:r>
            <a:endParaRPr sz="1800" b="0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альтернативою флешці.</a:t>
            </a:r>
            <a:endParaRPr sz="1800" b="0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4776450" y="548275"/>
            <a:ext cx="4619400" cy="2631000"/>
          </a:xfrm>
          <a:prstGeom prst="rect">
            <a:avLst/>
          </a:prstGeom>
          <a:solidFill>
            <a:srgbClr val="E8F1FF"/>
          </a:solidFill>
          <a:ln>
            <a:noFill/>
          </a:ln>
        </p:spPr>
        <p:txBody>
          <a:bodyPr spcFirstLastPara="1" wrap="square" lIns="0" tIns="24825" rIns="0" bIns="0" anchor="t" anchorCtr="0">
            <a:noAutofit/>
          </a:bodyPr>
          <a:lstStyle/>
          <a:p>
            <a:pPr marL="12598" marR="0" lvl="0" indent="0" algn="l" rtl="0">
              <a:lnSpc>
                <a:spcPct val="1177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Переваги SmartID: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безкоштовна видача;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швидке та просте створення й використання;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надійний захист у хмарному сховищі;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завжди під рукою у вашому мобільному;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додатку «Приват24 для бізнесу».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історія використання підпису.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Як використати/створити підпис SmartID?: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Під час підписування документа: 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виберіть SmartID;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відскануйте QR-код з мобільного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додатка «Приват24 для бізнесу»;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599" marR="0" lvl="0" indent="-252718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3F57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придумайте пароль до ключа.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Усе, у вас є зручний хмарний підпис! </a:t>
            </a: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4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Відповідає вимогам Закону України No 2155 «Про електронні довірчі послуги»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360050" y="728979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42" name="Google Shape;2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50" y="3259925"/>
            <a:ext cx="321945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/>
          <p:nvPr/>
        </p:nvSpPr>
        <p:spPr>
          <a:xfrm>
            <a:off x="3483794" y="3556177"/>
            <a:ext cx="1585595" cy="274955"/>
          </a:xfrm>
          <a:custGeom>
            <a:avLst/>
            <a:gdLst/>
            <a:ahLst/>
            <a:cxnLst/>
            <a:rect l="l" t="t" r="r" b="b"/>
            <a:pathLst>
              <a:path w="1585595" h="274954" extrusionOk="0">
                <a:moveTo>
                  <a:pt x="1585464" y="0"/>
                </a:moveTo>
                <a:lnTo>
                  <a:pt x="0" y="0"/>
                </a:lnTo>
                <a:lnTo>
                  <a:pt x="0" y="274854"/>
                </a:lnTo>
                <a:lnTo>
                  <a:pt x="1585464" y="274854"/>
                </a:lnTo>
                <a:lnTo>
                  <a:pt x="1585464" y="0"/>
                </a:lnTo>
                <a:close/>
              </a:path>
            </a:pathLst>
          </a:custGeom>
          <a:solidFill>
            <a:srgbClr val="DADCE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7"/>
          <p:cNvGrpSpPr/>
          <p:nvPr/>
        </p:nvGrpSpPr>
        <p:grpSpPr>
          <a:xfrm>
            <a:off x="6500552" y="1051560"/>
            <a:ext cx="2776451" cy="2057400"/>
            <a:chOff x="6500552" y="1051560"/>
            <a:chExt cx="2776451" cy="2057400"/>
          </a:xfrm>
        </p:grpSpPr>
        <p:pic>
          <p:nvPicPr>
            <p:cNvPr id="249" name="Google Shape;24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00552" y="1051560"/>
              <a:ext cx="2776451" cy="205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12829" y="1384756"/>
              <a:ext cx="1961118" cy="12413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7"/>
          <p:cNvSpPr txBox="1">
            <a:spLocks noGrp="1"/>
          </p:cNvSpPr>
          <p:nvPr>
            <p:ph type="title"/>
          </p:nvPr>
        </p:nvSpPr>
        <p:spPr>
          <a:xfrm>
            <a:off x="436723" y="389617"/>
            <a:ext cx="5388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Premium Banking</a:t>
            </a:r>
            <a:endParaRPr/>
          </a:p>
        </p:txBody>
      </p:sp>
      <p:sp>
        <p:nvSpPr>
          <p:cNvPr id="252" name="Google Shape;252;p7"/>
          <p:cNvSpPr txBox="1"/>
          <p:nvPr/>
        </p:nvSpPr>
        <p:spPr>
          <a:xfrm>
            <a:off x="6472923" y="3556177"/>
            <a:ext cx="1501140" cy="274955"/>
          </a:xfrm>
          <a:prstGeom prst="rect">
            <a:avLst/>
          </a:prstGeom>
          <a:solidFill>
            <a:srgbClr val="DADCE3"/>
          </a:solidFill>
          <a:ln>
            <a:noFill/>
          </a:ln>
        </p:spPr>
        <p:txBody>
          <a:bodyPr spcFirstLastPara="1" wrap="square" lIns="0" tIns="18400" rIns="0" bIns="0" anchor="t" anchorCtr="0">
            <a:spAutoFit/>
          </a:bodyPr>
          <a:lstStyle/>
          <a:p>
            <a:pPr marL="66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Premium MAX</a:t>
            </a:r>
            <a:r>
              <a:rPr lang="en-US" sz="1400" b="1" i="0" u="none" strike="noStrike" cap="none">
                <a:solidFill>
                  <a:srgbClr val="00506A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6527403" y="3863912"/>
            <a:ext cx="2527300" cy="262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91135" marR="0" lvl="0" indent="-1790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Безкоштовне відкриття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180340" lvl="0" indent="-177800" algn="just" rtl="0">
              <a:lnSpc>
                <a:spcPct val="101099"/>
              </a:lnSpc>
              <a:spcBef>
                <a:spcPts val="40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Безкоштовне обслуго-  вування за умови обігу  від 50 000 грн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0" lvl="0" indent="0" algn="just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або 600 грн/міс.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91135" marR="0" lvl="0" indent="-17907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506A"/>
                </a:solidFill>
                <a:latin typeface="Verdana"/>
                <a:ea typeface="Verdana"/>
                <a:cs typeface="Verdana"/>
                <a:sym typeface="Verdana"/>
              </a:rPr>
              <a:t>Digital або іменна картка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713740" lvl="0" indent="-177800" algn="l" rtl="0">
              <a:lnSpc>
                <a:spcPct val="101099"/>
              </a:lnSpc>
              <a:spcBef>
                <a:spcPts val="40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Додаткові картки  на третю особу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87630" lvl="0" indent="-177800" algn="l" rtl="0">
              <a:lnSpc>
                <a:spcPct val="98100"/>
              </a:lnSpc>
              <a:spcBef>
                <a:spcPts val="45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Набір сервісів без  обмежень для активних  мандрівників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460842" y="3556177"/>
            <a:ext cx="1078230" cy="274955"/>
          </a:xfrm>
          <a:prstGeom prst="rect">
            <a:avLst/>
          </a:prstGeom>
          <a:solidFill>
            <a:srgbClr val="DADCE3"/>
          </a:solidFill>
          <a:ln>
            <a:noFill/>
          </a:ln>
        </p:spPr>
        <p:txBody>
          <a:bodyPr spcFirstLastPara="1" wrap="square" lIns="0" tIns="18400" rIns="0" bIns="0" anchor="t" anchorCtr="0">
            <a:spAutoFit/>
          </a:bodyPr>
          <a:lstStyle/>
          <a:p>
            <a:pPr marL="768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Premium</a:t>
            </a:r>
            <a:r>
              <a:rPr lang="en-US" sz="1400" b="1" i="0" u="none" strike="noStrike" cap="none">
                <a:solidFill>
                  <a:srgbClr val="00506A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525508" y="3863912"/>
            <a:ext cx="2395220" cy="215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91135" marR="0" lvl="0" indent="-1790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Безкоштовне відкриття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48260" lvl="0" indent="-177800" algn="just" rtl="0">
              <a:lnSpc>
                <a:spcPct val="101099"/>
              </a:lnSpc>
              <a:spcBef>
                <a:spcPts val="40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Безкоштовне обслуго-  вування за умови обігу  від 25 000 грн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0" lvl="0" indent="0" algn="just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або 200 грн/міс.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508634" lvl="0" indent="-177800" algn="l" rtl="0">
              <a:lnSpc>
                <a:spcPct val="101099"/>
              </a:lnSpc>
              <a:spcBef>
                <a:spcPts val="30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Digital, миттєва  або іменна картка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54610" lvl="0" indent="-177800" algn="l" rtl="0">
              <a:lnSpc>
                <a:spcPct val="101099"/>
              </a:lnSpc>
              <a:spcBef>
                <a:spcPts val="395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Базовий набір сервісів  за кордоном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3540164" y="3561998"/>
            <a:ext cx="1479550" cy="2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Premium PLUS</a:t>
            </a:r>
            <a:r>
              <a:rPr lang="en-US" sz="1400" b="1" i="0" u="none" strike="noStrike" cap="none">
                <a:solidFill>
                  <a:srgbClr val="00506A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 txBox="1"/>
          <p:nvPr/>
        </p:nvSpPr>
        <p:spPr>
          <a:xfrm>
            <a:off x="3540164" y="3863912"/>
            <a:ext cx="2527300" cy="242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5400" rIns="0" bIns="0" anchor="t" anchorCtr="0">
            <a:spAutoFit/>
          </a:bodyPr>
          <a:lstStyle/>
          <a:p>
            <a:pPr marL="191135" marR="0" lvl="0" indent="-17907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Безкоштовне відкриття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180340" lvl="0" indent="-177800" algn="just" rtl="0">
              <a:lnSpc>
                <a:spcPct val="101099"/>
              </a:lnSpc>
              <a:spcBef>
                <a:spcPts val="40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Безкоштовне обслуго-  вування за умови обігу  від 30 000 грн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0" lvl="0" indent="0" algn="just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або 400 грн/міс.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91135" marR="0" lvl="0" indent="-17907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Digital або іменна картка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713740" lvl="0" indent="-177800" algn="l" rtl="0">
              <a:lnSpc>
                <a:spcPct val="101099"/>
              </a:lnSpc>
              <a:spcBef>
                <a:spcPts val="40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Додаткові картки  на третю особу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9865" marR="166370" lvl="0" indent="-177800" algn="l" rtl="0">
              <a:lnSpc>
                <a:spcPct val="101099"/>
              </a:lnSpc>
              <a:spcBef>
                <a:spcPts val="400"/>
              </a:spcBef>
              <a:spcAft>
                <a:spcPts val="0"/>
              </a:spcAft>
              <a:buClr>
                <a:srgbClr val="003F57"/>
              </a:buClr>
              <a:buSzPts val="1400"/>
              <a:buFont typeface="Trebuchet MS"/>
              <a:buChar char="●"/>
            </a:pPr>
            <a:r>
              <a:rPr lang="en-US" sz="14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Набір сервісів для  активних мандрівників</a:t>
            </a: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320040" y="993371"/>
            <a:ext cx="8574577" cy="2601883"/>
            <a:chOff x="320040" y="993371"/>
            <a:chExt cx="8574577" cy="2601883"/>
          </a:xfrm>
        </p:grpSpPr>
        <p:pic>
          <p:nvPicPr>
            <p:cNvPr id="259" name="Google Shape;25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76403" y="993371"/>
              <a:ext cx="1882832" cy="26018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93907" y="1227720"/>
              <a:ext cx="1241108" cy="196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4360" y="1138843"/>
              <a:ext cx="2601883" cy="1878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8207" y="1383372"/>
              <a:ext cx="1964569" cy="1238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25585" y="1521228"/>
              <a:ext cx="2780606" cy="2069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39821" y="1854054"/>
              <a:ext cx="1963253" cy="1254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20040" y="1658388"/>
              <a:ext cx="2381596" cy="1650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7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39305" y="1848489"/>
              <a:ext cx="1964561" cy="1235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122323" y="1521228"/>
              <a:ext cx="2772294" cy="2040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536934" y="1852367"/>
              <a:ext cx="1954314" cy="12276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9" name="Google Shape;269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3130" y="6912817"/>
            <a:ext cx="774380" cy="22833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/>
          <p:nvPr/>
        </p:nvSpPr>
        <p:spPr>
          <a:xfrm>
            <a:off x="360045" y="7289800"/>
            <a:ext cx="8995410" cy="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/>
          <p:nvPr/>
        </p:nvSpPr>
        <p:spPr>
          <a:xfrm>
            <a:off x="4405238" y="811846"/>
            <a:ext cx="2249170" cy="292100"/>
          </a:xfrm>
          <a:custGeom>
            <a:avLst/>
            <a:gdLst/>
            <a:ahLst/>
            <a:cxnLst/>
            <a:rect l="l" t="t" r="r" b="b"/>
            <a:pathLst>
              <a:path w="2249170" h="292100" extrusionOk="0">
                <a:moveTo>
                  <a:pt x="2249123" y="0"/>
                </a:moveTo>
                <a:lnTo>
                  <a:pt x="0" y="0"/>
                </a:lnTo>
                <a:lnTo>
                  <a:pt x="0" y="291767"/>
                </a:lnTo>
                <a:lnTo>
                  <a:pt x="2249123" y="291767"/>
                </a:lnTo>
                <a:lnTo>
                  <a:pt x="2249123" y="0"/>
                </a:lnTo>
                <a:close/>
              </a:path>
            </a:pathLst>
          </a:custGeom>
          <a:solidFill>
            <a:srgbClr val="E0DBE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4405238" y="2968230"/>
            <a:ext cx="2477770" cy="292100"/>
          </a:xfrm>
          <a:custGeom>
            <a:avLst/>
            <a:gdLst/>
            <a:ahLst/>
            <a:cxnLst/>
            <a:rect l="l" t="t" r="r" b="b"/>
            <a:pathLst>
              <a:path w="2477770" h="292100" extrusionOk="0">
                <a:moveTo>
                  <a:pt x="2477416" y="0"/>
                </a:moveTo>
                <a:lnTo>
                  <a:pt x="0" y="0"/>
                </a:lnTo>
                <a:lnTo>
                  <a:pt x="0" y="291767"/>
                </a:lnTo>
                <a:lnTo>
                  <a:pt x="2477416" y="291767"/>
                </a:lnTo>
                <a:lnTo>
                  <a:pt x="2477416" y="0"/>
                </a:lnTo>
                <a:close/>
              </a:path>
            </a:pathLst>
          </a:custGeom>
          <a:solidFill>
            <a:srgbClr val="E0DBE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4405238" y="414395"/>
            <a:ext cx="1767205" cy="292100"/>
          </a:xfrm>
          <a:prstGeom prst="rect">
            <a:avLst/>
          </a:prstGeom>
          <a:solidFill>
            <a:srgbClr val="E0EDDB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594" marR="0" lvl="0" indent="0" algn="l" rtl="0">
              <a:lnSpc>
                <a:spcPct val="114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Безкоштовне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4218343" y="389617"/>
            <a:ext cx="31521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988185" marR="0" lvl="0" indent="-19761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Trebuchet MS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відкриття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4218343" y="782867"/>
            <a:ext cx="4126229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48920" marR="0" lvl="0" indent="-2368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Trebuchet MS"/>
              <a:buChar char="●"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Миттєвий випуск </a:t>
            </a: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Digital карток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4405237" y="1217754"/>
            <a:ext cx="2875280" cy="292100"/>
          </a:xfrm>
          <a:prstGeom prst="rect">
            <a:avLst/>
          </a:prstGeom>
          <a:solidFill>
            <a:srgbClr val="D8E8F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594" marR="0" lvl="0" indent="0" algn="l" rtl="0">
              <a:lnSpc>
                <a:spcPct val="112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Персональний банкір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218343" y="1069561"/>
            <a:ext cx="157480" cy="81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●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●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4405237" y="1606749"/>
            <a:ext cx="3441700" cy="292100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594" marR="0" lvl="0" indent="0" algn="l" rtl="0">
              <a:lnSpc>
                <a:spcPct val="114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Послуги Консьєрж</a:t>
            </a: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сервісу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7891895" y="1582056"/>
            <a:ext cx="107950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в Україні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4459333" y="1861137"/>
            <a:ext cx="184912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та за кордоном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4218343" y="2267074"/>
            <a:ext cx="15748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●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4405237" y="2291717"/>
            <a:ext cx="3500754" cy="292100"/>
          </a:xfrm>
          <a:prstGeom prst="rect">
            <a:avLst/>
          </a:prstGeom>
          <a:solidFill>
            <a:srgbClr val="E0EDDB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594" marR="0" lvl="0" indent="0" algn="l" rtl="0">
              <a:lnSpc>
                <a:spcPct val="114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Комфортне та пріоритетне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4405237" y="2583484"/>
            <a:ext cx="2113915" cy="279400"/>
          </a:xfrm>
          <a:prstGeom prst="rect">
            <a:avLst/>
          </a:prstGeom>
          <a:solidFill>
            <a:srgbClr val="E0EDDB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6675" marR="0" lvl="0" indent="0" algn="l" rtl="0">
              <a:lnSpc>
                <a:spcPct val="103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обслуговування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8"/>
          <p:cNvSpPr txBox="1"/>
          <p:nvPr/>
        </p:nvSpPr>
        <p:spPr>
          <a:xfrm>
            <a:off x="6543316" y="2533470"/>
            <a:ext cx="162560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у відділеннях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8"/>
          <p:cNvSpPr txBox="1"/>
          <p:nvPr/>
        </p:nvSpPr>
        <p:spPr>
          <a:xfrm>
            <a:off x="4218343" y="2939408"/>
            <a:ext cx="3797300" cy="56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300" rIns="0" bIns="0" anchor="t" anchorCtr="0">
            <a:spAutoFit/>
          </a:bodyPr>
          <a:lstStyle/>
          <a:p>
            <a:pPr marL="253365" marR="5080" lvl="0" indent="-2413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Trebuchet MS"/>
              <a:buChar char="●"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Преміальні сервіси </a:t>
            </a: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в Україні  та за кордоном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8"/>
          <p:cNvSpPr txBox="1"/>
          <p:nvPr/>
        </p:nvSpPr>
        <p:spPr>
          <a:xfrm>
            <a:off x="4218343" y="3611741"/>
            <a:ext cx="15748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●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4405237" y="3636286"/>
            <a:ext cx="3686810" cy="292100"/>
          </a:xfrm>
          <a:prstGeom prst="rect">
            <a:avLst/>
          </a:prstGeom>
          <a:solidFill>
            <a:srgbClr val="D8E8F6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594" marR="0" lvl="0" indent="0" algn="l" rtl="0">
              <a:lnSpc>
                <a:spcPct val="114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Унікальні акції та пропозиції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4459333" y="3890824"/>
            <a:ext cx="261429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від банку й партнерів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4218343" y="4284074"/>
            <a:ext cx="15748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●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4405237" y="4312800"/>
            <a:ext cx="2308860" cy="292100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594" marR="0" lvl="0" indent="0" algn="l" rtl="0">
              <a:lnSpc>
                <a:spcPct val="112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Знижки від банку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6744427" y="4284074"/>
            <a:ext cx="144716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й партнерів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4459333" y="4563157"/>
            <a:ext cx="296354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в Україні та за кордоном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4218343" y="4956408"/>
            <a:ext cx="15748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●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4405238" y="4980856"/>
            <a:ext cx="3213100" cy="292100"/>
          </a:xfrm>
          <a:prstGeom prst="rect">
            <a:avLst/>
          </a:prstGeom>
          <a:solidFill>
            <a:srgbClr val="E0EDDB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1594" marR="0" lvl="0" indent="0" algn="l" rtl="0">
              <a:lnSpc>
                <a:spcPct val="114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Кешбек </a:t>
            </a: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5% </a:t>
            </a: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на транспорт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4459333" y="5235489"/>
            <a:ext cx="1920239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із Visa Signature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436722" y="389617"/>
            <a:ext cx="3220085" cy="111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2375" rIns="0" bIns="0" anchor="t" anchorCtr="0">
            <a:spAutoFit/>
          </a:bodyPr>
          <a:lstStyle/>
          <a:p>
            <a:pPr marL="12700" marR="50673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Вигоди  обслуговування</a:t>
            </a:r>
            <a:endParaRPr/>
          </a:p>
          <a:p>
            <a:pPr marL="12700" lvl="0" indent="0" algn="l" rtl="0">
              <a:lnSpc>
                <a:spcPct val="11729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Premium Banking</a:t>
            </a:r>
            <a:endParaRPr/>
          </a:p>
        </p:txBody>
      </p:sp>
      <p:grpSp>
        <p:nvGrpSpPr>
          <p:cNvPr id="301" name="Google Shape;301;p8"/>
          <p:cNvGrpSpPr/>
          <p:nvPr/>
        </p:nvGrpSpPr>
        <p:grpSpPr>
          <a:xfrm>
            <a:off x="847886" y="4243286"/>
            <a:ext cx="2104384" cy="1959639"/>
            <a:chOff x="847886" y="4243286"/>
            <a:chExt cx="2104384" cy="1959639"/>
          </a:xfrm>
        </p:grpSpPr>
        <p:pic>
          <p:nvPicPr>
            <p:cNvPr id="302" name="Google Shape;302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7886" y="5241697"/>
              <a:ext cx="789012" cy="911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67588" y="4243286"/>
              <a:ext cx="1784682" cy="1909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2008" y="5631178"/>
              <a:ext cx="494889" cy="571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8"/>
          <p:cNvSpPr/>
          <p:nvPr/>
        </p:nvSpPr>
        <p:spPr>
          <a:xfrm>
            <a:off x="360045" y="7289800"/>
            <a:ext cx="8995410" cy="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7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130" y="6912817"/>
            <a:ext cx="774380" cy="22833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2"/>
          <p:cNvSpPr txBox="1">
            <a:spLocks noGrp="1"/>
          </p:cNvSpPr>
          <p:nvPr>
            <p:ph type="title"/>
          </p:nvPr>
        </p:nvSpPr>
        <p:spPr>
          <a:xfrm>
            <a:off x="436723" y="389617"/>
            <a:ext cx="2907665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Інвестиції</a:t>
            </a:r>
            <a:endParaRPr/>
          </a:p>
          <a:p>
            <a:pPr marL="12700" lvl="0" indent="0" algn="l" rtl="0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у військові ОВДП</a:t>
            </a:r>
            <a:endParaRPr/>
          </a:p>
        </p:txBody>
      </p:sp>
      <p:sp>
        <p:nvSpPr>
          <p:cNvPr id="312" name="Google Shape;312;p12"/>
          <p:cNvSpPr txBox="1"/>
          <p:nvPr/>
        </p:nvSpPr>
        <p:spPr>
          <a:xfrm>
            <a:off x="436723" y="1480572"/>
            <a:ext cx="3097530" cy="249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905510" lvl="0" indent="0" algn="l" rtl="0">
              <a:lnSpc>
                <a:spcPct val="99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Trebuchet MS"/>
                <a:ea typeface="Trebuchet MS"/>
                <a:cs typeface="Trebuchet MS"/>
                <a:sym typeface="Trebuchet MS"/>
              </a:rPr>
              <a:t>Інвестуйте та  допомагайте ЗСУ  з ПриватБанком</a:t>
            </a: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600"/>
              </a:lnSpc>
              <a:spcBef>
                <a:spcPts val="2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Банкір допоможе купити,  продати ОВДП, відкрити  рахунок у цінних паперах  і проконтролювати свій  інвестиційний портфель.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13" name="Google Shape;313;p12"/>
          <p:cNvGrpSpPr/>
          <p:nvPr/>
        </p:nvGrpSpPr>
        <p:grpSpPr>
          <a:xfrm>
            <a:off x="360045" y="0"/>
            <a:ext cx="9353375" cy="7289800"/>
            <a:chOff x="360045" y="0"/>
            <a:chExt cx="9353375" cy="7289800"/>
          </a:xfrm>
        </p:grpSpPr>
        <p:pic>
          <p:nvPicPr>
            <p:cNvPr id="314" name="Google Shape;314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93679" y="0"/>
              <a:ext cx="5919741" cy="7288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12"/>
            <p:cNvSpPr/>
            <p:nvPr/>
          </p:nvSpPr>
          <p:spPr>
            <a:xfrm>
              <a:off x="360045" y="7289800"/>
              <a:ext cx="8995410" cy="0"/>
            </a:xfrm>
            <a:custGeom>
              <a:avLst/>
              <a:gdLst/>
              <a:ahLst/>
              <a:cxnLst/>
              <a:rect l="l" t="t" r="r" b="b"/>
              <a:pathLst>
                <a:path w="8995410" h="120000" extrusionOk="0">
                  <a:moveTo>
                    <a:pt x="0" y="0"/>
                  </a:moveTo>
                  <a:lnTo>
                    <a:pt x="8995410" y="0"/>
                  </a:lnTo>
                </a:path>
              </a:pathLst>
            </a:custGeom>
            <a:noFill/>
            <a:ln w="107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/>
          <p:nvPr/>
        </p:nvSpPr>
        <p:spPr>
          <a:xfrm>
            <a:off x="3802074" y="312"/>
            <a:ext cx="6016600" cy="7289165"/>
          </a:xfrm>
          <a:custGeom>
            <a:avLst/>
            <a:gdLst/>
            <a:ahLst/>
            <a:cxnLst/>
            <a:rect l="l" t="t" r="r" b="b"/>
            <a:pathLst>
              <a:path w="5913120" h="7289165" extrusionOk="0">
                <a:moveTo>
                  <a:pt x="5912904" y="0"/>
                </a:moveTo>
                <a:lnTo>
                  <a:pt x="0" y="0"/>
                </a:lnTo>
                <a:lnTo>
                  <a:pt x="0" y="7288885"/>
                </a:lnTo>
                <a:lnTo>
                  <a:pt x="5912904" y="7288885"/>
                </a:lnTo>
                <a:lnTo>
                  <a:pt x="5912904" y="0"/>
                </a:lnTo>
                <a:close/>
              </a:path>
            </a:pathLst>
          </a:custGeom>
          <a:solidFill>
            <a:srgbClr val="DADCE3"/>
          </a:solidFill>
          <a:ln>
            <a:noFill/>
          </a:ln>
        </p:spPr>
      </p:sp>
      <p:sp>
        <p:nvSpPr>
          <p:cNvPr id="321" name="Google Shape;321;p13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3"/>
          <p:cNvSpPr/>
          <p:nvPr/>
        </p:nvSpPr>
        <p:spPr>
          <a:xfrm>
            <a:off x="141775" y="472600"/>
            <a:ext cx="3660300" cy="1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Придбання цінних паперів</a:t>
            </a:r>
            <a:endParaRPr sz="26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послуг України</a:t>
            </a:r>
            <a:endParaRPr sz="26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3" name="Google Shape;323;p13"/>
          <p:cNvSpPr txBox="1"/>
          <p:nvPr/>
        </p:nvSpPr>
        <p:spPr>
          <a:xfrm>
            <a:off x="3700700" y="-20075"/>
            <a:ext cx="5654700" cy="6267900"/>
          </a:xfrm>
          <a:prstGeom prst="rect">
            <a:avLst/>
          </a:prstGeom>
          <a:solidFill>
            <a:srgbClr val="DADCE3"/>
          </a:solidFill>
          <a:ln w="9525" cap="flat" cmpd="sng">
            <a:solidFill>
              <a:srgbClr val="DADC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rgbClr val="003F57"/>
                </a:solidFill>
                <a:highlight>
                  <a:srgbClr val="CFE2F3"/>
                </a:highlight>
                <a:latin typeface="Verdana"/>
                <a:ea typeface="Verdana"/>
                <a:cs typeface="Verdana"/>
                <a:sym typeface="Verdana"/>
              </a:rPr>
              <a:t>Облігації внутрішньої державної позики України (ОВДП) </a:t>
            </a:r>
            <a:endParaRPr sz="1600" b="0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89999" marR="0" lvl="0" indent="85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F57"/>
                </a:solidFill>
                <a:highlight>
                  <a:srgbClr val="CFE2F3"/>
                </a:highlight>
                <a:latin typeface="Verdana"/>
                <a:ea typeface="Verdana"/>
                <a:cs typeface="Verdana"/>
                <a:sym typeface="Verdana"/>
              </a:rPr>
              <a:t>Мінімальна сума операції - 50 тис. грн </a:t>
            </a:r>
            <a:endParaRPr sz="1600" b="0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89999" marR="0" lvl="0" indent="85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F57"/>
                </a:solidFill>
                <a:highlight>
                  <a:srgbClr val="CFE2F3"/>
                </a:highlight>
                <a:latin typeface="Verdana"/>
                <a:ea typeface="Verdana"/>
                <a:cs typeface="Verdana"/>
                <a:sym typeface="Verdana"/>
              </a:rPr>
              <a:t>або еквівалент в іноземній валюті.</a:t>
            </a:r>
            <a:endParaRPr sz="1600" b="0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89999" marR="0" lvl="0" indent="85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F57"/>
                </a:solidFill>
                <a:highlight>
                  <a:srgbClr val="CFE2F3"/>
                </a:highlight>
                <a:latin typeface="Verdana"/>
                <a:ea typeface="Verdana"/>
                <a:cs typeface="Verdana"/>
                <a:sym typeface="Verdana"/>
              </a:rPr>
              <a:t>Mаксимальна сума операції - 50 млн грн </a:t>
            </a:r>
            <a:endParaRPr sz="1600" b="0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89999" marR="0" lvl="0" indent="8572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3F57"/>
                </a:solidFill>
                <a:highlight>
                  <a:srgbClr val="CFE2F3"/>
                </a:highlight>
                <a:latin typeface="Verdana"/>
                <a:ea typeface="Verdana"/>
                <a:cs typeface="Verdana"/>
                <a:sym typeface="Verdana"/>
              </a:rPr>
              <a:t>або еквівалент в іноземній валюті.</a:t>
            </a:r>
            <a:endParaRPr sz="1600" b="0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600" b="0" i="0" u="none" strike="noStrike" cap="none">
                <a:solidFill>
                  <a:srgbClr val="003F57"/>
                </a:solidFill>
                <a:highlight>
                  <a:srgbClr val="CFE2F3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 b="0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b="1" i="0" u="none" strike="noStrike" cap="none">
                <a:solidFill>
                  <a:srgbClr val="003F57"/>
                </a:solidFill>
                <a:highlight>
                  <a:srgbClr val="CFE2F3"/>
                </a:highlight>
                <a:latin typeface="Verdana"/>
                <a:ea typeface="Verdana"/>
                <a:cs typeface="Verdana"/>
                <a:sym typeface="Verdana"/>
              </a:rPr>
              <a:t>При купівлі 10 цінних паперів в USD терміном на рік  -  очікуваний дохід - 308,65 USD</a:t>
            </a:r>
            <a:endParaRPr sz="1600" b="1" i="0" u="none" strike="noStrike" cap="none">
              <a:solidFill>
                <a:srgbClr val="003F57"/>
              </a:solidFill>
              <a:highlight>
                <a:srgbClr val="CFE2F3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24" name="Google Shape;324;p13"/>
          <p:cNvGraphicFramePr/>
          <p:nvPr/>
        </p:nvGraphicFramePr>
        <p:xfrm>
          <a:off x="3887088" y="2800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43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5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Код ISIN</a:t>
                      </a:r>
                      <a:endParaRPr sz="9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Дата погашення</a:t>
                      </a:r>
                      <a:endParaRPr sz="9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Ціна за шт.</a:t>
                      </a:r>
                      <a:endParaRPr sz="9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Дохідність</a:t>
                      </a:r>
                      <a:endParaRPr sz="9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Вид дохідності</a:t>
                      </a:r>
                      <a:endParaRPr sz="900" b="1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UA4000227581 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29.02.2024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995.31 USD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SIM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UA4000228506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05.09.2024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970.74 USD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SIM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UA4000228829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10.10.2024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965.16 USD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4.25%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SIM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5" name="Google Shape;3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75" y="1474925"/>
            <a:ext cx="3112795" cy="482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"/>
          <p:cNvSpPr/>
          <p:nvPr/>
        </p:nvSpPr>
        <p:spPr>
          <a:xfrm>
            <a:off x="3969175" y="-325"/>
            <a:ext cx="5750509" cy="7289165"/>
          </a:xfrm>
          <a:custGeom>
            <a:avLst/>
            <a:gdLst/>
            <a:ahLst/>
            <a:cxnLst/>
            <a:rect l="l" t="t" r="r" b="b"/>
            <a:pathLst>
              <a:path w="5913120" h="7289165" extrusionOk="0">
                <a:moveTo>
                  <a:pt x="5912904" y="0"/>
                </a:moveTo>
                <a:lnTo>
                  <a:pt x="0" y="0"/>
                </a:lnTo>
                <a:lnTo>
                  <a:pt x="0" y="7288885"/>
                </a:lnTo>
                <a:lnTo>
                  <a:pt x="5912904" y="7288885"/>
                </a:lnTo>
                <a:lnTo>
                  <a:pt x="5912904" y="0"/>
                </a:lnTo>
                <a:close/>
              </a:path>
            </a:pathLst>
          </a:custGeom>
          <a:solidFill>
            <a:srgbClr val="CFE2F3"/>
          </a:solidFill>
          <a:ln>
            <a:noFill/>
          </a:ln>
        </p:spPr>
      </p:sp>
      <p:sp>
        <p:nvSpPr>
          <p:cNvPr id="331" name="Google Shape;331;p18"/>
          <p:cNvSpPr/>
          <p:nvPr/>
        </p:nvSpPr>
        <p:spPr>
          <a:xfrm>
            <a:off x="473050" y="484400"/>
            <a:ext cx="3177000" cy="12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50" rIns="0" bIns="0" anchor="t" anchorCtr="0">
            <a:no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Ключові кредитні програми</a:t>
            </a: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3885550" y="556200"/>
            <a:ext cx="57459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25" rIns="0" bIns="0" anchor="t" anchorCtr="0">
            <a:noAutofit/>
          </a:bodyPr>
          <a:lstStyle/>
          <a:p>
            <a:pPr marL="179999" marR="0" lvl="0" indent="0" algn="l" rtl="0">
              <a:lnSpc>
                <a:spcPct val="118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Картка «Універсальна»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" marR="0" lvl="0" indent="-204301" algn="l" rtl="0">
              <a:lnSpc>
                <a:spcPct val="122222"/>
              </a:lnSpc>
              <a:spcBef>
                <a:spcPts val="11"/>
              </a:spcBef>
              <a:spcAft>
                <a:spcPts val="0"/>
              </a:spcAft>
              <a:buClr>
                <a:srgbClr val="003F57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Поновлювана кредитна лінія «Зарплата х 4». Пільговий період до 55 днів.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82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8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Оплата частинами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8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КЕШ кредит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Кредит за підтримки Держави «єОселя»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Авто в кредит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Авто з пробігом в кредит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endParaRPr sz="1800" b="0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720" y="1947960"/>
            <a:ext cx="2937599" cy="196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8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/>
          <p:nvPr/>
        </p:nvSpPr>
        <p:spPr>
          <a:xfrm>
            <a:off x="360000" y="7289640"/>
            <a:ext cx="8995410" cy="300"/>
          </a:xfrm>
          <a:custGeom>
            <a:avLst/>
            <a:gdLst/>
            <a:ahLst/>
            <a:cxnLst/>
            <a:rect l="l" t="t" r="r" b="b"/>
            <a:pathLst>
              <a:path w="8995410" h="120000" extrusionOk="0">
                <a:moveTo>
                  <a:pt x="0" y="0"/>
                </a:moveTo>
                <a:lnTo>
                  <a:pt x="8995410" y="0"/>
                </a:lnTo>
              </a:path>
            </a:pathLst>
          </a:custGeom>
          <a:noFill/>
          <a:ln w="1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340" name="Google Shape;340;p21"/>
          <p:cNvGraphicFramePr/>
          <p:nvPr/>
        </p:nvGraphicFramePr>
        <p:xfrm>
          <a:off x="553577" y="174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{CB1ED81E-A6F3-43C7-81A4-4917260B10EB}</a:tableStyleId>
              </a:tblPr>
              <a:tblGrid>
                <a:gridCol w="16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Аванс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12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24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36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48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60 міс.</a:t>
                      </a:r>
                      <a:endParaRPr sz="1700" b="1" u="none" strike="noStrike" cap="none"/>
                    </a:p>
                  </a:txBody>
                  <a:tcPr marL="90000" marR="90000" marT="45725" marB="457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20%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8,0%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14.5%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15,0%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14,0%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14,5%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40%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6%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13,5%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50%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4,5%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8,0%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9,0%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11,5%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12,0%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60%</a:t>
                      </a:r>
                      <a:endParaRPr sz="1700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2,0%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5.5%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6,5%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9,0%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10,0%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/>
                        <a:t>70%</a:t>
                      </a:r>
                      <a:endParaRPr sz="1700" b="1" u="none" strike="noStrike" cap="none"/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5DB02F"/>
                          </a:solidFill>
                        </a:rPr>
                        <a:t>0,01%</a:t>
                      </a:r>
                      <a:endParaRPr sz="1700" b="1" u="none" strike="noStrike" cap="none">
                        <a:solidFill>
                          <a:srgbClr val="5DB02F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2,5%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4,5%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6,5%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7,5%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Комісія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1,5%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КАСКО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828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  <a:p>
                      <a:pPr marL="1828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strike="noStrike" cap="none"/>
                        <a:t>С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траховий тариф </a:t>
                      </a:r>
                      <a:r>
                        <a:rPr lang="en-US" sz="1700" b="1" u="none" strike="noStrike" cap="none"/>
                        <a:t>6,99</a:t>
                      </a:r>
                      <a:r>
                        <a:rPr lang="en-US" sz="17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7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1" name="Google Shape;341;p21"/>
          <p:cNvSpPr/>
          <p:nvPr/>
        </p:nvSpPr>
        <p:spPr>
          <a:xfrm>
            <a:off x="360000" y="457150"/>
            <a:ext cx="6818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2598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600" b="1" i="0" u="none" strike="noStrike" cap="none">
                <a:solidFill>
                  <a:srgbClr val="003F57"/>
                </a:solidFill>
                <a:latin typeface="Verdana"/>
                <a:ea typeface="Verdana"/>
                <a:cs typeface="Verdana"/>
                <a:sym typeface="Verdana"/>
              </a:rPr>
              <a:t>Нове авто в кредит</a:t>
            </a:r>
            <a:endParaRPr sz="2600" b="1" i="0" u="none" strike="noStrike" cap="none">
              <a:solidFill>
                <a:srgbClr val="003F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411350" y="887350"/>
            <a:ext cx="8994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3F57"/>
                </a:solidFill>
                <a:latin typeface="Arial"/>
                <a:ea typeface="Arial"/>
                <a:cs typeface="Arial"/>
                <a:sym typeface="Arial"/>
              </a:rPr>
              <a:t>Спеціальні умови кредитування від ПриватБанку на автомобілі</a:t>
            </a:r>
            <a:endParaRPr sz="1800" b="1" i="0" u="none" strike="noStrike" cap="none">
              <a:solidFill>
                <a:srgbClr val="003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1"/>
          <p:cNvSpPr txBox="1"/>
          <p:nvPr/>
        </p:nvSpPr>
        <p:spPr>
          <a:xfrm rot="314105">
            <a:off x="6651700" y="272657"/>
            <a:ext cx="2985453" cy="40007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Попереднє рішення за 2 хвилини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4" name="Google Shape;344;p21"/>
          <p:cNvGrpSpPr/>
          <p:nvPr/>
        </p:nvGrpSpPr>
        <p:grpSpPr>
          <a:xfrm>
            <a:off x="864000" y="5904000"/>
            <a:ext cx="2160000" cy="1079640"/>
            <a:chOff x="864000" y="5904000"/>
            <a:chExt cx="2160000" cy="1079640"/>
          </a:xfrm>
        </p:grpSpPr>
        <p:pic>
          <p:nvPicPr>
            <p:cNvPr id="345" name="Google Shape;345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8320" y="6810840"/>
              <a:ext cx="835560" cy="151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000" y="5904000"/>
              <a:ext cx="2160000" cy="1079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7" name="Google Shape;347;p21"/>
          <p:cNvSpPr txBox="1"/>
          <p:nvPr/>
        </p:nvSpPr>
        <p:spPr>
          <a:xfrm>
            <a:off x="3024000" y="6066475"/>
            <a:ext cx="6531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додатковою консультацією зверніться до співробітника ПриватБанку </a:t>
            </a:r>
            <a:r>
              <a:rPr lang="en-US" sz="1800">
                <a:solidFill>
                  <a:schemeClr val="dk1"/>
                </a:solidFill>
              </a:rPr>
              <a:t>Лакомова Наталія Дмитрівна                       моб. тел.+380991960481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              +380631704325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A86E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2305</Words>
  <Application>Microsoft Office PowerPoint</Application>
  <PresentationFormat>Довільний</PresentationFormat>
  <Paragraphs>709</Paragraphs>
  <Slides>22</Slides>
  <Notes>22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22</vt:i4>
      </vt:variant>
    </vt:vector>
  </HeadingPairs>
  <TitlesOfParts>
    <vt:vector size="30" baseType="lpstr">
      <vt:lpstr>Calibri</vt:lpstr>
      <vt:lpstr>Arial</vt:lpstr>
      <vt:lpstr>Trebuchet MS</vt:lpstr>
      <vt:lpstr>Open Sans</vt:lpstr>
      <vt:lpstr>Verdana</vt:lpstr>
      <vt:lpstr>Montserrat</vt:lpstr>
      <vt:lpstr>Office Theme</vt:lpstr>
      <vt:lpstr>Simple Light</vt:lpstr>
      <vt:lpstr>ПриватБанк </vt:lpstr>
      <vt:lpstr>Презентація PowerPoint</vt:lpstr>
      <vt:lpstr>Презентація PowerPoint</vt:lpstr>
      <vt:lpstr>Premium Banking</vt:lpstr>
      <vt:lpstr>Вигоди  обслуговування в Premium Banking</vt:lpstr>
      <vt:lpstr>Інвестиції у військові ОВДП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ПриватБанк</dc:title>
  <dc:creator>Лозовий Олег Анатолійович</dc:creator>
  <cp:lastModifiedBy>Лозовий Олег Анатолійович</cp:lastModifiedBy>
  <cp:revision>2</cp:revision>
  <dcterms:created xsi:type="dcterms:W3CDTF">2023-11-06T10:18:03Z</dcterms:created>
  <dcterms:modified xsi:type="dcterms:W3CDTF">2024-02-16T12:46:30Z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2023-03-08T00:00:00Z</vt:filetime>
  </property>
  <property fmtid="{D5CDD505-2E9C-101B-9397-08002B2CF9AE}" pid="3" name="LastSaved">
    <vt:filetime>2023-11-06T00:00:00Z</vt:filetime>
  </property>
</Properties>
</file>