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7297725" cx="97266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Roboto Medium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Lato Light"/>
      <p:regular r:id="rId34"/>
      <p:bold r:id="rId35"/>
      <p:italic r:id="rId36"/>
      <p:boldItalic r:id="rId37"/>
    </p:embeddedFont>
    <p:embeddedFont>
      <p:font typeface="Roboto Condensed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7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4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italic.fntdata"/><Relationship Id="rId20" Type="http://schemas.openxmlformats.org/officeDocument/2006/relationships/slide" Target="slides/slide14.xml"/><Relationship Id="rId41" Type="http://schemas.openxmlformats.org/officeDocument/2006/relationships/font" Target="fonts/RobotoCondensed-boldItalic.fntdata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Medium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RobotoMedium-italic.fntdata"/><Relationship Id="rId27" Type="http://schemas.openxmlformats.org/officeDocument/2006/relationships/font" Target="fonts/Roboto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LatoLight-bold.fntdata"/><Relationship Id="rId12" Type="http://schemas.openxmlformats.org/officeDocument/2006/relationships/slide" Target="slides/slide6.xml"/><Relationship Id="rId34" Type="http://schemas.openxmlformats.org/officeDocument/2006/relationships/font" Target="fonts/LatoLight-regular.fntdata"/><Relationship Id="rId15" Type="http://schemas.openxmlformats.org/officeDocument/2006/relationships/slide" Target="slides/slide9.xml"/><Relationship Id="rId37" Type="http://schemas.openxmlformats.org/officeDocument/2006/relationships/font" Target="fonts/Lato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LatoLight-italic.fntdata"/><Relationship Id="rId17" Type="http://schemas.openxmlformats.org/officeDocument/2006/relationships/slide" Target="slides/slide11.xml"/><Relationship Id="rId39" Type="http://schemas.openxmlformats.org/officeDocument/2006/relationships/font" Target="fonts/RobotoCondensed-bold.fntdata"/><Relationship Id="rId16" Type="http://schemas.openxmlformats.org/officeDocument/2006/relationships/slide" Target="slides/slide10.xml"/><Relationship Id="rId38" Type="http://schemas.openxmlformats.org/officeDocument/2006/relationships/font" Target="fonts/RobotoCondense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90ef24f6a_0_112:notes"/>
          <p:cNvSpPr/>
          <p:nvPr>
            <p:ph idx="2" type="sldImg"/>
          </p:nvPr>
        </p:nvSpPr>
        <p:spPr>
          <a:xfrm>
            <a:off x="1144169" y="685800"/>
            <a:ext cx="4570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b90ef24f6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9080bc558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b9080bc55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9080bc558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9080bc55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9080bc558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b9080bc55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9080bc558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b9080bc55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9080bc558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b9080bc55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90ef24f6a_0_218:notes"/>
          <p:cNvSpPr/>
          <p:nvPr>
            <p:ph idx="2" type="sldImg"/>
          </p:nvPr>
        </p:nvSpPr>
        <p:spPr>
          <a:xfrm>
            <a:off x="1144169" y="685800"/>
            <a:ext cx="4570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b90ef24f6a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9080bc558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b9080bc55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9080bc55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9080bc55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9080bc558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9080bc55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9080bc558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b9080bc55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9080bc55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2b9080bc558_0_15:notes"/>
          <p:cNvSpPr/>
          <p:nvPr>
            <p:ph idx="2" type="sldImg"/>
          </p:nvPr>
        </p:nvSpPr>
        <p:spPr>
          <a:xfrm>
            <a:off x="1144588" y="685800"/>
            <a:ext cx="456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b277c3385a_0_74:notes"/>
          <p:cNvSpPr txBox="1"/>
          <p:nvPr>
            <p:ph idx="1" type="body"/>
          </p:nvPr>
        </p:nvSpPr>
        <p:spPr>
          <a:xfrm>
            <a:off x="685786" y="434339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1b277c3385a_0_74:notes"/>
          <p:cNvSpPr/>
          <p:nvPr>
            <p:ph idx="2" type="sldImg"/>
          </p:nvPr>
        </p:nvSpPr>
        <p:spPr>
          <a:xfrm>
            <a:off x="1144588" y="685800"/>
            <a:ext cx="457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a574027728_0_0:notes"/>
          <p:cNvSpPr txBox="1"/>
          <p:nvPr>
            <p:ph idx="1" type="body"/>
          </p:nvPr>
        </p:nvSpPr>
        <p:spPr>
          <a:xfrm>
            <a:off x="685786" y="434339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2a574027728_0_0:notes"/>
          <p:cNvSpPr/>
          <p:nvPr>
            <p:ph idx="2" type="sldImg"/>
          </p:nvPr>
        </p:nvSpPr>
        <p:spPr>
          <a:xfrm>
            <a:off x="1144588" y="685800"/>
            <a:ext cx="457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bf634ecb50_3_11:notes"/>
          <p:cNvSpPr txBox="1"/>
          <p:nvPr>
            <p:ph idx="1" type="body"/>
          </p:nvPr>
        </p:nvSpPr>
        <p:spPr>
          <a:xfrm>
            <a:off x="685786" y="434339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1bf634ecb50_3_11:notes"/>
          <p:cNvSpPr/>
          <p:nvPr>
            <p:ph idx="2" type="sldImg"/>
          </p:nvPr>
        </p:nvSpPr>
        <p:spPr>
          <a:xfrm>
            <a:off x="1144588" y="685800"/>
            <a:ext cx="457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85640" y="1678320"/>
            <a:ext cx="874260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85640" y="1678320"/>
            <a:ext cx="874260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85640" y="3889440"/>
            <a:ext cx="874260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85640" y="167832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965840" y="167832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85640" y="388944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965840" y="388944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85640" y="1678320"/>
            <a:ext cx="281484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441600" y="1678320"/>
            <a:ext cx="281484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397560" y="1678320"/>
            <a:ext cx="281484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485640" y="3889440"/>
            <a:ext cx="281484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441600" y="3889440"/>
            <a:ext cx="281484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397560" y="3889440"/>
            <a:ext cx="281484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869298" y="539816"/>
            <a:ext cx="59760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85725" y="1678356"/>
            <a:ext cx="87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3302931" y="6786397"/>
            <a:ext cx="3108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485726" y="6786397"/>
            <a:ext cx="223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994441" y="6786398"/>
            <a:ext cx="2234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-80" y="5968357"/>
            <a:ext cx="3470100" cy="1329300"/>
          </a:xfrm>
          <a:prstGeom prst="rect">
            <a:avLst/>
          </a:prstGeom>
          <a:solidFill>
            <a:srgbClr val="E0F4D9"/>
          </a:solidFill>
          <a:ln>
            <a:noFill/>
          </a:ln>
        </p:spPr>
        <p:txBody>
          <a:bodyPr anchorCtr="0" anchor="ctr" bIns="108075" lIns="108075" spcFirstLastPara="1" rIns="108075" wrap="square" tIns="108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-80" y="0"/>
            <a:ext cx="3470100" cy="5968500"/>
          </a:xfrm>
          <a:prstGeom prst="rect">
            <a:avLst/>
          </a:prstGeom>
          <a:solidFill>
            <a:srgbClr val="ADDFB4"/>
          </a:solidFill>
          <a:ln>
            <a:noFill/>
          </a:ln>
        </p:spPr>
        <p:txBody>
          <a:bodyPr anchorCtr="0" anchor="ctr" bIns="108075" lIns="108075" spcFirstLastPara="1" rIns="108075" wrap="square" tIns="108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3469835" y="0"/>
            <a:ext cx="6256500" cy="7296300"/>
          </a:xfrm>
          <a:prstGeom prst="rect">
            <a:avLst/>
          </a:prstGeom>
          <a:solidFill>
            <a:srgbClr val="A1D7DE"/>
          </a:solidFill>
          <a:ln>
            <a:noFill/>
          </a:ln>
        </p:spPr>
        <p:txBody>
          <a:bodyPr anchorCtr="0" anchor="ctr" bIns="54025" lIns="108075" spcFirstLastPara="1" rIns="108075" wrap="square" tIns="54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6616" y="6393798"/>
            <a:ext cx="1283628" cy="35876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576613" y="1424394"/>
            <a:ext cx="26334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6304340" y="6176570"/>
            <a:ext cx="31332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SzPts val="900"/>
              <a:buNone/>
              <a:defRPr sz="14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1">
  <p:cSld name="BLANK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/>
        </p:nvSpPr>
        <p:spPr>
          <a:xfrm>
            <a:off x="8674746" y="6800462"/>
            <a:ext cx="6120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uk-UA" sz="9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9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670" y="6668099"/>
            <a:ext cx="951813" cy="2660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493670" y="564480"/>
            <a:ext cx="8841600" cy="5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b="1" sz="2800"/>
            </a:lvl1pPr>
            <a:lvl2pPr indent="-3619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365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2857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1">
  <p:cSld name="Заголовок и текст 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/>
        </p:nvSpPr>
        <p:spPr>
          <a:xfrm>
            <a:off x="8674746" y="6800462"/>
            <a:ext cx="6120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uk-UA" sz="9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9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670" y="6668099"/>
            <a:ext cx="951813" cy="2660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493670" y="564480"/>
            <a:ext cx="8841600" cy="5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b="1" sz="2800"/>
            </a:lvl1pPr>
            <a:lvl2pPr indent="-3365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○"/>
              <a:defRPr sz="2100"/>
            </a:lvl2pPr>
            <a:lvl3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00"/>
            </a:lvl3pPr>
            <a:lvl4pPr indent="-2730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900"/>
            </a:lvl4pPr>
            <a:lvl5pPr indent="-2730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sz="900"/>
            </a:lvl5pPr>
            <a:lvl6pPr indent="-27305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sz="900"/>
            </a:lvl6pPr>
            <a:lvl7pPr indent="-27305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900"/>
            </a:lvl7pPr>
            <a:lvl8pPr indent="-27305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sz="900"/>
            </a:lvl8pPr>
            <a:lvl9pPr indent="-27305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sz="9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251850" y="389211"/>
            <a:ext cx="83892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775" lIns="45600" spcFirstLastPara="1" rIns="45600" wrap="square" tIns="22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b="1" sz="2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93" name="Google Shape;93;p21"/>
          <p:cNvSpPr/>
          <p:nvPr/>
        </p:nvSpPr>
        <p:spPr>
          <a:xfrm>
            <a:off x="0" y="389212"/>
            <a:ext cx="83400" cy="58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0525" lIns="81050" spcFirstLastPara="1" rIns="81050" wrap="square" tIns="40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723">
          <p15:clr>
            <a:srgbClr val="FBAE40"/>
          </p15:clr>
        </p15:guide>
        <p15:guide id="2" pos="166">
          <p15:clr>
            <a:srgbClr val="FBAE40"/>
          </p15:clr>
        </p15:guide>
        <p15:guide id="3" pos="3280">
          <p15:clr>
            <a:srgbClr val="FBAE40"/>
          </p15:clr>
        </p15:guide>
        <p15:guide id="4" orient="horz" pos="206">
          <p15:clr>
            <a:srgbClr val="FBAE40"/>
          </p15:clr>
        </p15:guide>
        <p15:guide id="5" orient="horz" pos="23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-80" y="5968357"/>
            <a:ext cx="3470100" cy="1329300"/>
          </a:xfrm>
          <a:prstGeom prst="rect">
            <a:avLst/>
          </a:prstGeom>
          <a:solidFill>
            <a:srgbClr val="E0F4D9"/>
          </a:solidFill>
          <a:ln>
            <a:noFill/>
          </a:ln>
        </p:spPr>
        <p:txBody>
          <a:bodyPr anchorCtr="0" anchor="ctr" bIns="108075" lIns="108075" spcFirstLastPara="1" rIns="108075" wrap="square" tIns="108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2"/>
          <p:cNvSpPr/>
          <p:nvPr/>
        </p:nvSpPr>
        <p:spPr>
          <a:xfrm>
            <a:off x="-80" y="0"/>
            <a:ext cx="3470100" cy="5968500"/>
          </a:xfrm>
          <a:prstGeom prst="rect">
            <a:avLst/>
          </a:prstGeom>
          <a:solidFill>
            <a:srgbClr val="ADDFB4"/>
          </a:solidFill>
          <a:ln>
            <a:noFill/>
          </a:ln>
        </p:spPr>
        <p:txBody>
          <a:bodyPr anchorCtr="0" anchor="ctr" bIns="108075" lIns="108075" spcFirstLastPara="1" rIns="108075" wrap="square" tIns="108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2"/>
          <p:cNvSpPr/>
          <p:nvPr/>
        </p:nvSpPr>
        <p:spPr>
          <a:xfrm>
            <a:off x="3469835" y="0"/>
            <a:ext cx="6256500" cy="7296300"/>
          </a:xfrm>
          <a:prstGeom prst="rect">
            <a:avLst/>
          </a:prstGeom>
          <a:solidFill>
            <a:srgbClr val="A1D7DE"/>
          </a:solidFill>
          <a:ln>
            <a:noFill/>
          </a:ln>
        </p:spPr>
        <p:txBody>
          <a:bodyPr anchorCtr="0" anchor="ctr" bIns="54025" lIns="108075" spcFirstLastPara="1" rIns="108075" wrap="square" tIns="54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6616" y="6393798"/>
            <a:ext cx="1283628" cy="358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 txBox="1"/>
          <p:nvPr>
            <p:ph type="title"/>
          </p:nvPr>
        </p:nvSpPr>
        <p:spPr>
          <a:xfrm>
            <a:off x="576613" y="1424394"/>
            <a:ext cx="26334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01" name="Google Shape;101;p22"/>
          <p:cNvSpPr txBox="1"/>
          <p:nvPr>
            <p:ph idx="1" type="subTitle"/>
          </p:nvPr>
        </p:nvSpPr>
        <p:spPr>
          <a:xfrm>
            <a:off x="6304340" y="6176570"/>
            <a:ext cx="31332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None/>
              <a:defRPr sz="1400"/>
            </a:lvl2pPr>
            <a:lvl3pPr lvl="2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3pPr>
            <a:lvl4pPr lvl="3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4pPr>
            <a:lvl5pPr lvl="4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5pPr>
            <a:lvl6pPr lvl="5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6pPr>
            <a:lvl7pPr lvl="6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7pPr>
            <a:lvl8pPr lvl="7" rtl="0" algn="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None/>
              <a:defRPr sz="1400"/>
            </a:lvl8pPr>
            <a:lvl9pPr lvl="8" rtl="0" algn="r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SzPts val="900"/>
              <a:buNone/>
              <a:defRPr sz="1400"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1">
  <p:cSld name="Title and Content 1 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/>
          <p:nvPr/>
        </p:nvSpPr>
        <p:spPr>
          <a:xfrm>
            <a:off x="6387134" y="0"/>
            <a:ext cx="3339600" cy="7307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54025" lIns="108075" spcFirstLastPara="1" rIns="108075" wrap="square" tIns="54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3"/>
          <p:cNvSpPr txBox="1"/>
          <p:nvPr>
            <p:ph type="title"/>
          </p:nvPr>
        </p:nvSpPr>
        <p:spPr>
          <a:xfrm>
            <a:off x="251858" y="389219"/>
            <a:ext cx="60132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800" spcFirstLastPara="1" rIns="60800" wrap="square" tIns="303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  <a:defRPr b="1" sz="2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6" name="Google Shape;106;p23"/>
          <p:cNvSpPr/>
          <p:nvPr/>
        </p:nvSpPr>
        <p:spPr>
          <a:xfrm>
            <a:off x="0" y="389212"/>
            <a:ext cx="83400" cy="58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0525" lIns="81050" spcFirstLastPara="1" rIns="81050" wrap="square" tIns="40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08063" y="153671"/>
            <a:ext cx="699876" cy="2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3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81050" lIns="81050" spcFirstLastPara="1" rIns="81050" wrap="square" tIns="810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298">
          <p15:clr>
            <a:srgbClr val="FBAE40"/>
          </p15:clr>
        </p15:guide>
        <p15:guide id="2" pos="221">
          <p15:clr>
            <a:srgbClr val="FBAE40"/>
          </p15:clr>
        </p15:guide>
        <p15:guide id="3" pos="4374">
          <p15:clr>
            <a:srgbClr val="FBAE40"/>
          </p15:clr>
        </p15:guide>
        <p15:guide id="4" orient="horz" pos="276">
          <p15:clr>
            <a:srgbClr val="FBAE40"/>
          </p15:clr>
        </p15:guide>
        <p15:guide id="5" orient="horz" pos="31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ctrTitle"/>
          </p:nvPr>
        </p:nvSpPr>
        <p:spPr>
          <a:xfrm>
            <a:off x="331568" y="1056422"/>
            <a:ext cx="9063600" cy="29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50" lIns="81050" spcFirstLastPara="1" rIns="81050" wrap="square" tIns="81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9pPr>
          </a:lstStyle>
          <a:p/>
        </p:txBody>
      </p:sp>
      <p:sp>
        <p:nvSpPr>
          <p:cNvPr id="111" name="Google Shape;111;p24"/>
          <p:cNvSpPr txBox="1"/>
          <p:nvPr>
            <p:ph idx="1" type="subTitle"/>
          </p:nvPr>
        </p:nvSpPr>
        <p:spPr>
          <a:xfrm>
            <a:off x="331560" y="4021126"/>
            <a:ext cx="90636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81050" lIns="81050" spcFirstLastPara="1" rIns="81050" wrap="square" tIns="81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9012272" y="6616288"/>
            <a:ext cx="5838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050" lIns="81050" spcFirstLastPara="1" rIns="81050" wrap="square" tIns="81050">
            <a:norm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0">
  <p:cSld name="Title and Content 10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251850" y="389211"/>
            <a:ext cx="83892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775" lIns="45600" spcFirstLastPara="1" rIns="45600" wrap="square" tIns="227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b="1" sz="2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15" name="Google Shape;115;p25"/>
          <p:cNvSpPr/>
          <p:nvPr/>
        </p:nvSpPr>
        <p:spPr>
          <a:xfrm>
            <a:off x="0" y="389212"/>
            <a:ext cx="83400" cy="58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0525" lIns="81050" spcFirstLastPara="1" rIns="81050" wrap="square" tIns="40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723">
          <p15:clr>
            <a:srgbClr val="FBAE40"/>
          </p15:clr>
        </p15:guide>
        <p15:guide id="2" pos="166">
          <p15:clr>
            <a:srgbClr val="FBAE40"/>
          </p15:clr>
        </p15:guide>
        <p15:guide id="3" pos="3280">
          <p15:clr>
            <a:srgbClr val="FBAE40"/>
          </p15:clr>
        </p15:guide>
        <p15:guide id="4" orient="horz" pos="206">
          <p15:clr>
            <a:srgbClr val="FBAE40"/>
          </p15:clr>
        </p15:guide>
        <p15:guide id="5" orient="horz" pos="23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251850" y="389211"/>
            <a:ext cx="83892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800" spcFirstLastPara="1" rIns="60800" wrap="square" tIns="303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  <a:defRPr b="1" sz="2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390801" y="1229126"/>
            <a:ext cx="8389200" cy="4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800" spcFirstLastPara="1" rIns="60800" wrap="square" tIns="303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indent="-228600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2pPr>
            <a:lvl3pPr indent="-2286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3pPr>
            <a:lvl4pPr indent="-228600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4pPr>
            <a:lvl5pPr indent="-22860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120" name="Google Shape;120;p26"/>
          <p:cNvSpPr/>
          <p:nvPr/>
        </p:nvSpPr>
        <p:spPr>
          <a:xfrm>
            <a:off x="0" y="389212"/>
            <a:ext cx="83400" cy="58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0525" lIns="81050" spcFirstLastPara="1" rIns="81050" wrap="square" tIns="40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298">
          <p15:clr>
            <a:srgbClr val="FBAE40"/>
          </p15:clr>
        </p15:guide>
        <p15:guide id="2" pos="221">
          <p15:clr>
            <a:srgbClr val="FBAE40"/>
          </p15:clr>
        </p15:guide>
        <p15:guide id="3" pos="4374">
          <p15:clr>
            <a:srgbClr val="FBAE40"/>
          </p15:clr>
        </p15:guide>
        <p15:guide id="4" orient="horz" pos="276">
          <p15:clr>
            <a:srgbClr val="FBAE40"/>
          </p15:clr>
        </p15:guide>
        <p15:guide id="5" orient="horz" pos="31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ние раздела 1">
  <p:cSld name="Название раздела 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/>
          <p:nvPr/>
        </p:nvSpPr>
        <p:spPr>
          <a:xfrm>
            <a:off x="-80" y="5968357"/>
            <a:ext cx="3470100" cy="1329300"/>
          </a:xfrm>
          <a:prstGeom prst="rect">
            <a:avLst/>
          </a:prstGeom>
          <a:solidFill>
            <a:srgbClr val="E0F4D9"/>
          </a:solidFill>
          <a:ln>
            <a:noFill/>
          </a:ln>
        </p:spPr>
        <p:txBody>
          <a:bodyPr anchorCtr="0" anchor="ctr" bIns="108075" lIns="108075" spcFirstLastPara="1" rIns="108075" wrap="square" tIns="108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/>
          <p:nvPr/>
        </p:nvSpPr>
        <p:spPr>
          <a:xfrm>
            <a:off x="-80" y="0"/>
            <a:ext cx="3470100" cy="5968500"/>
          </a:xfrm>
          <a:prstGeom prst="rect">
            <a:avLst/>
          </a:prstGeom>
          <a:solidFill>
            <a:srgbClr val="BDB4D1"/>
          </a:solidFill>
          <a:ln>
            <a:noFill/>
          </a:ln>
        </p:spPr>
        <p:txBody>
          <a:bodyPr anchorCtr="0" anchor="ctr" bIns="108075" lIns="108075" spcFirstLastPara="1" rIns="108075" wrap="square" tIns="108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3469835" y="0"/>
            <a:ext cx="6256500" cy="7296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54025" lIns="108075" spcFirstLastPara="1" rIns="108075" wrap="square" tIns="54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7"/>
          <p:cNvSpPr txBox="1"/>
          <p:nvPr>
            <p:ph type="title"/>
          </p:nvPr>
        </p:nvSpPr>
        <p:spPr>
          <a:xfrm>
            <a:off x="576613" y="1424394"/>
            <a:ext cx="26334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300"/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6304340" y="6176570"/>
            <a:ext cx="31332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81050" lIns="81050" spcFirstLastPara="1" rIns="81050" wrap="square" tIns="81050">
            <a:norm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400"/>
            </a:lvl1pPr>
            <a:lvl2pPr lvl="1" rtl="0" algn="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  <a:defRPr sz="1400"/>
            </a:lvl2pPr>
            <a:lvl3pPr lvl="2" rtl="0" algn="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  <a:defRPr sz="1400"/>
            </a:lvl3pPr>
            <a:lvl4pPr lvl="3" rtl="0" algn="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  <a:defRPr sz="1400"/>
            </a:lvl4pPr>
            <a:lvl5pPr lvl="4" rtl="0" algn="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  <a:defRPr sz="1400"/>
            </a:lvl5pPr>
            <a:lvl6pPr lvl="5" rtl="0" algn="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  <a:defRPr sz="1400"/>
            </a:lvl6pPr>
            <a:lvl7pPr lvl="6" rtl="0" algn="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  <a:defRPr sz="1400"/>
            </a:lvl7pPr>
            <a:lvl8pPr lvl="7" rtl="0" algn="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None/>
              <a:defRPr sz="1400"/>
            </a:lvl8pPr>
            <a:lvl9pPr lvl="8" rtl="0" algn="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300"/>
              <a:buNone/>
              <a:defRPr sz="1400"/>
            </a:lvl9pPr>
          </a:lstStyle>
          <a:p/>
        </p:txBody>
      </p:sp>
      <p:pic>
        <p:nvPicPr>
          <p:cNvPr id="128" name="Google Shape;1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6613" y="6393787"/>
            <a:ext cx="1860704" cy="30600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668704" y="388536"/>
            <a:ext cx="83892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800" spcFirstLastPara="1" rIns="60800" wrap="square" tIns="303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668704" y="1942681"/>
            <a:ext cx="8389200" cy="4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800" spcFirstLastPara="1" rIns="60800" wrap="square" tIns="3037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indent="-3111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indent="-3111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indent="-3111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indent="-3111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0" type="dt"/>
          </p:nvPr>
        </p:nvSpPr>
        <p:spPr>
          <a:xfrm>
            <a:off x="668704" y="6763911"/>
            <a:ext cx="21885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800" spcFirstLastPara="1" rIns="60800" wrap="square" tIns="30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idx="11" type="ftr"/>
          </p:nvPr>
        </p:nvSpPr>
        <p:spPr>
          <a:xfrm>
            <a:off x="3221936" y="6763911"/>
            <a:ext cx="32826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800" spcFirstLastPara="1" rIns="60800" wrap="square" tIns="303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6869411" y="6763911"/>
            <a:ext cx="21885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800" spcFirstLastPara="1" rIns="60800" wrap="square" tIns="303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6">
  <p:cSld name="TITLE_AND_BODY_6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331560" y="631413"/>
            <a:ext cx="90636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1050" lIns="81050" spcFirstLastPara="1" rIns="81050" wrap="square" tIns="81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331560" y="1635160"/>
            <a:ext cx="90636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81050" lIns="81050" spcFirstLastPara="1" rIns="81050" wrap="square" tIns="81050">
            <a:noAutofit/>
          </a:bodyPr>
          <a:lstStyle>
            <a:lvl1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300"/>
              <a:buChar char="○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9012272" y="6616288"/>
            <a:ext cx="5838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050" lIns="81050" spcFirstLastPara="1" rIns="81050" wrap="square" tIns="810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7">
  <p:cSld name="TITLE_AND_BODY_7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/>
        </p:nvSpPr>
        <p:spPr>
          <a:xfrm>
            <a:off x="8674746" y="6800462"/>
            <a:ext cx="6120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uk-UA" sz="9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9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670" y="6668099"/>
            <a:ext cx="951813" cy="26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493670" y="564480"/>
            <a:ext cx="8841600" cy="5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b="1" sz="2800"/>
            </a:lvl1pPr>
            <a:lvl2pPr indent="-336550" lvl="1" marL="9144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Char char="○"/>
              <a:defRPr sz="2100"/>
            </a:lvl2pPr>
            <a:lvl3pPr indent="-311150" lvl="2" marL="13716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300"/>
              <a:buChar char="■"/>
              <a:defRPr sz="1700"/>
            </a:lvl3pPr>
            <a:lvl4pPr indent="-273050" lvl="3" marL="18288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●"/>
              <a:defRPr sz="900"/>
            </a:lvl4pPr>
            <a:lvl5pPr indent="-273050" lvl="4" marL="22860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○"/>
              <a:defRPr sz="900"/>
            </a:lvl5pPr>
            <a:lvl6pPr indent="-273050" lvl="5" marL="27432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■"/>
              <a:defRPr sz="900"/>
            </a:lvl6pPr>
            <a:lvl7pPr indent="-273050" lvl="6" marL="32004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●"/>
              <a:defRPr sz="900"/>
            </a:lvl7pPr>
            <a:lvl8pPr indent="-273050" lvl="7" marL="36576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○"/>
              <a:defRPr sz="900"/>
            </a:lvl8pPr>
            <a:lvl9pPr indent="-273050" lvl="8" marL="411480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700"/>
              <a:buChar char="■"/>
              <a:defRPr sz="900"/>
            </a:lvl9pPr>
          </a:lstStyle>
          <a:p/>
        </p:txBody>
      </p:sp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текст 1">
  <p:cSld name="TITLE_AND_BODY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/>
          <p:nvPr/>
        </p:nvSpPr>
        <p:spPr>
          <a:xfrm>
            <a:off x="3469835" y="0"/>
            <a:ext cx="6256500" cy="729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54025" lIns="108075" spcFirstLastPara="1" rIns="108075" wrap="square" tIns="54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1"/>
          <p:cNvSpPr txBox="1"/>
          <p:nvPr/>
        </p:nvSpPr>
        <p:spPr>
          <a:xfrm>
            <a:off x="8674746" y="6800462"/>
            <a:ext cx="6120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uk-UA" sz="9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9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670" y="6668099"/>
            <a:ext cx="951813" cy="26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412509" y="564480"/>
            <a:ext cx="2778000" cy="5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b="1" sz="2800"/>
            </a:lvl1pPr>
            <a:lvl2pPr indent="-3619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365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2857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150" name="Google Shape;150;p31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85640" y="1678320"/>
            <a:ext cx="874260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озділи">
  <p:cSld name="BLANK_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1062172" y="3652800"/>
            <a:ext cx="7699800" cy="2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>
            <a:lvl1pPr lvl="0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5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">
  <p:cSld name="TITLE_AND_BODY_1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/>
        </p:nvSpPr>
        <p:spPr>
          <a:xfrm>
            <a:off x="8674746" y="6800462"/>
            <a:ext cx="6120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uk-UA" sz="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670" y="6668099"/>
            <a:ext cx="951813" cy="26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3"/>
          <p:cNvSpPr txBox="1"/>
          <p:nvPr>
            <p:ph idx="1" type="body"/>
          </p:nvPr>
        </p:nvSpPr>
        <p:spPr>
          <a:xfrm>
            <a:off x="493670" y="564480"/>
            <a:ext cx="8841600" cy="5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b="1" sz="2800"/>
            </a:lvl1pPr>
            <a:lvl2pPr indent="-3365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○"/>
              <a:defRPr sz="2100"/>
            </a:lvl2pPr>
            <a:lvl3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00"/>
            </a:lvl3pPr>
            <a:lvl4pPr indent="-2730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900"/>
            </a:lvl4pPr>
            <a:lvl5pPr indent="-2730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sz="900"/>
            </a:lvl5pPr>
            <a:lvl6pPr indent="-27305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sz="900"/>
            </a:lvl6pPr>
            <a:lvl7pPr indent="-27305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900"/>
            </a:lvl7pPr>
            <a:lvl8pPr indent="-27305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sz="900"/>
            </a:lvl8pPr>
            <a:lvl9pPr indent="-27305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 1">
  <p:cSld name="TITLE_AND_BODY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/>
        </p:nvSpPr>
        <p:spPr>
          <a:xfrm>
            <a:off x="8674747" y="6800462"/>
            <a:ext cx="6120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uk-UA" sz="9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9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670" y="6668099"/>
            <a:ext cx="951813" cy="26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493670" y="564479"/>
            <a:ext cx="8841600" cy="5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b="1" sz="2800"/>
            </a:lvl1pPr>
            <a:lvl2pPr indent="-3619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365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28575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+ SubTitle+Number 3">
  <p:cSld name="Main Title+ SubTitle+Number_3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>
            <p:ph type="title"/>
          </p:nvPr>
        </p:nvSpPr>
        <p:spPr>
          <a:xfrm>
            <a:off x="1864265" y="549582"/>
            <a:ext cx="59982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400"/>
              <a:buFont typeface="Roboto Medium"/>
              <a:buNone/>
              <a:defRPr b="1" i="0" sz="2400" u="none" cap="none" strike="noStrike">
                <a:solidFill>
                  <a:srgbClr val="5B5B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2674815" y="1048995"/>
            <a:ext cx="4377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BFBF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pic>
        <p:nvPicPr>
          <p:cNvPr id="165" name="Google Shape;16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670" y="6668099"/>
            <a:ext cx="951813" cy="26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1 1">
  <p:cSld name="TITLE_AND_BODY_1_5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/>
        </p:nvSpPr>
        <p:spPr>
          <a:xfrm>
            <a:off x="8674747" y="6800462"/>
            <a:ext cx="6120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9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3670" y="6668099"/>
            <a:ext cx="951813" cy="26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 txBox="1"/>
          <p:nvPr>
            <p:ph idx="1" type="body"/>
          </p:nvPr>
        </p:nvSpPr>
        <p:spPr>
          <a:xfrm>
            <a:off x="493670" y="564479"/>
            <a:ext cx="8841600" cy="5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b="1" sz="2800"/>
            </a:lvl1pPr>
            <a:lvl2pPr indent="-361950" lvl="1" marL="914400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36550" lvl="2" marL="1371600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285750" lvl="3" marL="1828800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85640" y="1678320"/>
            <a:ext cx="426636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965840" y="1678320"/>
            <a:ext cx="426636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1869120" y="539640"/>
            <a:ext cx="5975640" cy="564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85640" y="167832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965840" y="1678320"/>
            <a:ext cx="426636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485640" y="388944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85640" y="1678320"/>
            <a:ext cx="426636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965840" y="167832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4965840" y="388944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85640" y="167832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965840" y="1678320"/>
            <a:ext cx="426636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85640" y="3889440"/>
            <a:ext cx="8742600" cy="2018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D7D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69120" y="539640"/>
            <a:ext cx="597564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85640" y="1678320"/>
            <a:ext cx="874260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303000" y="6786360"/>
            <a:ext cx="310788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85640" y="6786360"/>
            <a:ext cx="223416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994440" y="6786360"/>
            <a:ext cx="2234160" cy="42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24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24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24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24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24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24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24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24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24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A1D7DE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31560" y="276352"/>
            <a:ext cx="90636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75" lIns="108075" spcFirstLastPara="1" rIns="108075" wrap="square" tIns="1080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3300"/>
              <a:buFont typeface="Montserrat"/>
              <a:buNone/>
              <a:defRPr b="0" i="0" sz="3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3300"/>
              <a:buFont typeface="Montserrat"/>
              <a:buNone/>
              <a:defRPr b="0" i="0" sz="3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3300"/>
              <a:buFont typeface="Montserrat"/>
              <a:buNone/>
              <a:defRPr b="0" i="0" sz="3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3300"/>
              <a:buFont typeface="Montserrat"/>
              <a:buNone/>
              <a:defRPr b="0" i="0" sz="3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3300"/>
              <a:buFont typeface="Montserrat"/>
              <a:buNone/>
              <a:defRPr b="0" i="0" sz="3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3300"/>
              <a:buFont typeface="Montserrat"/>
              <a:buNone/>
              <a:defRPr b="0" i="0" sz="3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3300"/>
              <a:buFont typeface="Montserrat"/>
              <a:buNone/>
              <a:defRPr b="0" i="0" sz="3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3300"/>
              <a:buFont typeface="Montserrat"/>
              <a:buNone/>
              <a:defRPr b="0" i="0" sz="3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31560" y="1635160"/>
            <a:ext cx="9063600" cy="48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75" lIns="108075" spcFirstLastPara="1" rIns="108075" wrap="square" tIns="10807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2100"/>
              <a:buFont typeface="Montserrat"/>
              <a:buChar char="●"/>
              <a:defRPr b="0" i="0" sz="21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Montserrat"/>
              <a:buChar char="○"/>
              <a:defRPr b="0" i="0" sz="17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3F57"/>
              </a:buClr>
              <a:buSzPts val="900"/>
              <a:buFont typeface="Montserrat"/>
              <a:buChar char="■"/>
              <a:defRPr b="0" i="0" sz="9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3F57"/>
              </a:buClr>
              <a:buSzPts val="900"/>
              <a:buFont typeface="Montserrat"/>
              <a:buChar char="●"/>
              <a:defRPr b="0" i="0" sz="9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3F57"/>
              </a:buClr>
              <a:buSzPts val="900"/>
              <a:buFont typeface="Montserrat"/>
              <a:buChar char="○"/>
              <a:defRPr b="0" i="0" sz="9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3F57"/>
              </a:buClr>
              <a:buSzPts val="900"/>
              <a:buFont typeface="Montserrat"/>
              <a:buChar char="■"/>
              <a:defRPr b="0" i="0" sz="9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3F57"/>
              </a:buClr>
              <a:buSzPts val="900"/>
              <a:buFont typeface="Montserrat"/>
              <a:buChar char="●"/>
              <a:defRPr b="0" i="0" sz="9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3F57"/>
              </a:buClr>
              <a:buSzPts val="900"/>
              <a:buFont typeface="Montserrat"/>
              <a:buChar char="○"/>
              <a:defRPr b="0" i="0" sz="9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rgbClr val="003F57"/>
              </a:buClr>
              <a:buSzPts val="900"/>
              <a:buFont typeface="Montserrat"/>
              <a:buChar char="■"/>
              <a:defRPr b="0" i="0" sz="9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9012272" y="6616288"/>
            <a:ext cx="5838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75" lIns="108075" spcFirstLastPara="1" rIns="108075" wrap="square" tIns="1080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>
            <p:ph type="title"/>
          </p:nvPr>
        </p:nvSpPr>
        <p:spPr>
          <a:xfrm>
            <a:off x="3706775" y="1424398"/>
            <a:ext cx="5638800" cy="25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sz="3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3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lang="uk-UA" sz="2800">
                <a:latin typeface="Montserrat SemiBold"/>
                <a:ea typeface="Montserrat SemiBold"/>
                <a:cs typeface="Montserrat SemiBold"/>
                <a:sym typeface="Montserrat SemiBold"/>
              </a:rPr>
              <a:t>Напрямок масового бізнесу</a:t>
            </a:r>
            <a:endParaRPr b="0"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37"/>
          <p:cNvSpPr/>
          <p:nvPr/>
        </p:nvSpPr>
        <p:spPr>
          <a:xfrm>
            <a:off x="7450164" y="6626757"/>
            <a:ext cx="16518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25" lIns="0" spcFirstLastPara="1" rIns="81050" wrap="square" tIns="40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uk-UA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Гойнець Олена</a:t>
            </a:r>
            <a:endParaRPr b="1">
              <a:solidFill>
                <a:srgbClr val="003F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uk-UA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lang="uk-UA" sz="14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.0</a:t>
            </a:r>
            <a:r>
              <a:rPr lang="uk-UA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uk-UA" sz="14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.202</a:t>
            </a:r>
            <a:r>
              <a:rPr lang="uk-UA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>
              <a:solidFill>
                <a:srgbClr val="003F5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uk-UA" sz="1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             </a:t>
            </a:r>
            <a:endParaRPr b="1" i="0" sz="1500" u="none" cap="none" strike="noStrike">
              <a:solidFill>
                <a:srgbClr val="003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7"/>
          <p:cNvPicPr preferRelativeResize="0"/>
          <p:nvPr/>
        </p:nvPicPr>
        <p:blipFill rotWithShape="1">
          <a:blip r:embed="rId3">
            <a:alphaModFix/>
          </a:blip>
          <a:srcRect b="14986" l="29008" r="26691" t="13065"/>
          <a:stretch/>
        </p:blipFill>
        <p:spPr>
          <a:xfrm>
            <a:off x="0" y="736086"/>
            <a:ext cx="3410294" cy="41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7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108075" lIns="108075" spcFirstLastPara="1" rIns="108075" wrap="square" tIns="1080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1869298" y="539816"/>
            <a:ext cx="59760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6"/>
          <p:cNvSpPr txBox="1"/>
          <p:nvPr>
            <p:ph idx="1" type="body"/>
          </p:nvPr>
        </p:nvSpPr>
        <p:spPr>
          <a:xfrm>
            <a:off x="485725" y="1678356"/>
            <a:ext cx="87429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6"/>
          <p:cNvPicPr preferRelativeResize="0"/>
          <p:nvPr/>
        </p:nvPicPr>
        <p:blipFill rotWithShape="1">
          <a:blip r:embed="rId3">
            <a:alphaModFix/>
          </a:blip>
          <a:srcRect b="0" l="1710" r="0" t="1690"/>
          <a:stretch/>
        </p:blipFill>
        <p:spPr>
          <a:xfrm>
            <a:off x="157425" y="157425"/>
            <a:ext cx="9482150" cy="69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/>
          <p:nvPr>
            <p:ph type="title"/>
          </p:nvPr>
        </p:nvSpPr>
        <p:spPr>
          <a:xfrm>
            <a:off x="1869298" y="539816"/>
            <a:ext cx="59760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7"/>
          <p:cNvSpPr txBox="1"/>
          <p:nvPr>
            <p:ph idx="1" type="body"/>
          </p:nvPr>
        </p:nvSpPr>
        <p:spPr>
          <a:xfrm>
            <a:off x="485725" y="1678356"/>
            <a:ext cx="87429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1428"/>
            <a:ext cx="9474025" cy="7093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8"/>
          <p:cNvSpPr txBox="1"/>
          <p:nvPr>
            <p:ph type="title"/>
          </p:nvPr>
        </p:nvSpPr>
        <p:spPr>
          <a:xfrm>
            <a:off x="1869298" y="539816"/>
            <a:ext cx="59760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8"/>
          <p:cNvSpPr txBox="1"/>
          <p:nvPr>
            <p:ph idx="1" type="body"/>
          </p:nvPr>
        </p:nvSpPr>
        <p:spPr>
          <a:xfrm>
            <a:off x="485725" y="1678356"/>
            <a:ext cx="87429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492"/>
            <a:ext cx="9500324" cy="704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>
            <p:ph type="title"/>
          </p:nvPr>
        </p:nvSpPr>
        <p:spPr>
          <a:xfrm>
            <a:off x="1869298" y="539816"/>
            <a:ext cx="59760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9"/>
          <p:cNvSpPr txBox="1"/>
          <p:nvPr>
            <p:ph idx="1" type="body"/>
          </p:nvPr>
        </p:nvSpPr>
        <p:spPr>
          <a:xfrm>
            <a:off x="485725" y="1678356"/>
            <a:ext cx="87429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300"/>
            <a:ext cx="9421426" cy="70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/>
          <p:nvPr>
            <p:ph type="title"/>
          </p:nvPr>
        </p:nvSpPr>
        <p:spPr>
          <a:xfrm>
            <a:off x="254975" y="161750"/>
            <a:ext cx="9381600" cy="1854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952500" rtl="0" algn="l">
              <a:lnSpc>
                <a:spcPct val="141176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150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Програма фінансово-кредитної підтримки суб’єктів малого та середнього підприємництва у місті Києві  </a:t>
            </a:r>
            <a:r>
              <a:rPr lang="uk-UA" sz="1000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https://kyivcity.gov.ua/biznes_ta_litsenzuvannia/programa_finansovo-kreditno_pidtrimki_subyektiv_malogo_ta_serednogo_pidpriyemnitstva_u_misti_kiyevi/</a:t>
            </a:r>
            <a:endParaRPr sz="1000"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254975" y="1463375"/>
            <a:ext cx="9123000" cy="64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15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У місті Києві діє Положення про фінансово-кредитну підтримку суб’єктів малого та середнього підприємництва, затверджене рішенням Київської міської ради від 21.09.2017 № 46/3053 (зі змінами та доповненнями).</a:t>
            </a:r>
            <a:endParaRPr sz="115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Компенсація %% по кредитам , отриманим на розвиток бізнесу, в уповноважених банках. Для підприємців столиці, які є учасниками державної програми «Доступні кредити 5-7-9 %», кінцеві відсоткові ставки будуть до </a:t>
            </a:r>
            <a:r>
              <a:rPr b="1"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0,1 % річних.</a:t>
            </a:r>
            <a:endParaRPr b="1" sz="130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Процентна ставка до UIRD (12 місячний) + 9 %.                           </a:t>
            </a:r>
            <a:endParaRPr sz="130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Сума кредиту не може перевищувати </a:t>
            </a:r>
            <a:r>
              <a:rPr b="1"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50 млн грн.</a:t>
            </a:r>
            <a:endParaRPr b="1" sz="130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Максимальний строк надання фінансово-кредитної підтримки не може перевищувати </a:t>
            </a:r>
            <a:r>
              <a:rPr b="1"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6 років.</a:t>
            </a:r>
            <a:endParaRPr b="1" sz="130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i="1"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Критерій 1: Реєстрація, сплата податків, розміщення виробничих потужностей. (м. Київ)</a:t>
            </a:r>
            <a:endParaRPr i="1" sz="130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i="1"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Критерій 2. Вид діяльності згідно з КВЕД 2010.</a:t>
            </a:r>
            <a:endParaRPr i="1" sz="130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i="1"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Критерій 3. Цільове використання кредитів, у рамках напрямів основної діяльності позичальника відповідно до КВЕД 2010:</a:t>
            </a:r>
            <a:endParaRPr i="1" sz="130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i="1"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Критерій 4. Власний внесок позичальника.</a:t>
            </a:r>
            <a:endParaRPr i="1" sz="130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i="1" lang="uk-UA" sz="1300">
                <a:solidFill>
                  <a:schemeClr val="dk1"/>
                </a:solidFill>
                <a:highlight>
                  <a:srgbClr val="D0E0E3"/>
                </a:highlight>
                <a:latin typeface="Montserrat"/>
                <a:ea typeface="Montserrat"/>
                <a:cs typeface="Montserrat"/>
                <a:sym typeface="Montserrat"/>
              </a:rPr>
              <a:t>Положення: https://kmr.ligazakon.net/document/mr171291$2023_05_25</a:t>
            </a:r>
            <a:endParaRPr b="1" i="1" sz="1300">
              <a:solidFill>
                <a:schemeClr val="dk1"/>
              </a:solidFill>
              <a:highlight>
                <a:srgbClr val="D0E0E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title"/>
          </p:nvPr>
        </p:nvSpPr>
        <p:spPr>
          <a:xfrm>
            <a:off x="3706776" y="1424394"/>
            <a:ext cx="56388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uk-UA" sz="3400"/>
              <a:t>Дякую за увагу!</a:t>
            </a:r>
            <a:endParaRPr sz="3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3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uk-UA" sz="3400"/>
              <a:t>Питання?</a:t>
            </a:r>
            <a:endParaRPr sz="3400"/>
          </a:p>
        </p:txBody>
      </p:sp>
      <p:sp>
        <p:nvSpPr>
          <p:cNvPr id="292" name="Google Shape;292;p51"/>
          <p:cNvSpPr/>
          <p:nvPr/>
        </p:nvSpPr>
        <p:spPr>
          <a:xfrm>
            <a:off x="6845850" y="6213300"/>
            <a:ext cx="23742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25" lIns="0" spcFirstLastPara="1" rIns="81050" wrap="square" tIns="40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uk-UA" sz="13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Гойнець Олена</a:t>
            </a:r>
            <a:r>
              <a:rPr b="1" i="0" lang="uk-UA" sz="1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300" u="none" cap="none" strike="noStrike">
              <a:solidFill>
                <a:srgbClr val="003F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uk-UA" sz="13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тел. </a:t>
            </a:r>
            <a:r>
              <a:rPr b="1" i="0" lang="uk-UA" sz="1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uk-UA" sz="13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+38050 545 3778</a:t>
            </a:r>
            <a:r>
              <a:rPr b="1" i="0" lang="uk-UA" sz="1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 b="1" i="0" sz="1500" u="none" cap="none" strike="noStrike">
              <a:solidFill>
                <a:srgbClr val="003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51"/>
          <p:cNvSpPr/>
          <p:nvPr/>
        </p:nvSpPr>
        <p:spPr>
          <a:xfrm>
            <a:off x="6530975" y="6811651"/>
            <a:ext cx="16518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0525" lIns="0" spcFirstLastPara="1" rIns="81050" wrap="square" tIns="40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uk-UA" sz="13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15.02.</a:t>
            </a:r>
            <a:r>
              <a:rPr b="1" i="0" lang="uk-UA" sz="13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b="1" lang="uk-UA" sz="1300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1300" u="none" cap="none" strike="noStrik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51"/>
          <p:cNvPicPr preferRelativeResize="0"/>
          <p:nvPr/>
        </p:nvPicPr>
        <p:blipFill rotWithShape="1">
          <a:blip r:embed="rId3">
            <a:alphaModFix/>
          </a:blip>
          <a:srcRect b="14986" l="29008" r="26691" t="13065"/>
          <a:stretch/>
        </p:blipFill>
        <p:spPr>
          <a:xfrm>
            <a:off x="0" y="736086"/>
            <a:ext cx="3410294" cy="41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1"/>
          <p:cNvSpPr txBox="1"/>
          <p:nvPr>
            <p:ph idx="12" type="sldNum"/>
          </p:nvPr>
        </p:nvSpPr>
        <p:spPr>
          <a:xfrm>
            <a:off x="9101970" y="6739206"/>
            <a:ext cx="583800" cy="5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/>
          <p:nvPr>
            <p:ph type="title"/>
          </p:nvPr>
        </p:nvSpPr>
        <p:spPr>
          <a:xfrm>
            <a:off x="1869120" y="539640"/>
            <a:ext cx="5975700" cy="12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8"/>
          <p:cNvSpPr txBox="1"/>
          <p:nvPr>
            <p:ph idx="1" type="subTitle"/>
          </p:nvPr>
        </p:nvSpPr>
        <p:spPr>
          <a:xfrm>
            <a:off x="485640" y="1678320"/>
            <a:ext cx="8742600" cy="423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726599" cy="649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642571"/>
            <a:ext cx="1302215" cy="50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>
            <p:ph type="title"/>
          </p:nvPr>
        </p:nvSpPr>
        <p:spPr>
          <a:xfrm>
            <a:off x="1869120" y="539640"/>
            <a:ext cx="5975700" cy="12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9"/>
          <p:cNvSpPr txBox="1"/>
          <p:nvPr>
            <p:ph idx="1" type="subTitle"/>
          </p:nvPr>
        </p:nvSpPr>
        <p:spPr>
          <a:xfrm>
            <a:off x="485640" y="1678320"/>
            <a:ext cx="8742600" cy="423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0" y="0"/>
            <a:ext cx="9458999" cy="72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>
            <p:ph type="title"/>
          </p:nvPr>
        </p:nvSpPr>
        <p:spPr>
          <a:xfrm>
            <a:off x="685051" y="631700"/>
            <a:ext cx="7067700" cy="12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Державна підтримка МСП  </a:t>
            </a:r>
            <a:endParaRPr/>
          </a:p>
        </p:txBody>
      </p:sp>
      <p:sp>
        <p:nvSpPr>
          <p:cNvPr id="198" name="Google Shape;198;p40"/>
          <p:cNvSpPr txBox="1"/>
          <p:nvPr>
            <p:ph idx="1" type="subTitle"/>
          </p:nvPr>
        </p:nvSpPr>
        <p:spPr>
          <a:xfrm>
            <a:off x="485640" y="1678320"/>
            <a:ext cx="8742600" cy="423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" y="201200"/>
            <a:ext cx="9585650" cy="69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1869120" y="539640"/>
            <a:ext cx="5975700" cy="12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1"/>
          <p:cNvSpPr txBox="1"/>
          <p:nvPr>
            <p:ph idx="1" type="subTitle"/>
          </p:nvPr>
        </p:nvSpPr>
        <p:spPr>
          <a:xfrm>
            <a:off x="485640" y="1678320"/>
            <a:ext cx="8742600" cy="423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41"/>
          <p:cNvPicPr preferRelativeResize="0"/>
          <p:nvPr/>
        </p:nvPicPr>
        <p:blipFill rotWithShape="1">
          <a:blip r:embed="rId3">
            <a:alphaModFix/>
          </a:blip>
          <a:srcRect b="1594" l="0" r="0" t="0"/>
          <a:stretch/>
        </p:blipFill>
        <p:spPr>
          <a:xfrm>
            <a:off x="129638" y="287550"/>
            <a:ext cx="9467325" cy="65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/>
          <p:nvPr/>
        </p:nvSpPr>
        <p:spPr>
          <a:xfrm>
            <a:off x="3915790" y="1013"/>
            <a:ext cx="5906400" cy="729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2"/>
          <p:cNvSpPr/>
          <p:nvPr/>
        </p:nvSpPr>
        <p:spPr>
          <a:xfrm>
            <a:off x="485640" y="6906960"/>
            <a:ext cx="213900" cy="21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2"/>
          <p:cNvSpPr/>
          <p:nvPr/>
        </p:nvSpPr>
        <p:spPr>
          <a:xfrm>
            <a:off x="878040" y="7023240"/>
            <a:ext cx="2690103" cy="300"/>
          </a:xfrm>
          <a:custGeom>
            <a:rect b="b" l="l" r="r" t="t"/>
            <a:pathLst>
              <a:path extrusionOk="0" h="120000" w="2696845">
                <a:moveTo>
                  <a:pt x="0" y="0"/>
                </a:moveTo>
                <a:lnTo>
                  <a:pt x="2696694" y="0"/>
                </a:lnTo>
              </a:path>
            </a:pathLst>
          </a:custGeom>
          <a:noFill/>
          <a:ln cap="flat" cmpd="sng" w="9525">
            <a:solidFill>
              <a:srgbClr val="4EA42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42"/>
          <p:cNvSpPr/>
          <p:nvPr/>
        </p:nvSpPr>
        <p:spPr>
          <a:xfrm>
            <a:off x="3847775" y="1115875"/>
            <a:ext cx="5906400" cy="4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000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«Кредит на придбання ОЗ» </a:t>
            </a:r>
            <a:endParaRPr>
              <a:highlight>
                <a:srgbClr val="C9DAF8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uk-UA" sz="17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забезпеченням є придбане майно</a:t>
            </a:r>
            <a:endParaRPr sz="17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uk-UA" sz="17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фінансування до 80% вартості майна</a:t>
            </a:r>
            <a:endParaRPr sz="17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uk-UA" sz="17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строком до 5 років із можливістю дострокового погашення без комісії</a:t>
            </a:r>
            <a:endParaRPr sz="17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«Кредит на придбання ОЗ (б/в)» </a:t>
            </a:r>
            <a:endParaRPr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uk-UA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забезпеченням є придбане майно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uk-UA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фінансування до 70% вартості майна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uk-UA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строком до 5 років із можливістю дострокового погашення без комісії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b="1" lang="uk-UA" sz="1800"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КуБ під заставу</a:t>
            </a:r>
            <a:r>
              <a:rPr b="1"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>
              <a:highlight>
                <a:srgbClr val="C9DAF8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uk-UA" sz="17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придбання основних засобів під іншу заставу</a:t>
            </a:r>
            <a:endParaRPr sz="17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uk-UA" sz="17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відсутність авансового внеску</a:t>
            </a:r>
            <a:endParaRPr sz="17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uk-UA" sz="17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строком  до 3 років із достроковим погашенням без ко</a:t>
            </a:r>
            <a:r>
              <a:rPr lang="uk-UA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місії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42"/>
          <p:cNvSpPr/>
          <p:nvPr/>
        </p:nvSpPr>
        <p:spPr>
          <a:xfrm>
            <a:off x="3961625" y="0"/>
            <a:ext cx="5678700" cy="718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234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Приват</a:t>
            </a:r>
            <a:r>
              <a:rPr b="1"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</a:t>
            </a:r>
            <a:r>
              <a:rPr b="1" i="0" lang="uk-UA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анк пропонує декілька варіантів: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2"/>
          <p:cNvSpPr/>
          <p:nvPr/>
        </p:nvSpPr>
        <p:spPr>
          <a:xfrm>
            <a:off x="245300" y="518400"/>
            <a:ext cx="34053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Ваш бізнес потребує </a:t>
            </a:r>
            <a:r>
              <a:rPr b="1" lang="uk-UA" sz="2400">
                <a:latin typeface="Montserrat"/>
                <a:ea typeface="Montserrat"/>
                <a:cs typeface="Montserrat"/>
                <a:sym typeface="Montserrat"/>
              </a:rPr>
              <a:t>оновлення основних засобів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300" y="3120750"/>
            <a:ext cx="3542975" cy="175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A1D7DE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jpg" id="222" name="Google Shape;22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281" y="3345314"/>
            <a:ext cx="2310807" cy="152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3"/>
          <p:cNvSpPr/>
          <p:nvPr/>
        </p:nvSpPr>
        <p:spPr>
          <a:xfrm>
            <a:off x="3822704" y="4"/>
            <a:ext cx="5907000" cy="729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650" lIns="91350" spcFirstLastPara="1" rIns="91350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3"/>
          <p:cNvSpPr txBox="1"/>
          <p:nvPr/>
        </p:nvSpPr>
        <p:spPr>
          <a:xfrm>
            <a:off x="469425" y="518452"/>
            <a:ext cx="31815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«Кредит </a:t>
            </a:r>
            <a:br>
              <a:rPr b="1" i="0" lang="uk-UA" sz="24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придбання </a:t>
            </a:r>
            <a:r>
              <a:rPr b="1" lang="uk-UA" sz="2400">
                <a:latin typeface="Montserrat"/>
                <a:ea typeface="Montserrat"/>
                <a:cs typeface="Montserrat"/>
                <a:sym typeface="Montserrat"/>
              </a:rPr>
              <a:t>основних засобів</a:t>
            </a: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 </a:t>
            </a:r>
            <a:endParaRPr/>
          </a:p>
        </p:txBody>
      </p:sp>
      <p:sp>
        <p:nvSpPr>
          <p:cNvPr id="225" name="Google Shape;225;p43"/>
          <p:cNvSpPr/>
          <p:nvPr/>
        </p:nvSpPr>
        <p:spPr>
          <a:xfrm>
            <a:off x="485725" y="6906848"/>
            <a:ext cx="214200" cy="214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878138" y="7023158"/>
            <a:ext cx="2690103" cy="0"/>
          </a:xfrm>
          <a:custGeom>
            <a:rect b="b" l="l" r="r" t="t"/>
            <a:pathLst>
              <a:path extrusionOk="0" h="120000" w="2696845">
                <a:moveTo>
                  <a:pt x="0" y="0"/>
                </a:moveTo>
                <a:lnTo>
                  <a:pt x="2696694" y="0"/>
                </a:lnTo>
              </a:path>
            </a:pathLst>
          </a:custGeom>
          <a:noFill/>
          <a:ln cap="flat" cmpd="sng" w="9525">
            <a:solidFill>
              <a:srgbClr val="4EA4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 txBox="1"/>
          <p:nvPr/>
        </p:nvSpPr>
        <p:spPr>
          <a:xfrm>
            <a:off x="4046775" y="159425"/>
            <a:ext cx="5442000" cy="24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Фінансова підтримка бізнесу </a:t>
            </a:r>
            <a:br>
              <a:rPr b="1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 придбання:</a:t>
            </a: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самохідної сільгосптехніки;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причіпної/навісної сільгосптехніки;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комерційного автотранспорту;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спецтехніки; </a:t>
            </a:r>
            <a:endParaRPr b="0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43"/>
          <p:cNvPicPr preferRelativeResize="0"/>
          <p:nvPr/>
        </p:nvPicPr>
        <p:blipFill rotWithShape="1">
          <a:blip r:embed="rId5">
            <a:alphaModFix amt="93000"/>
          </a:blip>
          <a:srcRect b="0" l="0" r="0" t="0"/>
          <a:stretch/>
        </p:blipFill>
        <p:spPr>
          <a:xfrm flipH="1">
            <a:off x="1034951" y="4733599"/>
            <a:ext cx="2533295" cy="162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3"/>
          <p:cNvSpPr txBox="1"/>
          <p:nvPr/>
        </p:nvSpPr>
        <p:spPr>
          <a:xfrm>
            <a:off x="4055200" y="2813900"/>
            <a:ext cx="54420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latin typeface="Montserrat"/>
                <a:ea typeface="Montserrat"/>
                <a:cs typeface="Montserrat"/>
                <a:sym typeface="Montserrat"/>
              </a:rPr>
              <a:t>Основні умови фінансування</a:t>
            </a:r>
            <a:r>
              <a:rPr b="1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строк - до 60 місяців</a:t>
            </a:r>
            <a:endParaRPr sz="18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сума фінансу</a:t>
            </a: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вання від 4</a:t>
            </a: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00</a:t>
            </a: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 тис. грн.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Акція! Разова комісія - 0% до 29/02/2024р. (стандартна </a:t>
            </a:r>
            <a:r>
              <a:rPr lang="uk-UA" sz="1800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разова комісія 1.5% від суми кредиту) </a:t>
            </a:r>
            <a:endParaRPr sz="1800"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lang="uk-UA" sz="1800"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авансовий внесок від 20% ва</a:t>
            </a: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ртості ОЗ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без нотаріального оформлення застави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погашення щомісяця рівними платежами або адаптований графік з урахуванням сезонності бізнесу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порука власника бізнесу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A1D7DE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jpg" id="234" name="Google Shape;23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281" y="3345314"/>
            <a:ext cx="2310807" cy="152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4"/>
          <p:cNvSpPr/>
          <p:nvPr/>
        </p:nvSpPr>
        <p:spPr>
          <a:xfrm>
            <a:off x="3822704" y="4"/>
            <a:ext cx="5907000" cy="729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650" lIns="91350" spcFirstLastPara="1" rIns="91350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4"/>
          <p:cNvSpPr txBox="1"/>
          <p:nvPr/>
        </p:nvSpPr>
        <p:spPr>
          <a:xfrm>
            <a:off x="469425" y="518452"/>
            <a:ext cx="31815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«Кредит </a:t>
            </a:r>
            <a:br>
              <a:rPr b="1" i="0" lang="uk-UA" sz="2400" u="none" cap="none" strike="noStrik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придбання </a:t>
            </a:r>
            <a:r>
              <a:rPr b="1" lang="uk-UA" sz="2400">
                <a:latin typeface="Montserrat"/>
                <a:ea typeface="Montserrat"/>
                <a:cs typeface="Montserrat"/>
                <a:sym typeface="Montserrat"/>
              </a:rPr>
              <a:t>основних засобів (б/в)</a:t>
            </a: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 </a:t>
            </a:r>
            <a:endParaRPr/>
          </a:p>
        </p:txBody>
      </p:sp>
      <p:sp>
        <p:nvSpPr>
          <p:cNvPr id="237" name="Google Shape;237;p44"/>
          <p:cNvSpPr/>
          <p:nvPr/>
        </p:nvSpPr>
        <p:spPr>
          <a:xfrm>
            <a:off x="485725" y="6906848"/>
            <a:ext cx="214200" cy="214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4"/>
          <p:cNvSpPr/>
          <p:nvPr/>
        </p:nvSpPr>
        <p:spPr>
          <a:xfrm>
            <a:off x="878138" y="7023158"/>
            <a:ext cx="2690103" cy="0"/>
          </a:xfrm>
          <a:custGeom>
            <a:rect b="b" l="l" r="r" t="t"/>
            <a:pathLst>
              <a:path extrusionOk="0" h="120000" w="2696845">
                <a:moveTo>
                  <a:pt x="0" y="0"/>
                </a:moveTo>
                <a:lnTo>
                  <a:pt x="2696694" y="0"/>
                </a:lnTo>
              </a:path>
            </a:pathLst>
          </a:custGeom>
          <a:noFill/>
          <a:ln cap="flat" cmpd="sng" w="9525">
            <a:solidFill>
              <a:srgbClr val="4EA4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4"/>
          <p:cNvSpPr txBox="1"/>
          <p:nvPr/>
        </p:nvSpPr>
        <p:spPr>
          <a:xfrm>
            <a:off x="4046775" y="159425"/>
            <a:ext cx="5442000" cy="24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Фінансова підтримка бізнесу </a:t>
            </a:r>
            <a:br>
              <a:rPr b="1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 придбання:</a:t>
            </a: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самохідної сільгосптехніки;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комерційного автотранспорту (вантаж</a:t>
            </a: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ні автомобілі, автобуси, мікроавтобуси)</a:t>
            </a: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спецтехніки;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44"/>
          <p:cNvPicPr preferRelativeResize="0"/>
          <p:nvPr/>
        </p:nvPicPr>
        <p:blipFill rotWithShape="1">
          <a:blip r:embed="rId5">
            <a:alphaModFix amt="93000"/>
          </a:blip>
          <a:srcRect b="0" l="0" r="0" t="0"/>
          <a:stretch/>
        </p:blipFill>
        <p:spPr>
          <a:xfrm flipH="1">
            <a:off x="1034951" y="4733599"/>
            <a:ext cx="2533295" cy="162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4"/>
          <p:cNvSpPr txBox="1"/>
          <p:nvPr/>
        </p:nvSpPr>
        <p:spPr>
          <a:xfrm>
            <a:off x="4055200" y="2813900"/>
            <a:ext cx="54420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latin typeface="Montserrat"/>
                <a:ea typeface="Montserrat"/>
                <a:cs typeface="Montserrat"/>
                <a:sym typeface="Montserrat"/>
              </a:rPr>
              <a:t>Основні умови фінансування</a:t>
            </a:r>
            <a:r>
              <a:rPr b="1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строк - до 60 місяців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сума фінансу</a:t>
            </a: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вання від 350 тис. грн.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Акція! Разова комісія - 0% до 29/02/2024р. (стандартна разова комісія 1.5% від суми кредиту)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●"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авансовий внесок від 30% вартості ОЗ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без нотаріального оформлення застави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погашення щомісяця рівними платежами або адаптований графік з урахуванням сезонності бізнесу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uk-UA" sz="1800">
                <a:latin typeface="Montserrat"/>
                <a:ea typeface="Montserrat"/>
                <a:cs typeface="Montserrat"/>
                <a:sym typeface="Montserrat"/>
              </a:rPr>
              <a:t>порука власника бізнесу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A1D7DE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/>
          <p:nvPr/>
        </p:nvSpPr>
        <p:spPr>
          <a:xfrm>
            <a:off x="3822704" y="4"/>
            <a:ext cx="5907000" cy="729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650" lIns="91350" spcFirstLastPara="1" rIns="91350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5"/>
          <p:cNvSpPr txBox="1"/>
          <p:nvPr/>
        </p:nvSpPr>
        <p:spPr>
          <a:xfrm>
            <a:off x="469425" y="518452"/>
            <a:ext cx="31815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«К</a:t>
            </a:r>
            <a:r>
              <a:rPr b="1" lang="uk-UA" sz="2400"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 пі</a:t>
            </a:r>
            <a:r>
              <a:rPr b="1" lang="uk-UA" sz="2400">
                <a:latin typeface="Montserrat"/>
                <a:ea typeface="Montserrat"/>
                <a:cs typeface="Montserrat"/>
                <a:sym typeface="Montserrat"/>
              </a:rPr>
              <a:t>д заставу</a:t>
            </a:r>
            <a:r>
              <a:rPr b="1" i="0" lang="uk-UA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 </a:t>
            </a:r>
            <a:endParaRPr/>
          </a:p>
        </p:txBody>
      </p:sp>
      <p:sp>
        <p:nvSpPr>
          <p:cNvPr id="248" name="Google Shape;248;p45"/>
          <p:cNvSpPr/>
          <p:nvPr/>
        </p:nvSpPr>
        <p:spPr>
          <a:xfrm>
            <a:off x="485725" y="6906848"/>
            <a:ext cx="214200" cy="214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5"/>
          <p:cNvSpPr/>
          <p:nvPr/>
        </p:nvSpPr>
        <p:spPr>
          <a:xfrm>
            <a:off x="878138" y="7023158"/>
            <a:ext cx="2690103" cy="0"/>
          </a:xfrm>
          <a:custGeom>
            <a:rect b="b" l="l" r="r" t="t"/>
            <a:pathLst>
              <a:path extrusionOk="0" h="120000" w="2696845">
                <a:moveTo>
                  <a:pt x="0" y="0"/>
                </a:moveTo>
                <a:lnTo>
                  <a:pt x="2696694" y="0"/>
                </a:lnTo>
              </a:path>
            </a:pathLst>
          </a:custGeom>
          <a:noFill/>
          <a:ln cap="flat" cmpd="sng" w="9525">
            <a:solidFill>
              <a:srgbClr val="4EA4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5"/>
          <p:cNvSpPr txBox="1"/>
          <p:nvPr/>
        </p:nvSpPr>
        <p:spPr>
          <a:xfrm>
            <a:off x="4046775" y="159425"/>
            <a:ext cx="54420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latin typeface="Montserrat"/>
                <a:ea typeface="Montserrat"/>
                <a:cs typeface="Montserrat"/>
                <a:sym typeface="Montserrat"/>
              </a:rPr>
              <a:t>Фінансування потреб бізнесу під заставу: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автотранспорту;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житлової чи комерційної нерухомості;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самохідної сільгосптехніки;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причіпної/навісної сільгосптехніки;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844" lvl="0" marL="323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erriweather Sans"/>
              <a:buChar char="●"/>
            </a:pPr>
            <a:r>
              <a:rPr lang="uk-UA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комерційного автотранспорту.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5"/>
          <p:cNvSpPr txBox="1"/>
          <p:nvPr/>
        </p:nvSpPr>
        <p:spPr>
          <a:xfrm>
            <a:off x="4055200" y="3132800"/>
            <a:ext cx="54420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latin typeface="Montserrat"/>
                <a:ea typeface="Montserrat"/>
                <a:cs typeface="Montserrat"/>
                <a:sym typeface="Montserrat"/>
              </a:rPr>
              <a:t>Основні умови фінансування</a:t>
            </a:r>
            <a:r>
              <a:rPr b="1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0" i="0" lang="uk-UA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строк - до 36 місяців</a:t>
            </a:r>
            <a:endParaRPr sz="18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сума фінансування від 100 тис. грн. до     </a:t>
            </a: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7 000</a:t>
            </a: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 тис. грн. ;</a:t>
            </a:r>
            <a:endParaRPr sz="18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комісія - 0% (для заставних кредитів до 29/02/2024р. )</a:t>
            </a:r>
            <a:endParaRPr sz="18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комісія - 1.5 %(разова комісія 1% від суми кредиту та 0,5% від суми державної гарантії)</a:t>
            </a:r>
            <a:endParaRPr sz="1800">
              <a:solidFill>
                <a:schemeClr val="dk1"/>
              </a:solidFill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погашення щомісяця рівними платежами або адаптований графік з урахуванням сезонності бізнесу;</a:t>
            </a:r>
            <a:endParaRPr sz="1800"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>
                <a:solidFill>
                  <a:schemeClr val="dk1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порука власника бізнесу</a:t>
            </a:r>
            <a:endParaRPr sz="1800">
              <a:highlight>
                <a:srgbClr val="C9DA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kub_.png" id="252" name="Google Shape;25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4019" y="4277978"/>
            <a:ext cx="1966410" cy="2154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ivatBank-16:9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