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50" r:id="rId3"/>
    <p:sldMasterId id="2147483776" r:id="rId4"/>
    <p:sldMasterId id="2147483789" r:id="rId5"/>
    <p:sldMasterId id="2147483841" r:id="rId6"/>
    <p:sldMasterId id="2147483853" r:id="rId7"/>
    <p:sldMasterId id="2147483873" r:id="rId8"/>
    <p:sldMasterId id="2147483886" r:id="rId9"/>
    <p:sldMasterId id="2147483900" r:id="rId10"/>
  </p:sldMasterIdLst>
  <p:notesMasterIdLst>
    <p:notesMasterId r:id="rId31"/>
  </p:notesMasterIdLst>
  <p:sldIdLst>
    <p:sldId id="271" r:id="rId11"/>
    <p:sldId id="396" r:id="rId12"/>
    <p:sldId id="402" r:id="rId13"/>
    <p:sldId id="399" r:id="rId14"/>
    <p:sldId id="388" r:id="rId15"/>
    <p:sldId id="259" r:id="rId16"/>
    <p:sldId id="404" r:id="rId17"/>
    <p:sldId id="380" r:id="rId18"/>
    <p:sldId id="383" r:id="rId19"/>
    <p:sldId id="403" r:id="rId20"/>
    <p:sldId id="386" r:id="rId21"/>
    <p:sldId id="387" r:id="rId22"/>
    <p:sldId id="400" r:id="rId23"/>
    <p:sldId id="381" r:id="rId24"/>
    <p:sldId id="405" r:id="rId25"/>
    <p:sldId id="406" r:id="rId26"/>
    <p:sldId id="389" r:id="rId27"/>
    <p:sldId id="407" r:id="rId28"/>
    <p:sldId id="408" r:id="rId29"/>
    <p:sldId id="401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Рівень індексу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Україна</c:v>
                </c:pt>
                <c:pt idx="1">
                  <c:v>Туреччина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68-4B75-B075-E61ED9697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940801216"/>
        <c:axId val="-1940796320"/>
      </c:barChart>
      <c:catAx>
        <c:axId val="-1940801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940796320"/>
        <c:crosses val="autoZero"/>
        <c:auto val="1"/>
        <c:lblAlgn val="ctr"/>
        <c:lblOffset val="100"/>
        <c:noMultiLvlLbl val="0"/>
      </c:catAx>
      <c:valAx>
        <c:axId val="-1940796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94080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88C4E-A580-48EA-9FC9-C418A37EC62F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BF7C9-DA4E-4A37-803D-E329510E3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010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9061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7257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869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77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31425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963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818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42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94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4278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417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946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372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954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3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37942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249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813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655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048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30861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54673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1" name="Рисунок 7"/>
          <p:cNvSpPr>
            <a:spLocks noGrp="1"/>
          </p:cNvSpPr>
          <p:nvPr>
            <p:ph type="pic" sz="quarter" idx="13"/>
          </p:nvPr>
        </p:nvSpPr>
        <p:spPr>
          <a:xfrm>
            <a:off x="78486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2" name="Рисунок 7"/>
          <p:cNvSpPr>
            <a:spLocks noGrp="1"/>
          </p:cNvSpPr>
          <p:nvPr>
            <p:ph type="pic" sz="quarter" idx="14"/>
          </p:nvPr>
        </p:nvSpPr>
        <p:spPr>
          <a:xfrm>
            <a:off x="7048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15"/>
          </p:nvPr>
        </p:nvSpPr>
        <p:spPr>
          <a:xfrm>
            <a:off x="30861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4" name="Рисунок 7"/>
          <p:cNvSpPr>
            <a:spLocks noGrp="1"/>
          </p:cNvSpPr>
          <p:nvPr>
            <p:ph type="pic" sz="quarter" idx="16"/>
          </p:nvPr>
        </p:nvSpPr>
        <p:spPr>
          <a:xfrm>
            <a:off x="54673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5" name="Рисунок 7"/>
          <p:cNvSpPr>
            <a:spLocks noGrp="1"/>
          </p:cNvSpPr>
          <p:nvPr>
            <p:ph type="pic" sz="quarter" idx="17"/>
          </p:nvPr>
        </p:nvSpPr>
        <p:spPr>
          <a:xfrm>
            <a:off x="78486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6" name="Рисунок 7"/>
          <p:cNvSpPr>
            <a:spLocks noGrp="1"/>
          </p:cNvSpPr>
          <p:nvPr>
            <p:ph type="pic" sz="quarter" idx="18"/>
          </p:nvPr>
        </p:nvSpPr>
        <p:spPr>
          <a:xfrm>
            <a:off x="7048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7" name="Рисунок 7"/>
          <p:cNvSpPr>
            <a:spLocks noGrp="1"/>
          </p:cNvSpPr>
          <p:nvPr>
            <p:ph type="pic" sz="quarter" idx="19"/>
          </p:nvPr>
        </p:nvSpPr>
        <p:spPr>
          <a:xfrm>
            <a:off x="30861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8" name="Рисунок 7"/>
          <p:cNvSpPr>
            <a:spLocks noGrp="1"/>
          </p:cNvSpPr>
          <p:nvPr>
            <p:ph type="pic" sz="quarter" idx="20"/>
          </p:nvPr>
        </p:nvSpPr>
        <p:spPr>
          <a:xfrm>
            <a:off x="54673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9" name="Рисунок 7"/>
          <p:cNvSpPr>
            <a:spLocks noGrp="1"/>
          </p:cNvSpPr>
          <p:nvPr>
            <p:ph type="pic" sz="quarter" idx="21"/>
          </p:nvPr>
        </p:nvSpPr>
        <p:spPr>
          <a:xfrm>
            <a:off x="78486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177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048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30861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54673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1" name="Рисунок 7"/>
          <p:cNvSpPr>
            <a:spLocks noGrp="1"/>
          </p:cNvSpPr>
          <p:nvPr>
            <p:ph type="pic" sz="quarter" idx="13"/>
          </p:nvPr>
        </p:nvSpPr>
        <p:spPr>
          <a:xfrm>
            <a:off x="78486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2" name="Рисунок 7"/>
          <p:cNvSpPr>
            <a:spLocks noGrp="1"/>
          </p:cNvSpPr>
          <p:nvPr>
            <p:ph type="pic" sz="quarter" idx="14"/>
          </p:nvPr>
        </p:nvSpPr>
        <p:spPr>
          <a:xfrm>
            <a:off x="7048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15"/>
          </p:nvPr>
        </p:nvSpPr>
        <p:spPr>
          <a:xfrm>
            <a:off x="30861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4" name="Рисунок 7"/>
          <p:cNvSpPr>
            <a:spLocks noGrp="1"/>
          </p:cNvSpPr>
          <p:nvPr>
            <p:ph type="pic" sz="quarter" idx="16"/>
          </p:nvPr>
        </p:nvSpPr>
        <p:spPr>
          <a:xfrm>
            <a:off x="54673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5" name="Рисунок 7"/>
          <p:cNvSpPr>
            <a:spLocks noGrp="1"/>
          </p:cNvSpPr>
          <p:nvPr>
            <p:ph type="pic" sz="quarter" idx="17"/>
          </p:nvPr>
        </p:nvSpPr>
        <p:spPr>
          <a:xfrm>
            <a:off x="78486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6" name="Рисунок 7"/>
          <p:cNvSpPr>
            <a:spLocks noGrp="1"/>
          </p:cNvSpPr>
          <p:nvPr>
            <p:ph type="pic" sz="quarter" idx="18"/>
          </p:nvPr>
        </p:nvSpPr>
        <p:spPr>
          <a:xfrm>
            <a:off x="7048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7" name="Рисунок 7"/>
          <p:cNvSpPr>
            <a:spLocks noGrp="1"/>
          </p:cNvSpPr>
          <p:nvPr>
            <p:ph type="pic" sz="quarter" idx="19"/>
          </p:nvPr>
        </p:nvSpPr>
        <p:spPr>
          <a:xfrm>
            <a:off x="30861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8" name="Рисунок 7"/>
          <p:cNvSpPr>
            <a:spLocks noGrp="1"/>
          </p:cNvSpPr>
          <p:nvPr>
            <p:ph type="pic" sz="quarter" idx="20"/>
          </p:nvPr>
        </p:nvSpPr>
        <p:spPr>
          <a:xfrm>
            <a:off x="54673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9" name="Рисунок 7"/>
          <p:cNvSpPr>
            <a:spLocks noGrp="1"/>
          </p:cNvSpPr>
          <p:nvPr>
            <p:ph type="pic" sz="quarter" idx="21"/>
          </p:nvPr>
        </p:nvSpPr>
        <p:spPr>
          <a:xfrm>
            <a:off x="78486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4543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500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012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908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750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1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953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455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9562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440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855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820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964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048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30861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54673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1" name="Рисунок 7"/>
          <p:cNvSpPr>
            <a:spLocks noGrp="1"/>
          </p:cNvSpPr>
          <p:nvPr>
            <p:ph type="pic" sz="quarter" idx="13"/>
          </p:nvPr>
        </p:nvSpPr>
        <p:spPr>
          <a:xfrm>
            <a:off x="78486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2" name="Рисунок 7"/>
          <p:cNvSpPr>
            <a:spLocks noGrp="1"/>
          </p:cNvSpPr>
          <p:nvPr>
            <p:ph type="pic" sz="quarter" idx="14"/>
          </p:nvPr>
        </p:nvSpPr>
        <p:spPr>
          <a:xfrm>
            <a:off x="7048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15"/>
          </p:nvPr>
        </p:nvSpPr>
        <p:spPr>
          <a:xfrm>
            <a:off x="30861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4" name="Рисунок 7"/>
          <p:cNvSpPr>
            <a:spLocks noGrp="1"/>
          </p:cNvSpPr>
          <p:nvPr>
            <p:ph type="pic" sz="quarter" idx="16"/>
          </p:nvPr>
        </p:nvSpPr>
        <p:spPr>
          <a:xfrm>
            <a:off x="54673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5" name="Рисунок 7"/>
          <p:cNvSpPr>
            <a:spLocks noGrp="1"/>
          </p:cNvSpPr>
          <p:nvPr>
            <p:ph type="pic" sz="quarter" idx="17"/>
          </p:nvPr>
        </p:nvSpPr>
        <p:spPr>
          <a:xfrm>
            <a:off x="78486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6" name="Рисунок 7"/>
          <p:cNvSpPr>
            <a:spLocks noGrp="1"/>
          </p:cNvSpPr>
          <p:nvPr>
            <p:ph type="pic" sz="quarter" idx="18"/>
          </p:nvPr>
        </p:nvSpPr>
        <p:spPr>
          <a:xfrm>
            <a:off x="7048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7" name="Рисунок 7"/>
          <p:cNvSpPr>
            <a:spLocks noGrp="1"/>
          </p:cNvSpPr>
          <p:nvPr>
            <p:ph type="pic" sz="quarter" idx="19"/>
          </p:nvPr>
        </p:nvSpPr>
        <p:spPr>
          <a:xfrm>
            <a:off x="30861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8" name="Рисунок 7"/>
          <p:cNvSpPr>
            <a:spLocks noGrp="1"/>
          </p:cNvSpPr>
          <p:nvPr>
            <p:ph type="pic" sz="quarter" idx="20"/>
          </p:nvPr>
        </p:nvSpPr>
        <p:spPr>
          <a:xfrm>
            <a:off x="54673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9" name="Рисунок 7"/>
          <p:cNvSpPr>
            <a:spLocks noGrp="1"/>
          </p:cNvSpPr>
          <p:nvPr>
            <p:ph type="pic" sz="quarter" idx="21"/>
          </p:nvPr>
        </p:nvSpPr>
        <p:spPr>
          <a:xfrm>
            <a:off x="78486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1302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048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30861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54673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1" name="Рисунок 7"/>
          <p:cNvSpPr>
            <a:spLocks noGrp="1"/>
          </p:cNvSpPr>
          <p:nvPr>
            <p:ph type="pic" sz="quarter" idx="13"/>
          </p:nvPr>
        </p:nvSpPr>
        <p:spPr>
          <a:xfrm>
            <a:off x="78486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2" name="Рисунок 7"/>
          <p:cNvSpPr>
            <a:spLocks noGrp="1"/>
          </p:cNvSpPr>
          <p:nvPr>
            <p:ph type="pic" sz="quarter" idx="14"/>
          </p:nvPr>
        </p:nvSpPr>
        <p:spPr>
          <a:xfrm>
            <a:off x="7048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15"/>
          </p:nvPr>
        </p:nvSpPr>
        <p:spPr>
          <a:xfrm>
            <a:off x="30861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4" name="Рисунок 7"/>
          <p:cNvSpPr>
            <a:spLocks noGrp="1"/>
          </p:cNvSpPr>
          <p:nvPr>
            <p:ph type="pic" sz="quarter" idx="16"/>
          </p:nvPr>
        </p:nvSpPr>
        <p:spPr>
          <a:xfrm>
            <a:off x="54673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5" name="Рисунок 7"/>
          <p:cNvSpPr>
            <a:spLocks noGrp="1"/>
          </p:cNvSpPr>
          <p:nvPr>
            <p:ph type="pic" sz="quarter" idx="17"/>
          </p:nvPr>
        </p:nvSpPr>
        <p:spPr>
          <a:xfrm>
            <a:off x="78486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6" name="Рисунок 7"/>
          <p:cNvSpPr>
            <a:spLocks noGrp="1"/>
          </p:cNvSpPr>
          <p:nvPr>
            <p:ph type="pic" sz="quarter" idx="18"/>
          </p:nvPr>
        </p:nvSpPr>
        <p:spPr>
          <a:xfrm>
            <a:off x="7048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7" name="Рисунок 7"/>
          <p:cNvSpPr>
            <a:spLocks noGrp="1"/>
          </p:cNvSpPr>
          <p:nvPr>
            <p:ph type="pic" sz="quarter" idx="19"/>
          </p:nvPr>
        </p:nvSpPr>
        <p:spPr>
          <a:xfrm>
            <a:off x="30861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8" name="Рисунок 7"/>
          <p:cNvSpPr>
            <a:spLocks noGrp="1"/>
          </p:cNvSpPr>
          <p:nvPr>
            <p:ph type="pic" sz="quarter" idx="20"/>
          </p:nvPr>
        </p:nvSpPr>
        <p:spPr>
          <a:xfrm>
            <a:off x="54673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9" name="Рисунок 7"/>
          <p:cNvSpPr>
            <a:spLocks noGrp="1"/>
          </p:cNvSpPr>
          <p:nvPr>
            <p:ph type="pic" sz="quarter" idx="21"/>
          </p:nvPr>
        </p:nvSpPr>
        <p:spPr>
          <a:xfrm>
            <a:off x="78486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05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20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27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806357" y="2062255"/>
            <a:ext cx="3066396" cy="3066396"/>
          </a:xfrm>
          <a:prstGeom prst="flowChartConnector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1"/>
          </p:nvPr>
        </p:nvSpPr>
        <p:spPr>
          <a:xfrm>
            <a:off x="4499629" y="2062255"/>
            <a:ext cx="3073148" cy="3073148"/>
          </a:xfrm>
          <a:prstGeom prst="flowChartConnector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2"/>
          </p:nvPr>
        </p:nvSpPr>
        <p:spPr>
          <a:xfrm>
            <a:off x="8199653" y="2062255"/>
            <a:ext cx="3066396" cy="3066396"/>
          </a:xfrm>
          <a:prstGeom prst="flowChartConnector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40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69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16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9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равнение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pic" idx="2"/>
          </p:nvPr>
        </p:nvSpPr>
        <p:spPr>
          <a:xfrm>
            <a:off x="806357" y="2062255"/>
            <a:ext cx="3066396" cy="3066396"/>
          </a:xfrm>
          <a:prstGeom prst="flowChartConnector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pic" idx="3"/>
          </p:nvPr>
        </p:nvSpPr>
        <p:spPr>
          <a:xfrm>
            <a:off x="4499629" y="2062255"/>
            <a:ext cx="3073148" cy="3073148"/>
          </a:xfrm>
          <a:prstGeom prst="flowChartConnector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pic" idx="4"/>
          </p:nvPr>
        </p:nvSpPr>
        <p:spPr>
          <a:xfrm>
            <a:off x="8199653" y="2062255"/>
            <a:ext cx="3066396" cy="3066396"/>
          </a:xfrm>
          <a:prstGeom prst="flowChartConnector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2210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63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89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50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048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30861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54673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1" name="Рисунок 7"/>
          <p:cNvSpPr>
            <a:spLocks noGrp="1"/>
          </p:cNvSpPr>
          <p:nvPr>
            <p:ph type="pic" sz="quarter" idx="13"/>
          </p:nvPr>
        </p:nvSpPr>
        <p:spPr>
          <a:xfrm>
            <a:off x="78486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2" name="Рисунок 7"/>
          <p:cNvSpPr>
            <a:spLocks noGrp="1"/>
          </p:cNvSpPr>
          <p:nvPr>
            <p:ph type="pic" sz="quarter" idx="14"/>
          </p:nvPr>
        </p:nvSpPr>
        <p:spPr>
          <a:xfrm>
            <a:off x="7048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15"/>
          </p:nvPr>
        </p:nvSpPr>
        <p:spPr>
          <a:xfrm>
            <a:off x="30861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4" name="Рисунок 7"/>
          <p:cNvSpPr>
            <a:spLocks noGrp="1"/>
          </p:cNvSpPr>
          <p:nvPr>
            <p:ph type="pic" sz="quarter" idx="16"/>
          </p:nvPr>
        </p:nvSpPr>
        <p:spPr>
          <a:xfrm>
            <a:off x="54673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5" name="Рисунок 7"/>
          <p:cNvSpPr>
            <a:spLocks noGrp="1"/>
          </p:cNvSpPr>
          <p:nvPr>
            <p:ph type="pic" sz="quarter" idx="17"/>
          </p:nvPr>
        </p:nvSpPr>
        <p:spPr>
          <a:xfrm>
            <a:off x="78486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6" name="Рисунок 7"/>
          <p:cNvSpPr>
            <a:spLocks noGrp="1"/>
          </p:cNvSpPr>
          <p:nvPr>
            <p:ph type="pic" sz="quarter" idx="18"/>
          </p:nvPr>
        </p:nvSpPr>
        <p:spPr>
          <a:xfrm>
            <a:off x="7048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7" name="Рисунок 7"/>
          <p:cNvSpPr>
            <a:spLocks noGrp="1"/>
          </p:cNvSpPr>
          <p:nvPr>
            <p:ph type="pic" sz="quarter" idx="19"/>
          </p:nvPr>
        </p:nvSpPr>
        <p:spPr>
          <a:xfrm>
            <a:off x="30861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8" name="Рисунок 7"/>
          <p:cNvSpPr>
            <a:spLocks noGrp="1"/>
          </p:cNvSpPr>
          <p:nvPr>
            <p:ph type="pic" sz="quarter" idx="20"/>
          </p:nvPr>
        </p:nvSpPr>
        <p:spPr>
          <a:xfrm>
            <a:off x="54673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9" name="Рисунок 7"/>
          <p:cNvSpPr>
            <a:spLocks noGrp="1"/>
          </p:cNvSpPr>
          <p:nvPr>
            <p:ph type="pic" sz="quarter" idx="21"/>
          </p:nvPr>
        </p:nvSpPr>
        <p:spPr>
          <a:xfrm>
            <a:off x="78486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05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35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94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25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806357" y="2062255"/>
            <a:ext cx="3066396" cy="3066396"/>
          </a:xfrm>
          <a:prstGeom prst="flowChartConnector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1"/>
          </p:nvPr>
        </p:nvSpPr>
        <p:spPr>
          <a:xfrm>
            <a:off x="4499629" y="2062255"/>
            <a:ext cx="3073148" cy="3073148"/>
          </a:xfrm>
          <a:prstGeom prst="flowChartConnector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2"/>
          </p:nvPr>
        </p:nvSpPr>
        <p:spPr>
          <a:xfrm>
            <a:off x="8199653" y="2062255"/>
            <a:ext cx="3066396" cy="3066396"/>
          </a:xfrm>
          <a:prstGeom prst="flowChartConnector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87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898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12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2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96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63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139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14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048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30861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54673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1" name="Рисунок 7"/>
          <p:cNvSpPr>
            <a:spLocks noGrp="1"/>
          </p:cNvSpPr>
          <p:nvPr>
            <p:ph type="pic" sz="quarter" idx="13"/>
          </p:nvPr>
        </p:nvSpPr>
        <p:spPr>
          <a:xfrm>
            <a:off x="78486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2" name="Рисунок 7"/>
          <p:cNvSpPr>
            <a:spLocks noGrp="1"/>
          </p:cNvSpPr>
          <p:nvPr>
            <p:ph type="pic" sz="quarter" idx="14"/>
          </p:nvPr>
        </p:nvSpPr>
        <p:spPr>
          <a:xfrm>
            <a:off x="7048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15"/>
          </p:nvPr>
        </p:nvSpPr>
        <p:spPr>
          <a:xfrm>
            <a:off x="30861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4" name="Рисунок 7"/>
          <p:cNvSpPr>
            <a:spLocks noGrp="1"/>
          </p:cNvSpPr>
          <p:nvPr>
            <p:ph type="pic" sz="quarter" idx="16"/>
          </p:nvPr>
        </p:nvSpPr>
        <p:spPr>
          <a:xfrm>
            <a:off x="54673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5" name="Рисунок 7"/>
          <p:cNvSpPr>
            <a:spLocks noGrp="1"/>
          </p:cNvSpPr>
          <p:nvPr>
            <p:ph type="pic" sz="quarter" idx="17"/>
          </p:nvPr>
        </p:nvSpPr>
        <p:spPr>
          <a:xfrm>
            <a:off x="78486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6" name="Рисунок 7"/>
          <p:cNvSpPr>
            <a:spLocks noGrp="1"/>
          </p:cNvSpPr>
          <p:nvPr>
            <p:ph type="pic" sz="quarter" idx="18"/>
          </p:nvPr>
        </p:nvSpPr>
        <p:spPr>
          <a:xfrm>
            <a:off x="7048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7" name="Рисунок 7"/>
          <p:cNvSpPr>
            <a:spLocks noGrp="1"/>
          </p:cNvSpPr>
          <p:nvPr>
            <p:ph type="pic" sz="quarter" idx="19"/>
          </p:nvPr>
        </p:nvSpPr>
        <p:spPr>
          <a:xfrm>
            <a:off x="30861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8" name="Рисунок 7"/>
          <p:cNvSpPr>
            <a:spLocks noGrp="1"/>
          </p:cNvSpPr>
          <p:nvPr>
            <p:ph type="pic" sz="quarter" idx="20"/>
          </p:nvPr>
        </p:nvSpPr>
        <p:spPr>
          <a:xfrm>
            <a:off x="54673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9" name="Рисунок 7"/>
          <p:cNvSpPr>
            <a:spLocks noGrp="1"/>
          </p:cNvSpPr>
          <p:nvPr>
            <p:ph type="pic" sz="quarter" idx="21"/>
          </p:nvPr>
        </p:nvSpPr>
        <p:spPr>
          <a:xfrm>
            <a:off x="78486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0861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55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24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3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30686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806357" y="2062255"/>
            <a:ext cx="3066396" cy="3066396"/>
          </a:xfrm>
          <a:prstGeom prst="flowChartConnector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1"/>
          </p:nvPr>
        </p:nvSpPr>
        <p:spPr>
          <a:xfrm>
            <a:off x="4499629" y="2062255"/>
            <a:ext cx="3073148" cy="3073148"/>
          </a:xfrm>
          <a:prstGeom prst="flowChartConnector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2"/>
          </p:nvPr>
        </p:nvSpPr>
        <p:spPr>
          <a:xfrm>
            <a:off x="8199653" y="2062255"/>
            <a:ext cx="3066396" cy="3066396"/>
          </a:xfrm>
          <a:prstGeom prst="flowChartConnector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192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68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435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689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253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401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127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916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048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30861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54673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1" name="Рисунок 7"/>
          <p:cNvSpPr>
            <a:spLocks noGrp="1"/>
          </p:cNvSpPr>
          <p:nvPr>
            <p:ph type="pic" sz="quarter" idx="13"/>
          </p:nvPr>
        </p:nvSpPr>
        <p:spPr>
          <a:xfrm>
            <a:off x="78486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2" name="Рисунок 7"/>
          <p:cNvSpPr>
            <a:spLocks noGrp="1"/>
          </p:cNvSpPr>
          <p:nvPr>
            <p:ph type="pic" sz="quarter" idx="14"/>
          </p:nvPr>
        </p:nvSpPr>
        <p:spPr>
          <a:xfrm>
            <a:off x="7048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15"/>
          </p:nvPr>
        </p:nvSpPr>
        <p:spPr>
          <a:xfrm>
            <a:off x="30861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4" name="Рисунок 7"/>
          <p:cNvSpPr>
            <a:spLocks noGrp="1"/>
          </p:cNvSpPr>
          <p:nvPr>
            <p:ph type="pic" sz="quarter" idx="16"/>
          </p:nvPr>
        </p:nvSpPr>
        <p:spPr>
          <a:xfrm>
            <a:off x="54673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5" name="Рисунок 7"/>
          <p:cNvSpPr>
            <a:spLocks noGrp="1"/>
          </p:cNvSpPr>
          <p:nvPr>
            <p:ph type="pic" sz="quarter" idx="17"/>
          </p:nvPr>
        </p:nvSpPr>
        <p:spPr>
          <a:xfrm>
            <a:off x="78486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6" name="Рисунок 7"/>
          <p:cNvSpPr>
            <a:spLocks noGrp="1"/>
          </p:cNvSpPr>
          <p:nvPr>
            <p:ph type="pic" sz="quarter" idx="18"/>
          </p:nvPr>
        </p:nvSpPr>
        <p:spPr>
          <a:xfrm>
            <a:off x="7048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7" name="Рисунок 7"/>
          <p:cNvSpPr>
            <a:spLocks noGrp="1"/>
          </p:cNvSpPr>
          <p:nvPr>
            <p:ph type="pic" sz="quarter" idx="19"/>
          </p:nvPr>
        </p:nvSpPr>
        <p:spPr>
          <a:xfrm>
            <a:off x="30861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8" name="Рисунок 7"/>
          <p:cNvSpPr>
            <a:spLocks noGrp="1"/>
          </p:cNvSpPr>
          <p:nvPr>
            <p:ph type="pic" sz="quarter" idx="20"/>
          </p:nvPr>
        </p:nvSpPr>
        <p:spPr>
          <a:xfrm>
            <a:off x="54673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9" name="Рисунок 7"/>
          <p:cNvSpPr>
            <a:spLocks noGrp="1"/>
          </p:cNvSpPr>
          <p:nvPr>
            <p:ph type="pic" sz="quarter" idx="21"/>
          </p:nvPr>
        </p:nvSpPr>
        <p:spPr>
          <a:xfrm>
            <a:off x="78486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468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3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40714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793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416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806357" y="2062255"/>
            <a:ext cx="3066396" cy="3066396"/>
          </a:xfrm>
          <a:prstGeom prst="flowChartConnector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1"/>
          </p:nvPr>
        </p:nvSpPr>
        <p:spPr>
          <a:xfrm>
            <a:off x="4499629" y="2062255"/>
            <a:ext cx="3073148" cy="3073148"/>
          </a:xfrm>
          <a:prstGeom prst="flowChartConnector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2"/>
          </p:nvPr>
        </p:nvSpPr>
        <p:spPr>
          <a:xfrm>
            <a:off x="8199653" y="2062255"/>
            <a:ext cx="3066396" cy="3066396"/>
          </a:xfrm>
          <a:prstGeom prst="flowChartConnector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7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28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791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044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707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80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584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9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6936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06F4BE-39E7-5DB7-B258-10738B9FF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71E1DBC5-C1BF-26F9-CD9C-EA63EC0C1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43AA7893-8AC8-73B6-BAF5-8125D8D0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12D6-C5BB-477F-87A9-2F3F0403EFF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88373BD3-D9CC-C923-6610-DF6BAA01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97B87581-A9FF-EDB0-4068-0C5F68090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5E27-A20D-48E1-AC60-06D2E65CDE1E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456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D7B738-CF16-896B-7D92-A4D7A3E36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F2C3EDB5-930C-A8DB-503F-D1EA2D237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C721718F-7011-704A-7114-C66920FEB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12D6-C5BB-477F-87A9-2F3F0403EFF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B1850382-0498-EB14-AAED-C79937854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F2D78547-4454-C2F4-B495-07378E7C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5E27-A20D-48E1-AC60-06D2E65CDE1E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315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AECD34-903A-B551-AB80-1FECB787D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11FFE39F-D24C-F37D-546B-EC39002DC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BA8B26FC-2438-9E22-B9C0-564FDBF1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12D6-C5BB-477F-87A9-2F3F0403EFF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A0920200-9813-BD3F-2A96-952EB63E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ACC997F0-A3CD-62A0-3404-AC285DE51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5E27-A20D-48E1-AC60-06D2E65CDE1E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615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F6DED2-2481-2F88-F301-055316D1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D743B3D-25E0-3CCD-7842-212593335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AA2BF1B5-B97B-C889-60D4-F5F2A64EB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85EFBF10-5180-65A7-DDF2-65DF62F1C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12D6-C5BB-477F-87A9-2F3F0403EFF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5F8E41D1-8F19-1D4A-A79B-F3EBF22C0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54B95477-2839-7677-7DF4-0D17C751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5E27-A20D-48E1-AC60-06D2E65CDE1E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669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F3CD86-AC17-5C17-1A45-C5DA9FEB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124461E1-BB57-898C-7A9C-F3727D9CE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BC308198-2EE2-D977-8815-41E6E8624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xmlns="" id="{15C29285-3304-7ADB-E1DC-E2D7B68D2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xmlns="" id="{5A362AC8-325A-9A20-AA24-43C006FD1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xmlns="" id="{9AC52104-DD7D-B889-0F86-BFA7CD0D7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12D6-C5BB-477F-87A9-2F3F0403EFF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xmlns="" id="{55B61911-3DF4-A7DA-18A7-656CEA15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xmlns="" id="{92B7330E-ECB6-37CB-212A-6BDAD789A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5E27-A20D-48E1-AC60-06D2E65CDE1E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139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F0A64D-14C9-C75B-C1A5-70FD68A0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xmlns="" id="{754AD912-791E-E5E4-3474-F53C1F330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12D6-C5BB-477F-87A9-2F3F0403EFF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xmlns="" id="{9160B482-5FB9-AA75-DE1B-B2EC4C1D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xmlns="" id="{5A088BC0-AF70-0968-9AA8-4AED69EB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5E27-A20D-48E1-AC60-06D2E65CDE1E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365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xmlns="" id="{A6D0703E-CD31-07A5-7F84-ABF67358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12D6-C5BB-477F-87A9-2F3F0403EFF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xmlns="" id="{4FBFBE0E-9072-7A99-F3B3-F8EFA5D56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EA37F70E-91CF-B671-0ADD-FB89FB34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5E27-A20D-48E1-AC60-06D2E65CDE1E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137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EF8639-D6A7-C38E-A67E-4723EB780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724B1CC-2BCD-80EE-8BBB-3A2C8A5BD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60DD91CC-4A0C-5ECD-2AC1-4C84B1CFD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77826254-94FF-6BEB-B196-14F13A81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12D6-C5BB-477F-87A9-2F3F0403EFF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6731042B-E6CB-6A31-FB60-E66FE6626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B8EBF42F-7665-95A4-E709-1A8316EDE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5E27-A20D-48E1-AC60-06D2E65CDE1E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173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D44A54-1854-35F2-EE1C-1DB34CD55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xmlns="" id="{5A3AB49D-551F-08A9-50F6-033ACDCFDD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E05C411C-C901-9BEB-DC87-F43FD957B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xmlns="" id="{FBCEE606-C7E1-FEAF-751C-17456E24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12D6-C5BB-477F-87A9-2F3F0403EFF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xmlns="" id="{92FA0A44-2F75-52E1-0DBC-EFD6D5B9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xmlns="" id="{1D9AAE2E-AAB3-740B-598C-C317B3EDA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5E27-A20D-48E1-AC60-06D2E65CDE1E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795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2B759A-7A2B-F35F-4698-392C448EC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60DA005F-4042-D711-B33D-968EBAA35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3B0BAC6B-418A-82B2-3B87-8627DBB8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12D6-C5BB-477F-87A9-2F3F0403EFF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E6824B12-2BC3-5D3A-0127-FDA930FC9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CC1B97BF-90FE-92F4-D35C-5650D6E3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5E27-A20D-48E1-AC60-06D2E65CDE1E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9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09360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xmlns="" id="{D820CCC8-D181-6C32-516A-AA657FD6B9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xmlns="" id="{D75F9D7D-35CB-4BAA-8578-8FECBF3FC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B3B72AC6-1E17-924C-E688-357BDA6C4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12D6-C5BB-477F-87A9-2F3F0403EFF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1A0EEF00-5E25-2A5B-4086-2194A052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24A388A6-16D9-3AB7-2BD5-EF006939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5E27-A20D-48E1-AC60-06D2E65CDE1E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835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639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880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429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155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876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536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824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080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9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58585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857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C02E-DEF6-4493-ABE2-E4439F8449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9341-37A3-4CFC-BAD4-95546675CDFF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714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048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30861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54673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1" name="Рисунок 7"/>
          <p:cNvSpPr>
            <a:spLocks noGrp="1"/>
          </p:cNvSpPr>
          <p:nvPr>
            <p:ph type="pic" sz="quarter" idx="13"/>
          </p:nvPr>
        </p:nvSpPr>
        <p:spPr>
          <a:xfrm>
            <a:off x="78486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2" name="Рисунок 7"/>
          <p:cNvSpPr>
            <a:spLocks noGrp="1"/>
          </p:cNvSpPr>
          <p:nvPr>
            <p:ph type="pic" sz="quarter" idx="14"/>
          </p:nvPr>
        </p:nvSpPr>
        <p:spPr>
          <a:xfrm>
            <a:off x="7048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15"/>
          </p:nvPr>
        </p:nvSpPr>
        <p:spPr>
          <a:xfrm>
            <a:off x="30861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4" name="Рисунок 7"/>
          <p:cNvSpPr>
            <a:spLocks noGrp="1"/>
          </p:cNvSpPr>
          <p:nvPr>
            <p:ph type="pic" sz="quarter" idx="16"/>
          </p:nvPr>
        </p:nvSpPr>
        <p:spPr>
          <a:xfrm>
            <a:off x="54673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5" name="Рисунок 7"/>
          <p:cNvSpPr>
            <a:spLocks noGrp="1"/>
          </p:cNvSpPr>
          <p:nvPr>
            <p:ph type="pic" sz="quarter" idx="17"/>
          </p:nvPr>
        </p:nvSpPr>
        <p:spPr>
          <a:xfrm>
            <a:off x="78486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6" name="Рисунок 7"/>
          <p:cNvSpPr>
            <a:spLocks noGrp="1"/>
          </p:cNvSpPr>
          <p:nvPr>
            <p:ph type="pic" sz="quarter" idx="18"/>
          </p:nvPr>
        </p:nvSpPr>
        <p:spPr>
          <a:xfrm>
            <a:off x="7048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7" name="Рисунок 7"/>
          <p:cNvSpPr>
            <a:spLocks noGrp="1"/>
          </p:cNvSpPr>
          <p:nvPr>
            <p:ph type="pic" sz="quarter" idx="19"/>
          </p:nvPr>
        </p:nvSpPr>
        <p:spPr>
          <a:xfrm>
            <a:off x="30861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8" name="Рисунок 7"/>
          <p:cNvSpPr>
            <a:spLocks noGrp="1"/>
          </p:cNvSpPr>
          <p:nvPr>
            <p:ph type="pic" sz="quarter" idx="20"/>
          </p:nvPr>
        </p:nvSpPr>
        <p:spPr>
          <a:xfrm>
            <a:off x="54673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9" name="Рисунок 7"/>
          <p:cNvSpPr>
            <a:spLocks noGrp="1"/>
          </p:cNvSpPr>
          <p:nvPr>
            <p:ph type="pic" sz="quarter" idx="21"/>
          </p:nvPr>
        </p:nvSpPr>
        <p:spPr>
          <a:xfrm>
            <a:off x="78486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876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048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30861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54673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1" name="Рисунок 7"/>
          <p:cNvSpPr>
            <a:spLocks noGrp="1"/>
          </p:cNvSpPr>
          <p:nvPr>
            <p:ph type="pic" sz="quarter" idx="13"/>
          </p:nvPr>
        </p:nvSpPr>
        <p:spPr>
          <a:xfrm>
            <a:off x="78486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2" name="Рисунок 7"/>
          <p:cNvSpPr>
            <a:spLocks noGrp="1"/>
          </p:cNvSpPr>
          <p:nvPr>
            <p:ph type="pic" sz="quarter" idx="14"/>
          </p:nvPr>
        </p:nvSpPr>
        <p:spPr>
          <a:xfrm>
            <a:off x="7048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15"/>
          </p:nvPr>
        </p:nvSpPr>
        <p:spPr>
          <a:xfrm>
            <a:off x="30861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4" name="Рисунок 7"/>
          <p:cNvSpPr>
            <a:spLocks noGrp="1"/>
          </p:cNvSpPr>
          <p:nvPr>
            <p:ph type="pic" sz="quarter" idx="16"/>
          </p:nvPr>
        </p:nvSpPr>
        <p:spPr>
          <a:xfrm>
            <a:off x="54673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5" name="Рисунок 7"/>
          <p:cNvSpPr>
            <a:spLocks noGrp="1"/>
          </p:cNvSpPr>
          <p:nvPr>
            <p:ph type="pic" sz="quarter" idx="17"/>
          </p:nvPr>
        </p:nvSpPr>
        <p:spPr>
          <a:xfrm>
            <a:off x="78486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6" name="Рисунок 7"/>
          <p:cNvSpPr>
            <a:spLocks noGrp="1"/>
          </p:cNvSpPr>
          <p:nvPr>
            <p:ph type="pic" sz="quarter" idx="18"/>
          </p:nvPr>
        </p:nvSpPr>
        <p:spPr>
          <a:xfrm>
            <a:off x="7048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7" name="Рисунок 7"/>
          <p:cNvSpPr>
            <a:spLocks noGrp="1"/>
          </p:cNvSpPr>
          <p:nvPr>
            <p:ph type="pic" sz="quarter" idx="19"/>
          </p:nvPr>
        </p:nvSpPr>
        <p:spPr>
          <a:xfrm>
            <a:off x="30861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8" name="Рисунок 7"/>
          <p:cNvSpPr>
            <a:spLocks noGrp="1"/>
          </p:cNvSpPr>
          <p:nvPr>
            <p:ph type="pic" sz="quarter" idx="20"/>
          </p:nvPr>
        </p:nvSpPr>
        <p:spPr>
          <a:xfrm>
            <a:off x="54673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9" name="Рисунок 7"/>
          <p:cNvSpPr>
            <a:spLocks noGrp="1"/>
          </p:cNvSpPr>
          <p:nvPr>
            <p:ph type="pic" sz="quarter" idx="21"/>
          </p:nvPr>
        </p:nvSpPr>
        <p:spPr>
          <a:xfrm>
            <a:off x="78486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2428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048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30861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54673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1" name="Рисунок 7"/>
          <p:cNvSpPr>
            <a:spLocks noGrp="1"/>
          </p:cNvSpPr>
          <p:nvPr>
            <p:ph type="pic" sz="quarter" idx="13"/>
          </p:nvPr>
        </p:nvSpPr>
        <p:spPr>
          <a:xfrm>
            <a:off x="78486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2" name="Рисунок 7"/>
          <p:cNvSpPr>
            <a:spLocks noGrp="1"/>
          </p:cNvSpPr>
          <p:nvPr>
            <p:ph type="pic" sz="quarter" idx="14"/>
          </p:nvPr>
        </p:nvSpPr>
        <p:spPr>
          <a:xfrm>
            <a:off x="7048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15"/>
          </p:nvPr>
        </p:nvSpPr>
        <p:spPr>
          <a:xfrm>
            <a:off x="30861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4" name="Рисунок 7"/>
          <p:cNvSpPr>
            <a:spLocks noGrp="1"/>
          </p:cNvSpPr>
          <p:nvPr>
            <p:ph type="pic" sz="quarter" idx="16"/>
          </p:nvPr>
        </p:nvSpPr>
        <p:spPr>
          <a:xfrm>
            <a:off x="54673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5" name="Рисунок 7"/>
          <p:cNvSpPr>
            <a:spLocks noGrp="1"/>
          </p:cNvSpPr>
          <p:nvPr>
            <p:ph type="pic" sz="quarter" idx="17"/>
          </p:nvPr>
        </p:nvSpPr>
        <p:spPr>
          <a:xfrm>
            <a:off x="78486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6" name="Рисунок 7"/>
          <p:cNvSpPr>
            <a:spLocks noGrp="1"/>
          </p:cNvSpPr>
          <p:nvPr>
            <p:ph type="pic" sz="quarter" idx="18"/>
          </p:nvPr>
        </p:nvSpPr>
        <p:spPr>
          <a:xfrm>
            <a:off x="7048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7" name="Рисунок 7"/>
          <p:cNvSpPr>
            <a:spLocks noGrp="1"/>
          </p:cNvSpPr>
          <p:nvPr>
            <p:ph type="pic" sz="quarter" idx="19"/>
          </p:nvPr>
        </p:nvSpPr>
        <p:spPr>
          <a:xfrm>
            <a:off x="30861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8" name="Рисунок 7"/>
          <p:cNvSpPr>
            <a:spLocks noGrp="1"/>
          </p:cNvSpPr>
          <p:nvPr>
            <p:ph type="pic" sz="quarter" idx="20"/>
          </p:nvPr>
        </p:nvSpPr>
        <p:spPr>
          <a:xfrm>
            <a:off x="54673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9" name="Рисунок 7"/>
          <p:cNvSpPr>
            <a:spLocks noGrp="1"/>
          </p:cNvSpPr>
          <p:nvPr>
            <p:ph type="pic" sz="quarter" idx="21"/>
          </p:nvPr>
        </p:nvSpPr>
        <p:spPr>
          <a:xfrm>
            <a:off x="78486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3965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Сравнение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pic" idx="2"/>
          </p:nvPr>
        </p:nvSpPr>
        <p:spPr>
          <a:xfrm>
            <a:off x="806357" y="2062255"/>
            <a:ext cx="3066396" cy="3066396"/>
          </a:xfrm>
          <a:prstGeom prst="flowChartConnector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pic" idx="3"/>
          </p:nvPr>
        </p:nvSpPr>
        <p:spPr>
          <a:xfrm>
            <a:off x="4499629" y="2062255"/>
            <a:ext cx="3073148" cy="3073148"/>
          </a:xfrm>
          <a:prstGeom prst="flowChartConnector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pic" idx="4"/>
          </p:nvPr>
        </p:nvSpPr>
        <p:spPr>
          <a:xfrm>
            <a:off x="8199653" y="2062255"/>
            <a:ext cx="3066396" cy="3066396"/>
          </a:xfrm>
          <a:prstGeom prst="flowChartConnector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41422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Сравнение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pic" idx="2"/>
          </p:nvPr>
        </p:nvSpPr>
        <p:spPr>
          <a:xfrm>
            <a:off x="806357" y="2062255"/>
            <a:ext cx="3066396" cy="3066396"/>
          </a:xfrm>
          <a:prstGeom prst="flowChartConnector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pic" idx="3"/>
          </p:nvPr>
        </p:nvSpPr>
        <p:spPr>
          <a:xfrm>
            <a:off x="4499629" y="2062255"/>
            <a:ext cx="3073148" cy="3073148"/>
          </a:xfrm>
          <a:prstGeom prst="flowChartConnector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pic" idx="4"/>
          </p:nvPr>
        </p:nvSpPr>
        <p:spPr>
          <a:xfrm>
            <a:off x="8199653" y="2062255"/>
            <a:ext cx="3066396" cy="3066396"/>
          </a:xfrm>
          <a:prstGeom prst="flowChartConnector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25421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048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30861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54673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1" name="Рисунок 7"/>
          <p:cNvSpPr>
            <a:spLocks noGrp="1"/>
          </p:cNvSpPr>
          <p:nvPr>
            <p:ph type="pic" sz="quarter" idx="13"/>
          </p:nvPr>
        </p:nvSpPr>
        <p:spPr>
          <a:xfrm>
            <a:off x="78486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2" name="Рисунок 7"/>
          <p:cNvSpPr>
            <a:spLocks noGrp="1"/>
          </p:cNvSpPr>
          <p:nvPr>
            <p:ph type="pic" sz="quarter" idx="14"/>
          </p:nvPr>
        </p:nvSpPr>
        <p:spPr>
          <a:xfrm>
            <a:off x="7048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15"/>
          </p:nvPr>
        </p:nvSpPr>
        <p:spPr>
          <a:xfrm>
            <a:off x="30861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4" name="Рисунок 7"/>
          <p:cNvSpPr>
            <a:spLocks noGrp="1"/>
          </p:cNvSpPr>
          <p:nvPr>
            <p:ph type="pic" sz="quarter" idx="16"/>
          </p:nvPr>
        </p:nvSpPr>
        <p:spPr>
          <a:xfrm>
            <a:off x="54673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5" name="Рисунок 7"/>
          <p:cNvSpPr>
            <a:spLocks noGrp="1"/>
          </p:cNvSpPr>
          <p:nvPr>
            <p:ph type="pic" sz="quarter" idx="17"/>
          </p:nvPr>
        </p:nvSpPr>
        <p:spPr>
          <a:xfrm>
            <a:off x="78486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6" name="Рисунок 7"/>
          <p:cNvSpPr>
            <a:spLocks noGrp="1"/>
          </p:cNvSpPr>
          <p:nvPr>
            <p:ph type="pic" sz="quarter" idx="18"/>
          </p:nvPr>
        </p:nvSpPr>
        <p:spPr>
          <a:xfrm>
            <a:off x="7048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7" name="Рисунок 7"/>
          <p:cNvSpPr>
            <a:spLocks noGrp="1"/>
          </p:cNvSpPr>
          <p:nvPr>
            <p:ph type="pic" sz="quarter" idx="19"/>
          </p:nvPr>
        </p:nvSpPr>
        <p:spPr>
          <a:xfrm>
            <a:off x="30861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8" name="Рисунок 7"/>
          <p:cNvSpPr>
            <a:spLocks noGrp="1"/>
          </p:cNvSpPr>
          <p:nvPr>
            <p:ph type="pic" sz="quarter" idx="20"/>
          </p:nvPr>
        </p:nvSpPr>
        <p:spPr>
          <a:xfrm>
            <a:off x="54673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9" name="Рисунок 7"/>
          <p:cNvSpPr>
            <a:spLocks noGrp="1"/>
          </p:cNvSpPr>
          <p:nvPr>
            <p:ph type="pic" sz="quarter" idx="21"/>
          </p:nvPr>
        </p:nvSpPr>
        <p:spPr>
          <a:xfrm>
            <a:off x="78486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3542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048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30861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54673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1" name="Рисунок 7"/>
          <p:cNvSpPr>
            <a:spLocks noGrp="1"/>
          </p:cNvSpPr>
          <p:nvPr>
            <p:ph type="pic" sz="quarter" idx="13"/>
          </p:nvPr>
        </p:nvSpPr>
        <p:spPr>
          <a:xfrm>
            <a:off x="78486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2" name="Рисунок 7"/>
          <p:cNvSpPr>
            <a:spLocks noGrp="1"/>
          </p:cNvSpPr>
          <p:nvPr>
            <p:ph type="pic" sz="quarter" idx="14"/>
          </p:nvPr>
        </p:nvSpPr>
        <p:spPr>
          <a:xfrm>
            <a:off x="7048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15"/>
          </p:nvPr>
        </p:nvSpPr>
        <p:spPr>
          <a:xfrm>
            <a:off x="30861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4" name="Рисунок 7"/>
          <p:cNvSpPr>
            <a:spLocks noGrp="1"/>
          </p:cNvSpPr>
          <p:nvPr>
            <p:ph type="pic" sz="quarter" idx="16"/>
          </p:nvPr>
        </p:nvSpPr>
        <p:spPr>
          <a:xfrm>
            <a:off x="54673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5" name="Рисунок 7"/>
          <p:cNvSpPr>
            <a:spLocks noGrp="1"/>
          </p:cNvSpPr>
          <p:nvPr>
            <p:ph type="pic" sz="quarter" idx="17"/>
          </p:nvPr>
        </p:nvSpPr>
        <p:spPr>
          <a:xfrm>
            <a:off x="78486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6" name="Рисунок 7"/>
          <p:cNvSpPr>
            <a:spLocks noGrp="1"/>
          </p:cNvSpPr>
          <p:nvPr>
            <p:ph type="pic" sz="quarter" idx="18"/>
          </p:nvPr>
        </p:nvSpPr>
        <p:spPr>
          <a:xfrm>
            <a:off x="7048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7" name="Рисунок 7"/>
          <p:cNvSpPr>
            <a:spLocks noGrp="1"/>
          </p:cNvSpPr>
          <p:nvPr>
            <p:ph type="pic" sz="quarter" idx="19"/>
          </p:nvPr>
        </p:nvSpPr>
        <p:spPr>
          <a:xfrm>
            <a:off x="30861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8" name="Рисунок 7"/>
          <p:cNvSpPr>
            <a:spLocks noGrp="1"/>
          </p:cNvSpPr>
          <p:nvPr>
            <p:ph type="pic" sz="quarter" idx="20"/>
          </p:nvPr>
        </p:nvSpPr>
        <p:spPr>
          <a:xfrm>
            <a:off x="54673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9" name="Рисунок 7"/>
          <p:cNvSpPr>
            <a:spLocks noGrp="1"/>
          </p:cNvSpPr>
          <p:nvPr>
            <p:ph type="pic" sz="quarter" idx="21"/>
          </p:nvPr>
        </p:nvSpPr>
        <p:spPr>
          <a:xfrm>
            <a:off x="78486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6650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048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30861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54673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1" name="Рисунок 7"/>
          <p:cNvSpPr>
            <a:spLocks noGrp="1"/>
          </p:cNvSpPr>
          <p:nvPr>
            <p:ph type="pic" sz="quarter" idx="13"/>
          </p:nvPr>
        </p:nvSpPr>
        <p:spPr>
          <a:xfrm>
            <a:off x="78486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2" name="Рисунок 7"/>
          <p:cNvSpPr>
            <a:spLocks noGrp="1"/>
          </p:cNvSpPr>
          <p:nvPr>
            <p:ph type="pic" sz="quarter" idx="14"/>
          </p:nvPr>
        </p:nvSpPr>
        <p:spPr>
          <a:xfrm>
            <a:off x="7048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15"/>
          </p:nvPr>
        </p:nvSpPr>
        <p:spPr>
          <a:xfrm>
            <a:off x="30861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4" name="Рисунок 7"/>
          <p:cNvSpPr>
            <a:spLocks noGrp="1"/>
          </p:cNvSpPr>
          <p:nvPr>
            <p:ph type="pic" sz="quarter" idx="16"/>
          </p:nvPr>
        </p:nvSpPr>
        <p:spPr>
          <a:xfrm>
            <a:off x="54673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5" name="Рисунок 7"/>
          <p:cNvSpPr>
            <a:spLocks noGrp="1"/>
          </p:cNvSpPr>
          <p:nvPr>
            <p:ph type="pic" sz="quarter" idx="17"/>
          </p:nvPr>
        </p:nvSpPr>
        <p:spPr>
          <a:xfrm>
            <a:off x="78486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6" name="Рисунок 7"/>
          <p:cNvSpPr>
            <a:spLocks noGrp="1"/>
          </p:cNvSpPr>
          <p:nvPr>
            <p:ph type="pic" sz="quarter" idx="18"/>
          </p:nvPr>
        </p:nvSpPr>
        <p:spPr>
          <a:xfrm>
            <a:off x="7048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7" name="Рисунок 7"/>
          <p:cNvSpPr>
            <a:spLocks noGrp="1"/>
          </p:cNvSpPr>
          <p:nvPr>
            <p:ph type="pic" sz="quarter" idx="19"/>
          </p:nvPr>
        </p:nvSpPr>
        <p:spPr>
          <a:xfrm>
            <a:off x="30861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8" name="Рисунок 7"/>
          <p:cNvSpPr>
            <a:spLocks noGrp="1"/>
          </p:cNvSpPr>
          <p:nvPr>
            <p:ph type="pic" sz="quarter" idx="20"/>
          </p:nvPr>
        </p:nvSpPr>
        <p:spPr>
          <a:xfrm>
            <a:off x="54673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9" name="Рисунок 7"/>
          <p:cNvSpPr>
            <a:spLocks noGrp="1"/>
          </p:cNvSpPr>
          <p:nvPr>
            <p:ph type="pic" sz="quarter" idx="21"/>
          </p:nvPr>
        </p:nvSpPr>
        <p:spPr>
          <a:xfrm>
            <a:off x="78486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84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68032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048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30861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546735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1" name="Рисунок 7"/>
          <p:cNvSpPr>
            <a:spLocks noGrp="1"/>
          </p:cNvSpPr>
          <p:nvPr>
            <p:ph type="pic" sz="quarter" idx="13"/>
          </p:nvPr>
        </p:nvSpPr>
        <p:spPr>
          <a:xfrm>
            <a:off x="7848600" y="4953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2" name="Рисунок 7"/>
          <p:cNvSpPr>
            <a:spLocks noGrp="1"/>
          </p:cNvSpPr>
          <p:nvPr>
            <p:ph type="pic" sz="quarter" idx="14"/>
          </p:nvPr>
        </p:nvSpPr>
        <p:spPr>
          <a:xfrm>
            <a:off x="7048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15"/>
          </p:nvPr>
        </p:nvSpPr>
        <p:spPr>
          <a:xfrm>
            <a:off x="30861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4" name="Рисунок 7"/>
          <p:cNvSpPr>
            <a:spLocks noGrp="1"/>
          </p:cNvSpPr>
          <p:nvPr>
            <p:ph type="pic" sz="quarter" idx="16"/>
          </p:nvPr>
        </p:nvSpPr>
        <p:spPr>
          <a:xfrm>
            <a:off x="546735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5" name="Рисунок 7"/>
          <p:cNvSpPr>
            <a:spLocks noGrp="1"/>
          </p:cNvSpPr>
          <p:nvPr>
            <p:ph type="pic" sz="quarter" idx="17"/>
          </p:nvPr>
        </p:nvSpPr>
        <p:spPr>
          <a:xfrm>
            <a:off x="7848600" y="253365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6" name="Рисунок 7"/>
          <p:cNvSpPr>
            <a:spLocks noGrp="1"/>
          </p:cNvSpPr>
          <p:nvPr>
            <p:ph type="pic" sz="quarter" idx="18"/>
          </p:nvPr>
        </p:nvSpPr>
        <p:spPr>
          <a:xfrm>
            <a:off x="7048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7" name="Рисунок 7"/>
          <p:cNvSpPr>
            <a:spLocks noGrp="1"/>
          </p:cNvSpPr>
          <p:nvPr>
            <p:ph type="pic" sz="quarter" idx="19"/>
          </p:nvPr>
        </p:nvSpPr>
        <p:spPr>
          <a:xfrm>
            <a:off x="30861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8" name="Рисунок 7"/>
          <p:cNvSpPr>
            <a:spLocks noGrp="1"/>
          </p:cNvSpPr>
          <p:nvPr>
            <p:ph type="pic" sz="quarter" idx="20"/>
          </p:nvPr>
        </p:nvSpPr>
        <p:spPr>
          <a:xfrm>
            <a:off x="546735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9" name="Рисунок 7"/>
          <p:cNvSpPr>
            <a:spLocks noGrp="1"/>
          </p:cNvSpPr>
          <p:nvPr>
            <p:ph type="pic" sz="quarter" idx="21"/>
          </p:nvPr>
        </p:nvSpPr>
        <p:spPr>
          <a:xfrm>
            <a:off x="7848600" y="4572000"/>
            <a:ext cx="2038350" cy="2038350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8126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803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069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52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806357" y="2062255"/>
            <a:ext cx="3066396" cy="3066396"/>
          </a:xfrm>
          <a:prstGeom prst="flowChartConnector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1"/>
          </p:nvPr>
        </p:nvSpPr>
        <p:spPr>
          <a:xfrm>
            <a:off x="4499629" y="2062255"/>
            <a:ext cx="3073148" cy="3073148"/>
          </a:xfrm>
          <a:prstGeom prst="flowChartConnector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2"/>
          </p:nvPr>
        </p:nvSpPr>
        <p:spPr>
          <a:xfrm>
            <a:off x="8199653" y="2062255"/>
            <a:ext cx="3066396" cy="3066396"/>
          </a:xfrm>
          <a:prstGeom prst="flowChartConnector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65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10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450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082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86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3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ru-RU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ru-RU"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36134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7C02E-DEF6-4493-ABE2-E4439F84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29341-37A3-4CFC-BAD4-95546675CD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0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6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6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xmlns="" id="{AD15478A-9DCC-F4D8-3CCA-DC10DD9B2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8C40B8D3-7FA6-0F06-B794-7C1C09670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97C77AEB-C7F7-EEBB-0F22-1F5A71EF3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112D6-C5BB-477F-87A9-2F3F0403EFF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55FE2AAB-5C70-C0A1-F587-31F348831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752247CD-D952-EED6-547B-67C12F711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85E27-A20D-48E1-AC60-06D2E65CDE1E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3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7C02E-DEF6-4493-ABE2-E4439F84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29341-37A3-4CFC-BAD4-95546675CD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1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  <p:sldLayoutId id="2147483871" r:id="rId18"/>
    <p:sldLayoutId id="21474838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C7282-9487-4EE1-BF84-F31C8C110C8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14.02.2024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E5B11-3D4C-4FB1-8881-0B450BE2796C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0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7C02E-DEF6-4493-ABE2-E4439F8449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29341-37A3-4CFC-BAD4-95546675CD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6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
<Relationships xmlns="http://schemas.openxmlformats.org/package/2006/relationships">
	<Relationship Id="rId3" Type="http://schemas.openxmlformats.org/officeDocument/2006/relationships/image" Target="../media/image27.png"/>
	<Relationship Id="rId2" Type="http://schemas.openxmlformats.org/officeDocument/2006/relationships/image" Target="../media/image26.jpeg"/>
	<Relationship Id="rId1" Type="http://schemas.openxmlformats.org/officeDocument/2006/relationships/slideLayout" Target="../slideLayouts/slideLayout72.xml"/>
	<Relationship Id="rId5" Type="http://schemas.openxmlformats.org/officeDocument/2006/relationships/hyperlink" Target="http://?" TargetMode="External"/>
	<Relationship Id="rId4" Type="http://schemas.openxmlformats.org/officeDocument/2006/relationships/hyperlink" Target="http://?" TargetMode="External"/>
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29" y="1455416"/>
            <a:ext cx="2993142" cy="394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09213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-2768297" y="3275112"/>
            <a:ext cx="6628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13013" algn="l"/>
              </a:tabLst>
            </a:pPr>
            <a:r>
              <a:rPr lang="uk-UA" sz="1400" b="1" spc="600" dirty="0" smtClean="0">
                <a:solidFill>
                  <a:srgbClr val="76BC1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Особливості ведення бізнесу в Туреччині</a:t>
            </a:r>
            <a:endParaRPr lang="ru-RU" sz="1400" b="1" spc="600" dirty="0">
              <a:solidFill>
                <a:srgbClr val="76BC1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3750" y="1606858"/>
            <a:ext cx="1851302" cy="1074198"/>
          </a:xfrm>
          <a:prstGeom prst="rect">
            <a:avLst/>
          </a:prstGeom>
          <a:noFill/>
          <a:ln>
            <a:solidFill>
              <a:srgbClr val="76B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97390" y="1606858"/>
            <a:ext cx="1851302" cy="1074198"/>
          </a:xfrm>
          <a:prstGeom prst="rect">
            <a:avLst/>
          </a:prstGeom>
          <a:noFill/>
          <a:ln>
            <a:solidFill>
              <a:srgbClr val="76B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97390" y="3750815"/>
            <a:ext cx="1851302" cy="1074198"/>
          </a:xfrm>
          <a:prstGeom prst="rect">
            <a:avLst/>
          </a:prstGeom>
          <a:noFill/>
          <a:ln>
            <a:solidFill>
              <a:srgbClr val="76B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03305" y="1725827"/>
            <a:ext cx="14586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 країну</a:t>
            </a:r>
            <a:endParaRPr lang="ru-RU" sz="1400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60057" y="3810860"/>
            <a:ext cx="1389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Переваги для проживання</a:t>
            </a:r>
            <a:endParaRPr lang="ru-RU" sz="1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38119" y="3854783"/>
            <a:ext cx="13890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Переваги для ведення бізнесу</a:t>
            </a:r>
            <a:endParaRPr lang="ru-RU" sz="14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63750" y="3750815"/>
            <a:ext cx="1851302" cy="1074198"/>
          </a:xfrm>
          <a:prstGeom prst="rect">
            <a:avLst/>
          </a:prstGeom>
          <a:noFill/>
          <a:ln>
            <a:solidFill>
              <a:srgbClr val="76B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237" y="1600090"/>
            <a:ext cx="196173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2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6332001" y="1938563"/>
            <a:ext cx="2520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Доступність отримання підстави для проживання </a:t>
            </a:r>
          </a:p>
          <a:p>
            <a:endParaRPr lang="uk-UA" sz="1200" dirty="0">
              <a:solidFill>
                <a:srgbClr val="000000">
                  <a:lumMod val="85000"/>
                  <a:lumOff val="15000"/>
                </a:srgb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  <a:p>
            <a:r>
              <a:rPr lang="uk-UA" sz="1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Для дітей не потрібні окремі підстави </a:t>
            </a:r>
            <a:endParaRPr lang="ru-RU" sz="1200" dirty="0" smtClean="0">
              <a:solidFill>
                <a:srgbClr val="000000">
                  <a:lumMod val="85000"/>
                  <a:lumOff val="15000"/>
                </a:srgb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037013" y="0"/>
            <a:ext cx="0" cy="6858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6074026" y="0"/>
            <a:ext cx="0" cy="6858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9111039" y="0"/>
            <a:ext cx="0" cy="6858000"/>
          </a:xfrm>
          <a:prstGeom prst="line">
            <a:avLst/>
          </a:prstGeom>
          <a:ln>
            <a:solidFill>
              <a:schemeClr val="accent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80253" y="1938563"/>
            <a:ext cx="2520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Lato Black" panose="020F0A02020204030203" pitchFamily="34" charset="0"/>
                <a:cs typeface="Lato Black" panose="020F0A02020204030203" pitchFamily="34" charset="0"/>
              </a:rPr>
              <a:t>Короткостроковий </a:t>
            </a:r>
            <a:r>
              <a:rPr lang="uk-UA" sz="1200" dirty="0" err="1" smtClean="0">
                <a:latin typeface="Lato Black" panose="020F0A02020204030203" pitchFamily="34" charset="0"/>
                <a:cs typeface="Lato Black" panose="020F0A02020204030203" pitchFamily="34" charset="0"/>
              </a:rPr>
              <a:t>безвіз</a:t>
            </a:r>
            <a:r>
              <a:rPr lang="uk-UA" sz="1200" dirty="0" smtClean="0">
                <a:latin typeface="Lato Black" panose="020F0A02020204030203" pitchFamily="34" charset="0"/>
                <a:cs typeface="Lato Black" panose="020F0A02020204030203" pitchFamily="34" charset="0"/>
              </a:rPr>
              <a:t> </a:t>
            </a:r>
            <a:endParaRPr lang="ru-RU" sz="1200" dirty="0" smtClean="0"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94572" y="1934099"/>
            <a:ext cx="252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Можливість користування водійськими посвідченнями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0903" y="6202680"/>
            <a:ext cx="219955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493090" y="6202680"/>
            <a:ext cx="219955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57287" y="6179820"/>
            <a:ext cx="219955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589474" y="6179820"/>
            <a:ext cx="219955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295" y="955167"/>
            <a:ext cx="912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91209" y="955167"/>
            <a:ext cx="912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6DAA2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</a:t>
            </a:r>
            <a:r>
              <a:rPr lang="en-US" sz="4800" dirty="0" smtClean="0">
                <a:solidFill>
                  <a:srgbClr val="6DAA2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ru-RU" sz="4800" dirty="0" smtClean="0">
              <a:solidFill>
                <a:srgbClr val="6DAA2D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50579" y="955167"/>
            <a:ext cx="912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</a:t>
            </a:r>
            <a:r>
              <a:rPr lang="en-US" sz="48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ru-RU" sz="4800" dirty="0" smtClean="0">
              <a:solidFill>
                <a:srgbClr val="000000">
                  <a:lumMod val="85000"/>
                  <a:lumOff val="15000"/>
                </a:srgb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65235" y="955167"/>
            <a:ext cx="912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</a:t>
            </a:r>
            <a:r>
              <a:rPr lang="en-US" sz="48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ru-RU" sz="4800" dirty="0" smtClean="0">
              <a:solidFill>
                <a:srgbClr val="000000">
                  <a:lumMod val="85000"/>
                  <a:lumOff val="15000"/>
                </a:srgb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37013" y="0"/>
            <a:ext cx="3037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029142" y="6858000"/>
            <a:ext cx="3037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91209" y="1934100"/>
            <a:ext cx="252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6DAA2D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Можливість користування своїм транспортним засобом </a:t>
            </a:r>
            <a:endParaRPr lang="ru-RU" sz="1200" dirty="0" smtClean="0">
              <a:solidFill>
                <a:srgbClr val="6DAA2D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4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09213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-2768297" y="3275112"/>
            <a:ext cx="6628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13013" algn="l"/>
              </a:tabLst>
            </a:pPr>
            <a:r>
              <a:rPr lang="uk-UA" sz="1400" b="1" spc="600" dirty="0" smtClean="0">
                <a:solidFill>
                  <a:srgbClr val="76BC1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Особливості ведення бізнесу в Туреччині</a:t>
            </a:r>
            <a:endParaRPr lang="ru-RU" sz="1400" b="1" spc="600" dirty="0">
              <a:solidFill>
                <a:srgbClr val="76BC1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3750" y="1606858"/>
            <a:ext cx="1851302" cy="1074198"/>
          </a:xfrm>
          <a:prstGeom prst="rect">
            <a:avLst/>
          </a:prstGeom>
          <a:noFill/>
          <a:ln>
            <a:solidFill>
              <a:srgbClr val="76B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97390" y="1606858"/>
            <a:ext cx="1851302" cy="1074198"/>
          </a:xfrm>
          <a:prstGeom prst="rect">
            <a:avLst/>
          </a:prstGeom>
          <a:noFill/>
          <a:ln>
            <a:solidFill>
              <a:srgbClr val="76B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97390" y="3750815"/>
            <a:ext cx="1851302" cy="1074198"/>
          </a:xfrm>
          <a:prstGeom prst="rect">
            <a:avLst/>
          </a:prstGeom>
          <a:noFill/>
          <a:ln>
            <a:solidFill>
              <a:srgbClr val="76B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03305" y="1725827"/>
            <a:ext cx="14586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 країну</a:t>
            </a:r>
            <a:endParaRPr lang="ru-RU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60057" y="3810860"/>
            <a:ext cx="1389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Переваги для проживання</a:t>
            </a:r>
            <a:endParaRPr lang="ru-RU" sz="1400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38119" y="3854783"/>
            <a:ext cx="13890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Переваги для ведення бізнесу</a:t>
            </a:r>
            <a:endParaRPr lang="ru-RU" sz="1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63750" y="3750815"/>
            <a:ext cx="1851302" cy="1074198"/>
          </a:xfrm>
          <a:prstGeom prst="rect">
            <a:avLst/>
          </a:prstGeom>
          <a:noFill/>
          <a:ln>
            <a:solidFill>
              <a:srgbClr val="76B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237" y="1600090"/>
            <a:ext cx="196173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/>
          </p:nvPr>
        </p:nvGraphicFramePr>
        <p:xfrm>
          <a:off x="1815862" y="1401456"/>
          <a:ext cx="7483203" cy="4988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44271" y="391887"/>
            <a:ext cx="3426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Doing business</a:t>
            </a:r>
            <a:endParaRPr lang="ru-RU" sz="3600" dirty="0">
              <a:solidFill>
                <a:srgbClr val="000000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753496"/>
            <a:ext cx="12192000" cy="13062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351" y="1094227"/>
            <a:ext cx="3932237" cy="1600200"/>
          </a:xfrm>
        </p:spPr>
        <p:txBody>
          <a:bodyPr/>
          <a:lstStyle/>
          <a:p>
            <a:r>
              <a:rPr lang="uk-UA" b="1" dirty="0" smtClean="0"/>
              <a:t>Відносини Україна – Туреччина – </a:t>
            </a:r>
            <a:r>
              <a:rPr lang="uk-UA" b="1" i="1" dirty="0" smtClean="0"/>
              <a:t>як це впливає на бізнес</a:t>
            </a:r>
            <a:endParaRPr lang="ru-RU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56711" y="2694427"/>
            <a:ext cx="4243519" cy="3811588"/>
          </a:xfrm>
        </p:spPr>
        <p:txBody>
          <a:bodyPr/>
          <a:lstStyle/>
          <a:p>
            <a:pPr marL="342900" indent="-342900">
              <a:buAutoNum type="arabicPeriod"/>
            </a:pPr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rgbClr val="3D3C3B"/>
                </a:solidFill>
                <a:latin typeface="Roboto Condensed"/>
              </a:rPr>
              <a:t>Підписано близько 150 угод між країнами 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rgbClr val="3D3C3B"/>
                </a:solidFill>
                <a:latin typeface="Roboto Condensed"/>
              </a:rPr>
              <a:t>3 лютого 2022 року підписана </a:t>
            </a:r>
            <a:r>
              <a:rPr lang="ru-RU" dirty="0" smtClean="0">
                <a:solidFill>
                  <a:srgbClr val="3D3C3B"/>
                </a:solidFill>
                <a:latin typeface="Roboto Condensed"/>
              </a:rPr>
              <a:t>Угода про </a:t>
            </a:r>
            <a:r>
              <a:rPr lang="ru-RU" dirty="0" err="1">
                <a:solidFill>
                  <a:srgbClr val="3D3C3B"/>
                </a:solidFill>
                <a:latin typeface="Roboto Condensed"/>
              </a:rPr>
              <a:t>вільну</a:t>
            </a:r>
            <a:r>
              <a:rPr lang="ru-RU" dirty="0">
                <a:solidFill>
                  <a:srgbClr val="3D3C3B"/>
                </a:solidFill>
                <a:latin typeface="Roboto Condensed"/>
              </a:rPr>
              <a:t> </a:t>
            </a:r>
            <a:r>
              <a:rPr lang="ru-RU" dirty="0" err="1" smtClean="0">
                <a:solidFill>
                  <a:srgbClr val="3D3C3B"/>
                </a:solidFill>
                <a:latin typeface="Roboto Condensed"/>
              </a:rPr>
              <a:t>торгівлю</a:t>
            </a:r>
            <a:endParaRPr lang="ru-RU" dirty="0" smtClean="0">
              <a:solidFill>
                <a:srgbClr val="3D3C3B"/>
              </a:solidFill>
              <a:latin typeface="Roboto Condensed"/>
            </a:endParaRPr>
          </a:p>
          <a:p>
            <a:pPr marL="342900" indent="-342900">
              <a:buAutoNum type="arabicPeriod"/>
            </a:pPr>
            <a:endParaRPr lang="uk-UA" dirty="0">
              <a:solidFill>
                <a:srgbClr val="3D3C3B"/>
              </a:solidFill>
              <a:latin typeface="Roboto Condensed"/>
            </a:endParaRPr>
          </a:p>
          <a:p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pPr marL="342900" indent="-342900">
              <a:buAutoNum type="arabicPeriod"/>
            </a:pPr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pPr marL="342900" indent="-342900">
              <a:buAutoNum type="arabicPeriod"/>
            </a:pPr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pPr marL="342900" indent="-342900">
              <a:buAutoNum type="arabicPeriod"/>
            </a:pPr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pPr marL="342900" indent="-342900">
              <a:buAutoNum type="arabicPeriod"/>
            </a:pPr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3D3C3B"/>
              </a:solidFill>
              <a:latin typeface="Roboto Condensed"/>
            </a:endParaRPr>
          </a:p>
        </p:txBody>
      </p:sp>
      <p:pic>
        <p:nvPicPr>
          <p:cNvPr id="5124" name="Picture 4" descr="https://upload.wikimedia.org/wikipedia/commons/7/79/%D0%A0%D0%BE%D0%B1%D0%BE%D1%87%D0%B8%D0%B9_%D0%B2%D1%96%D0%B7%D0%B8%D1%82_%D0%9F%D1%80%D0%B5%D0%B7%D0%B8%D0%B4%D0%B5%D0%BD%D1%82%D0%B0_%D0%A3%D0%BA%D1%80%D0%B0%D1%97%D0%BD%D0%B8_%D0%B4%D0%BE_%D0%A2%D1%83%D1%80%D0%B5%D1%86%D1%8C%D0%BA%D0%BE%D1%97_%D0%A0%D0%B5%D1%81%D0%BF%D1%83%D0%B1%D0%BB%D1%96%D0%BA%D0%B8_05.jpg"/>
          <p:cNvPicPr>
            <a:picLocks noGrp="1" noChangeAspect="1" noChangeArrowheads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 r="780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8187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61296" y="2217094"/>
            <a:ext cx="3666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МОЖЛИВОСТІ</a:t>
            </a:r>
            <a:endParaRPr lang="ru-RU" sz="3200" b="1" dirty="0" smtClean="0">
              <a:solidFill>
                <a:prstClr val="white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205681" y="762418"/>
            <a:ext cx="5040000" cy="5040000"/>
            <a:chOff x="6205681" y="762418"/>
            <a:chExt cx="5040000" cy="5040000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8725681" y="762418"/>
              <a:ext cx="0" cy="5040000"/>
            </a:xfrm>
            <a:prstGeom prst="line">
              <a:avLst/>
            </a:prstGeom>
            <a:ln>
              <a:solidFill>
                <a:schemeClr val="accent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6205681" y="3282418"/>
              <a:ext cx="5040000" cy="0"/>
            </a:xfrm>
            <a:prstGeom prst="line">
              <a:avLst/>
            </a:prstGeom>
            <a:ln>
              <a:solidFill>
                <a:schemeClr val="accent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47" y="4136785"/>
            <a:ext cx="653695" cy="416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730" y="3920608"/>
            <a:ext cx="623584" cy="7470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06" y="1426853"/>
            <a:ext cx="597991" cy="5955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47" y="1436435"/>
            <a:ext cx="670010" cy="59556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087813" y="2296718"/>
            <a:ext cx="2520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6C6C6C">
                    <a:lumMod val="20000"/>
                    <a:lumOff val="80000"/>
                  </a:srgbClr>
                </a:solidFill>
                <a:latin typeface="Lato regular" panose="020F0502020204030203" pitchFamily="34" charset="0"/>
                <a:cs typeface="Lato regular" panose="020F0502020204030203" pitchFamily="34" charset="0"/>
              </a:rPr>
              <a:t>ЛІЗИНГ</a:t>
            </a:r>
            <a:endParaRPr lang="ru-RU" sz="1600" b="1" dirty="0" smtClean="0">
              <a:solidFill>
                <a:srgbClr val="6C6C6C">
                  <a:lumMod val="20000"/>
                  <a:lumOff val="80000"/>
                </a:srgbClr>
              </a:solidFill>
              <a:latin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71085" y="2281557"/>
            <a:ext cx="2520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6C6C6C">
                    <a:lumMod val="20000"/>
                    <a:lumOff val="80000"/>
                  </a:srgbClr>
                </a:solidFill>
                <a:latin typeface="Lato regular" panose="020F0502020204030203" pitchFamily="34" charset="0"/>
                <a:cs typeface="Lato regular" panose="020F0502020204030203" pitchFamily="34" charset="0"/>
              </a:rPr>
              <a:t>ТОРГОВИЙ ХАБ</a:t>
            </a:r>
            <a:endParaRPr lang="ru-RU" sz="1600" b="1" dirty="0" smtClean="0">
              <a:solidFill>
                <a:srgbClr val="6C6C6C">
                  <a:lumMod val="20000"/>
                  <a:lumOff val="80000"/>
                </a:srgbClr>
              </a:solidFill>
              <a:latin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87813" y="4801557"/>
            <a:ext cx="252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6C6C6C">
                    <a:lumMod val="20000"/>
                    <a:lumOff val="80000"/>
                  </a:srgbClr>
                </a:solidFill>
                <a:latin typeface="Lato regular" panose="020F0502020204030203" pitchFamily="34" charset="0"/>
                <a:cs typeface="Lato regular" panose="020F0502020204030203" pitchFamily="34" charset="0"/>
              </a:rPr>
              <a:t>ДОЛЬОВА УЧАСТЬ ІНВЕСТОРА</a:t>
            </a:r>
            <a:endParaRPr lang="ru-RU" sz="1600" b="1" dirty="0" smtClean="0">
              <a:solidFill>
                <a:srgbClr val="6C6C6C">
                  <a:lumMod val="20000"/>
                  <a:lumOff val="80000"/>
                </a:srgbClr>
              </a:solidFill>
              <a:latin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71085" y="4786396"/>
            <a:ext cx="2520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6C6C6C">
                    <a:lumMod val="20000"/>
                    <a:lumOff val="80000"/>
                  </a:srgbClr>
                </a:solidFill>
                <a:latin typeface="Lato regular" panose="020F0502020204030203" pitchFamily="34" charset="0"/>
                <a:cs typeface="Lato regular" panose="020F0502020204030203" pitchFamily="34" charset="0"/>
              </a:rPr>
              <a:t>ТЕХНОЛОГІЇ</a:t>
            </a:r>
            <a:endParaRPr lang="ru-RU" sz="1600" b="1" dirty="0" smtClean="0">
              <a:solidFill>
                <a:srgbClr val="6C6C6C">
                  <a:lumMod val="20000"/>
                  <a:lumOff val="80000"/>
                </a:srgbClr>
              </a:solidFill>
              <a:latin typeface="Lato regular" panose="020F0502020204030203" pitchFamily="34" charset="0"/>
              <a:cs typeface="Lato regular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83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61296" y="1016957"/>
            <a:ext cx="781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Моделі</a:t>
            </a:r>
            <a:r>
              <a:rPr lang="ru-RU" sz="3200" b="1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lang="ru-RU" sz="3200" b="1" dirty="0" err="1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ведення</a:t>
            </a:r>
            <a:r>
              <a:rPr lang="ru-RU" sz="3200" b="1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lang="ru-RU" sz="3200" b="1" dirty="0" err="1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бізнесу</a:t>
            </a:r>
            <a:endParaRPr lang="ru-RU" sz="3200" b="1" dirty="0" smtClean="0">
              <a:solidFill>
                <a:prstClr val="white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4089" y="3290500"/>
            <a:ext cx="252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FF">
                    <a:lumMod val="85000"/>
                  </a:srgb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ЕКСПОРТНИЙ КОНТРАКТ</a:t>
            </a:r>
            <a:endParaRPr lang="ru-RU" dirty="0">
              <a:solidFill>
                <a:srgbClr val="FFFFFF">
                  <a:lumMod val="85000"/>
                </a:srgb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0010" y="5408473"/>
            <a:ext cx="2520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FF">
                    <a:lumMod val="85000"/>
                  </a:srgb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ДОЛЯ В ЛОКАЛЬНОМУ БІЗНЕСІ</a:t>
            </a:r>
            <a:endParaRPr lang="ru-RU" dirty="0">
              <a:solidFill>
                <a:srgbClr val="FFFFFF">
                  <a:lumMod val="85000"/>
                </a:srgb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52604" y="3290500"/>
            <a:ext cx="252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FF">
                    <a:lumMod val="85000"/>
                  </a:srgb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ФРАНЧАЙЗИНГОВА МОДЕЛЬ</a:t>
            </a:r>
            <a:endParaRPr lang="ru-RU" dirty="0">
              <a:solidFill>
                <a:srgbClr val="FFFFFF">
                  <a:lumMod val="85000"/>
                </a:srgb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36110" y="5391363"/>
            <a:ext cx="252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AD47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PRIVATE LABEL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43819" y="3290500"/>
            <a:ext cx="35124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AD47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ВЛАСНЕ ПРЕДСТАВНИЦТВО: </a:t>
            </a:r>
            <a:r>
              <a:rPr lang="ru-RU" sz="1600" b="1" dirty="0" err="1" smtClean="0">
                <a:solidFill>
                  <a:srgbClr val="70AD47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адміністративний</a:t>
            </a:r>
            <a:r>
              <a:rPr lang="ru-RU" sz="1600" b="1" dirty="0" smtClean="0">
                <a:solidFill>
                  <a:srgbClr val="70AD47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lang="ru-RU" sz="1600" b="1" dirty="0" err="1">
                <a:solidFill>
                  <a:srgbClr val="70AD47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офіс</a:t>
            </a:r>
            <a:r>
              <a:rPr lang="ru-RU" sz="1600" b="1" dirty="0">
                <a:solidFill>
                  <a:srgbClr val="70AD47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, </a:t>
            </a:r>
            <a:r>
              <a:rPr lang="ru-RU" sz="1600" b="1" dirty="0" err="1">
                <a:solidFill>
                  <a:srgbClr val="70AD47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потужності</a:t>
            </a:r>
            <a:r>
              <a:rPr lang="ru-RU" sz="1600" b="1" dirty="0">
                <a:solidFill>
                  <a:srgbClr val="70AD47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/</a:t>
            </a:r>
            <a:r>
              <a:rPr lang="ru-RU" sz="1600" b="1" dirty="0" err="1">
                <a:solidFill>
                  <a:srgbClr val="70AD47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виробництво</a:t>
            </a:r>
            <a:endParaRPr lang="ru-RU" sz="1600" b="1" dirty="0" smtClean="0">
              <a:solidFill>
                <a:srgbClr val="70AD47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491" y="2613080"/>
            <a:ext cx="385872" cy="5358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369" y="4877271"/>
            <a:ext cx="567907" cy="5219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45" y="4877271"/>
            <a:ext cx="490820" cy="5140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652" y="2664008"/>
            <a:ext cx="535811" cy="5358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65" y="2614975"/>
            <a:ext cx="526048" cy="52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062788" y="1874728"/>
            <a:ext cx="40719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Lato" panose="020F0502020204030203" pitchFamily="34" charset="0"/>
                <a:cs typeface="Lato" panose="020F0502020204030203" pitchFamily="34" charset="0"/>
              </a:rPr>
              <a:t>П</a:t>
            </a:r>
            <a:r>
              <a:rPr lang="uk-UA" sz="1400" dirty="0" err="1" smtClean="0">
                <a:latin typeface="Lato" panose="020F0502020204030203" pitchFamily="34" charset="0"/>
                <a:cs typeface="Lato" panose="020F0502020204030203" pitchFamily="34" charset="0"/>
              </a:rPr>
              <a:t>ідтримка</a:t>
            </a:r>
            <a:r>
              <a:rPr lang="uk-UA" sz="1400" dirty="0" smtClean="0">
                <a:latin typeface="Lato" panose="020F0502020204030203" pitchFamily="34" charset="0"/>
                <a:cs typeface="Lato" panose="020F0502020204030203" pitchFamily="34" charset="0"/>
              </a:rPr>
              <a:t> експорту – маркетингові дослідження</a:t>
            </a:r>
          </a:p>
          <a:p>
            <a:pPr marL="342900" indent="-342900">
              <a:buFont typeface="+mj-lt"/>
              <a:buAutoNum type="arabicPeriod"/>
            </a:pPr>
            <a:endParaRPr lang="uk-UA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1400" dirty="0" smtClean="0">
                <a:latin typeface="Lato" panose="020F0502020204030203" pitchFamily="34" charset="0"/>
                <a:cs typeface="Lato" panose="020F0502020204030203" pitchFamily="34" charset="0"/>
              </a:rPr>
              <a:t>Лобі на рівні </a:t>
            </a:r>
            <a:r>
              <a:rPr lang="uk-UA" sz="1400" dirty="0" err="1" smtClean="0">
                <a:latin typeface="Lato" panose="020F0502020204030203" pitchFamily="34" charset="0"/>
                <a:cs typeface="Lato" panose="020F0502020204030203" pitchFamily="34" charset="0"/>
              </a:rPr>
              <a:t>високопоставленних</a:t>
            </a:r>
            <a:r>
              <a:rPr lang="uk-UA" sz="1400" dirty="0" smtClean="0">
                <a:latin typeface="Lato" panose="020F0502020204030203" pitchFamily="34" charset="0"/>
                <a:cs typeface="Lato" panose="020F0502020204030203" pitchFamily="34" charset="0"/>
              </a:rPr>
              <a:t> чиновників</a:t>
            </a:r>
          </a:p>
          <a:p>
            <a:pPr marL="342900" indent="-342900">
              <a:buFont typeface="+mj-lt"/>
              <a:buAutoNum type="arabicPeriod"/>
            </a:pPr>
            <a:endParaRPr lang="uk-UA" sz="1400" dirty="0" smtClean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1400" dirty="0" smtClean="0">
                <a:latin typeface="Lato" panose="020F0502020204030203" pitchFamily="34" charset="0"/>
                <a:cs typeface="Lato" panose="020F0502020204030203" pitchFamily="34" charset="0"/>
              </a:rPr>
              <a:t>Зниження ПДВ на імпорт – устаткування, обладнання  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1400" dirty="0" smtClean="0">
                <a:latin typeface="Lato" panose="020F0502020204030203" pitchFamily="34" charset="0"/>
                <a:cs typeface="Lato" panose="020F0502020204030203" pitchFamily="34" charset="0"/>
              </a:rPr>
              <a:t>Надання вільних земель </a:t>
            </a:r>
          </a:p>
          <a:p>
            <a:pPr marL="342900" indent="-342900">
              <a:buFont typeface="+mj-lt"/>
              <a:buAutoNum type="arabicPeriod"/>
            </a:pPr>
            <a:endParaRPr lang="uk-UA" sz="1400" dirty="0" smtClean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1400" dirty="0" smtClean="0">
                <a:latin typeface="Lato" panose="020F0502020204030203" pitchFamily="34" charset="0"/>
                <a:cs typeface="Lato" panose="020F0502020204030203" pitchFamily="34" charset="0"/>
              </a:rPr>
              <a:t>Енергетична підтримка </a:t>
            </a:r>
          </a:p>
          <a:p>
            <a:pPr marL="342900" indent="-342900">
              <a:buFont typeface="+mj-lt"/>
              <a:buAutoNum type="arabicPeriod"/>
            </a:pPr>
            <a:endParaRPr lang="uk-UA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1400" dirty="0" smtClean="0">
                <a:latin typeface="Lato" panose="020F0502020204030203" pitchFamily="34" charset="0"/>
                <a:cs typeface="Lato" panose="020F0502020204030203" pitchFamily="34" charset="0"/>
              </a:rPr>
              <a:t>Розширена мережа грантових програм як локальних так і загальнодержавних</a:t>
            </a:r>
          </a:p>
          <a:p>
            <a:pPr marL="342900" indent="-342900">
              <a:buFont typeface="+mj-lt"/>
              <a:buAutoNum type="arabicPeriod"/>
            </a:pPr>
            <a:endParaRPr lang="uk-UA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1400" dirty="0" smtClean="0">
                <a:latin typeface="Lato" panose="020F0502020204030203" pitchFamily="34" charset="0"/>
                <a:cs typeface="Lato" panose="020F0502020204030203" pitchFamily="34" charset="0"/>
              </a:rPr>
              <a:t>Європейські сертифіковані лабораторії, центри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62788" y="407357"/>
            <a:ext cx="3666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Розвиток виробництва </a:t>
            </a:r>
            <a:endParaRPr lang="ru-RU" sz="3200" b="1" dirty="0" smtClean="0">
              <a:solidFill>
                <a:srgbClr val="000000">
                  <a:lumMod val="95000"/>
                  <a:lumOff val="5000"/>
                </a:srgb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4" b="10964"/>
          <a:stretch>
            <a:fillRect/>
          </a:stretch>
        </p:blipFill>
        <p:spPr>
          <a:xfrm>
            <a:off x="1185140" y="573611"/>
            <a:ext cx="4781551" cy="5582229"/>
          </a:xfrm>
        </p:spPr>
      </p:pic>
    </p:spTree>
    <p:extLst>
      <p:ext uri="{BB962C8B-B14F-4D97-AF65-F5344CB8AC3E}">
        <p14:creationId xmlns:p14="http://schemas.microsoft.com/office/powerpoint/2010/main" val="126197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035" y="346082"/>
            <a:ext cx="3932237" cy="1600200"/>
          </a:xfrm>
        </p:spPr>
        <p:txBody>
          <a:bodyPr/>
          <a:lstStyle/>
          <a:p>
            <a:r>
              <a:rPr lang="uk-UA" b="1" i="1" dirty="0" smtClean="0"/>
              <a:t>Особливості ведення бізнесу</a:t>
            </a:r>
            <a:endParaRPr lang="ru-RU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31161" y="2703663"/>
            <a:ext cx="4243519" cy="3811588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rgbClr val="3D3C3B"/>
                </a:solidFill>
                <a:latin typeface="Roboto Condensed"/>
              </a:rPr>
              <a:t> </a:t>
            </a:r>
          </a:p>
          <a:p>
            <a:pPr marL="342900" indent="-342900">
              <a:buAutoNum type="arabicPeriod"/>
            </a:pPr>
            <a:r>
              <a:rPr lang="uk-UA" dirty="0" err="1" smtClean="0">
                <a:solidFill>
                  <a:srgbClr val="3D3C3B"/>
                </a:solidFill>
                <a:latin typeface="Roboto Condensed"/>
              </a:rPr>
              <a:t>Найм</a:t>
            </a:r>
            <a:r>
              <a:rPr lang="uk-UA" dirty="0" smtClean="0">
                <a:solidFill>
                  <a:srgbClr val="3D3C3B"/>
                </a:solidFill>
                <a:latin typeface="Roboto Condensed"/>
              </a:rPr>
              <a:t> іноземців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3D3C3B"/>
                </a:solidFill>
                <a:latin typeface="Roboto Condensed"/>
              </a:rPr>
              <a:t>Substance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rgbClr val="3D3C3B"/>
                </a:solidFill>
                <a:latin typeface="Roboto Condensed"/>
              </a:rPr>
              <a:t>Перевірки 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rgbClr val="3D3C3B"/>
                </a:solidFill>
                <a:latin typeface="Roboto Condensed"/>
              </a:rPr>
              <a:t>Контроль міграційної служби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rgbClr val="3D3C3B"/>
                </a:solidFill>
                <a:latin typeface="Roboto Condensed"/>
              </a:rPr>
              <a:t>Контроль Міністерства праці й соціального захисту 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rgbClr val="3D3C3B"/>
                </a:solidFill>
                <a:latin typeface="Roboto Condensed"/>
              </a:rPr>
              <a:t>Участь правоохоронних органів в контрольній діяльності </a:t>
            </a:r>
          </a:p>
          <a:p>
            <a:endParaRPr lang="uk-UA" dirty="0">
              <a:solidFill>
                <a:srgbClr val="3D3C3B"/>
              </a:solidFill>
              <a:latin typeface="Roboto Condensed"/>
            </a:endParaRPr>
          </a:p>
          <a:p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pPr marL="342900" indent="-342900">
              <a:buAutoNum type="arabicPeriod"/>
            </a:pPr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pPr marL="342900" indent="-342900">
              <a:buAutoNum type="arabicPeriod"/>
            </a:pPr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pPr marL="342900" indent="-342900">
              <a:buAutoNum type="arabicPeriod"/>
            </a:pPr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pPr marL="342900" indent="-342900">
              <a:buAutoNum type="arabicPeriod"/>
            </a:pPr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3D3C3B"/>
              </a:solidFill>
              <a:latin typeface="Roboto Condensed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" r="5381"/>
          <a:stretch>
            <a:fillRect/>
          </a:stretch>
        </p:blipFill>
        <p:spPr>
          <a:xfrm>
            <a:off x="6400078" y="923637"/>
            <a:ext cx="5053013" cy="4954588"/>
          </a:xfrm>
        </p:spPr>
      </p:pic>
    </p:spTree>
    <p:extLst>
      <p:ext uri="{BB962C8B-B14F-4D97-AF65-F5344CB8AC3E}">
        <p14:creationId xmlns:p14="http://schemas.microsoft.com/office/powerpoint/2010/main" val="3298953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 r="20116"/>
          <a:stretch>
            <a:fillRect/>
          </a:stretch>
        </p:blipFill>
        <p:spPr>
          <a:xfrm>
            <a:off x="0" y="0"/>
            <a:ext cx="6561138" cy="6858000"/>
          </a:xfrm>
        </p:spPr>
      </p:pic>
      <p:sp>
        <p:nvSpPr>
          <p:cNvPr id="16" name="TextBox 15"/>
          <p:cNvSpPr txBox="1"/>
          <p:nvPr/>
        </p:nvSpPr>
        <p:spPr>
          <a:xfrm>
            <a:off x="6686679" y="240279"/>
            <a:ext cx="66783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Туреччина </a:t>
            </a:r>
          </a:p>
          <a:p>
            <a:r>
              <a:rPr lang="uk-UA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на міжнародній податковій </a:t>
            </a:r>
          </a:p>
          <a:p>
            <a:r>
              <a:rPr lang="uk-UA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арені</a:t>
            </a:r>
            <a:endParaRPr lang="ru-RU" sz="2800" b="1" dirty="0">
              <a:solidFill>
                <a:srgbClr val="000000">
                  <a:lumMod val="95000"/>
                  <a:lumOff val="5000"/>
                </a:srgb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2989" y="2387573"/>
            <a:ext cx="4141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ru-RU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В 2020 </a:t>
            </a:r>
            <a:r>
              <a:rPr lang="ru-RU" sz="12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приєдналася</a:t>
            </a:r>
            <a:r>
              <a:rPr lang="ru-RU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 до угоди </a:t>
            </a:r>
            <a:r>
              <a:rPr 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CRS</a:t>
            </a:r>
            <a:endParaRPr lang="uk-UA" sz="1200" dirty="0">
              <a:solidFill>
                <a:srgbClr val="000000">
                  <a:lumMod val="85000"/>
                  <a:lumOff val="15000"/>
                </a:srgb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  <a:p>
            <a:endParaRPr lang="uk-UA" sz="1200" dirty="0">
              <a:solidFill>
                <a:srgbClr val="000000">
                  <a:lumMod val="85000"/>
                  <a:lumOff val="15000"/>
                </a:srgb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  <a:p>
            <a:pPr marL="228600" indent="-228600">
              <a:buFontTx/>
              <a:buAutoNum type="arabicPeriod"/>
            </a:pPr>
            <a:endParaRPr lang="en-US" sz="1200" dirty="0">
              <a:solidFill>
                <a:srgbClr val="000000">
                  <a:lumMod val="85000"/>
                  <a:lumOff val="15000"/>
                </a:srgb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  <a:p>
            <a:r>
              <a:rPr lang="uk-UA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2. В 2020 році ратифіковано Багатосторонню конвенцію щодо обміну податковою інформацією з метою протидії розмиванню податкової бази (</a:t>
            </a:r>
            <a:r>
              <a:rPr lang="en-US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BEPS MLI)</a:t>
            </a:r>
            <a:endParaRPr lang="uk-UA" sz="1200" dirty="0">
              <a:solidFill>
                <a:srgbClr val="000000">
                  <a:lumMod val="85000"/>
                  <a:lumOff val="15000"/>
                </a:srgb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  <a:p>
            <a:endParaRPr lang="uk-UA" sz="1200" dirty="0">
              <a:solidFill>
                <a:srgbClr val="000000">
                  <a:lumMod val="85000"/>
                  <a:lumOff val="15000"/>
                </a:srgb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  <a:p>
            <a:r>
              <a:rPr lang="uk-UA" sz="1200" dirty="0">
                <a:solidFill>
                  <a:srgbClr val="000000">
                    <a:lumMod val="85000"/>
                    <a:lumOff val="15000"/>
                  </a:srgb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3. З 2020 впровадженні правила щодо ведення документації по трансфертному ціноутворенню </a:t>
            </a:r>
            <a:endParaRPr lang="ru-RU" sz="1200" dirty="0">
              <a:solidFill>
                <a:srgbClr val="000000">
                  <a:lumMod val="85000"/>
                  <a:lumOff val="15000"/>
                </a:srgb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B49A162-3CD1-6531-0F08-78459FAF3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AA7C14-5D7A-1F6B-4327-479CCF40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559" y="974691"/>
            <a:ext cx="8791470" cy="137662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286381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07" y="1523108"/>
            <a:ext cx="1914186" cy="5273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7897" y="2759227"/>
            <a:ext cx="52164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  <a:buClr>
                <a:srgbClr val="6DAA2D"/>
              </a:buClr>
            </a:pPr>
            <a:r>
              <a:rPr lang="ru-RU" dirty="0" smtClean="0">
                <a:solidFill>
                  <a:prstClr val="white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+38 06</a:t>
            </a:r>
            <a:r>
              <a:rPr lang="en-US" dirty="0" smtClean="0">
                <a:solidFill>
                  <a:prstClr val="white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6</a:t>
            </a:r>
            <a:r>
              <a:rPr lang="ru-RU" dirty="0" smtClean="0">
                <a:solidFill>
                  <a:prstClr val="white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 </a:t>
            </a:r>
            <a:r>
              <a:rPr lang="en-US" dirty="0" smtClean="0">
                <a:solidFill>
                  <a:prstClr val="white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37 22 429</a:t>
            </a:r>
            <a:endParaRPr lang="ru-RU" dirty="0">
              <a:solidFill>
                <a:prstClr val="white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  <a:p>
            <a:pPr algn="ctr">
              <a:lnSpc>
                <a:spcPct val="200000"/>
              </a:lnSpc>
              <a:buClr>
                <a:srgbClr val="6DAA2D"/>
              </a:buClr>
            </a:pPr>
            <a:r>
              <a:rPr lang="en-US" dirty="0" smtClean="0">
                <a:solidFill>
                  <a:prstClr val="white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moroz@dictum.ua</a:t>
            </a:r>
            <a:endParaRPr lang="ru-RU" dirty="0" smtClean="0">
              <a:solidFill>
                <a:prstClr val="white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  <a:p>
            <a:pPr algn="ctr">
              <a:lnSpc>
                <a:spcPct val="200000"/>
              </a:lnSpc>
              <a:buClr>
                <a:srgbClr val="6DAA2D"/>
              </a:buClr>
            </a:pPr>
            <a:r>
              <a:rPr lang="en-US" dirty="0" smtClean="0">
                <a:solidFill>
                  <a:srgbClr val="64B300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www.dictum.ua</a:t>
            </a:r>
            <a:endParaRPr lang="en-US" dirty="0" smtClean="0">
              <a:solidFill>
                <a:srgbClr val="64B300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  <a:p>
            <a:pPr algn="ctr">
              <a:lnSpc>
                <a:spcPct val="200000"/>
              </a:lnSpc>
              <a:buClr>
                <a:srgbClr val="6DAA2D"/>
              </a:buClr>
            </a:pPr>
            <a:r>
              <a:rPr lang="en-US" dirty="0">
                <a:solidFill>
                  <a:srgbClr val="64B300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https://www.facebook.com/morozlana/</a:t>
            </a:r>
          </a:p>
          <a:p>
            <a:pPr algn="ctr">
              <a:lnSpc>
                <a:spcPct val="200000"/>
              </a:lnSpc>
              <a:buClr>
                <a:srgbClr val="6DAA2D"/>
              </a:buClr>
            </a:pPr>
            <a:endParaRPr lang="ru-RU" dirty="0" smtClean="0">
              <a:solidFill>
                <a:srgbClr val="64B300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  <a:p>
            <a:pPr algn="ctr">
              <a:lnSpc>
                <a:spcPct val="200000"/>
              </a:lnSpc>
              <a:buClr>
                <a:srgbClr val="6DAA2D"/>
              </a:buClr>
            </a:pPr>
            <a:endParaRPr lang="ru-RU" dirty="0">
              <a:solidFill>
                <a:prstClr val="white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09213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-419103" y="3228945"/>
            <a:ext cx="1930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spc="600" dirty="0">
                <a:solidFill>
                  <a:srgbClr val="64B3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Контакти</a:t>
            </a:r>
            <a:endParaRPr lang="ru-RU" sz="2000" spc="600" dirty="0">
              <a:solidFill>
                <a:srgbClr val="64B3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965542" y="2488677"/>
            <a:ext cx="4260915" cy="0"/>
          </a:xfrm>
          <a:prstGeom prst="line">
            <a:avLst/>
          </a:prstGeom>
          <a:ln>
            <a:solidFill>
              <a:srgbClr val="64B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0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09213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-2768297" y="3275112"/>
            <a:ext cx="6628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513013" algn="l"/>
              </a:tabLst>
            </a:pPr>
            <a:r>
              <a:rPr lang="uk-UA" sz="1400" b="1" spc="600" dirty="0" smtClean="0">
                <a:solidFill>
                  <a:srgbClr val="76BC1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Особливості ведення бізнесу в Туреччині</a:t>
            </a:r>
            <a:endParaRPr lang="ru-RU" sz="1400" b="1" spc="600" dirty="0">
              <a:solidFill>
                <a:srgbClr val="76BC1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3750" y="1606858"/>
            <a:ext cx="1851302" cy="1074198"/>
          </a:xfrm>
          <a:prstGeom prst="rect">
            <a:avLst/>
          </a:prstGeom>
          <a:noFill/>
          <a:ln>
            <a:solidFill>
              <a:srgbClr val="76B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97390" y="1606858"/>
            <a:ext cx="1851302" cy="1074198"/>
          </a:xfrm>
          <a:prstGeom prst="rect">
            <a:avLst/>
          </a:prstGeom>
          <a:noFill/>
          <a:ln>
            <a:solidFill>
              <a:srgbClr val="76B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97390" y="3750815"/>
            <a:ext cx="1851302" cy="1074198"/>
          </a:xfrm>
          <a:prstGeom prst="rect">
            <a:avLst/>
          </a:prstGeom>
          <a:noFill/>
          <a:ln>
            <a:solidFill>
              <a:srgbClr val="76B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03305" y="1725827"/>
            <a:ext cx="14586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 країну</a:t>
            </a:r>
            <a:endParaRPr lang="ru-RU" sz="1400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60057" y="3810860"/>
            <a:ext cx="1389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Переваги для проживання</a:t>
            </a:r>
            <a:endParaRPr lang="ru-RU" sz="1400" b="1" dirty="0">
              <a:solidFill>
                <a:schemeClr val="accen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38119" y="3854783"/>
            <a:ext cx="13890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Переваги для ведення бізнесу</a:t>
            </a:r>
            <a:endParaRPr lang="ru-RU" sz="14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63750" y="3750815"/>
            <a:ext cx="1851302" cy="1074198"/>
          </a:xfrm>
          <a:prstGeom prst="rect">
            <a:avLst/>
          </a:prstGeom>
          <a:noFill/>
          <a:ln>
            <a:solidFill>
              <a:srgbClr val="76B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237" y="1600090"/>
            <a:ext cx="196173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870555" y="1871993"/>
            <a:ext cx="4865405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uk-UA" sz="4000" b="1" kern="0" dirty="0" smtClean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ОСОБЛИВОСТІ</a:t>
            </a:r>
            <a:endParaRPr lang="ru-RU" sz="4000" b="1" kern="0"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149" name="Shape 149"/>
          <p:cNvCxnSpPr/>
          <p:nvPr/>
        </p:nvCxnSpPr>
        <p:spPr>
          <a:xfrm>
            <a:off x="986670" y="1479726"/>
            <a:ext cx="1828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56" name="Shape 156"/>
          <p:cNvSpPr txBox="1"/>
          <p:nvPr/>
        </p:nvSpPr>
        <p:spPr>
          <a:xfrm>
            <a:off x="7454733" y="2158479"/>
            <a:ext cx="3393794" cy="29715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uk-UA" sz="2000" b="1" kern="0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менталітет</a:t>
            </a:r>
            <a:endParaRPr lang="ru-RU" sz="2000" b="1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7454733" y="3008182"/>
            <a:ext cx="3029997" cy="29715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uk-UA" sz="2000" b="1" kern="0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мова</a:t>
            </a:r>
            <a:endParaRPr lang="uk-UA" sz="2000" b="1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7454733" y="3890084"/>
            <a:ext cx="396985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uk-UA" sz="2000" b="1" kern="0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релігія</a:t>
            </a:r>
            <a:endParaRPr lang="ru-RU" sz="2000" b="1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7454733" y="4591805"/>
            <a:ext cx="4473915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uk-UA" sz="2000" b="1" kern="0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право</a:t>
            </a:r>
            <a:endParaRPr lang="ru-RU" sz="2000" b="1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" name="Shape 174"/>
          <p:cNvSpPr txBox="1"/>
          <p:nvPr/>
        </p:nvSpPr>
        <p:spPr>
          <a:xfrm>
            <a:off x="7454733" y="5593457"/>
            <a:ext cx="447391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uk-UA" sz="2000" b="1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п</a:t>
            </a:r>
            <a:r>
              <a:rPr lang="uk-UA" sz="2000" b="1" kern="0" dirty="0" smtClea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равила ведення бізнесу</a:t>
            </a:r>
            <a:endParaRPr lang="ru-RU" sz="2000" b="1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984196"/>
            <a:ext cx="704296" cy="7042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2853399"/>
            <a:ext cx="704296" cy="7042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83" y="3722602"/>
            <a:ext cx="704296" cy="7042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4591805"/>
            <a:ext cx="704296" cy="7042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5461008"/>
            <a:ext cx="704296" cy="7042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3" y="108742"/>
            <a:ext cx="1370984" cy="137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51" y="856700"/>
            <a:ext cx="10423298" cy="5144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4351" y="4326417"/>
            <a:ext cx="4071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0000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Туреччина</a:t>
            </a:r>
            <a:r>
              <a:rPr lang="ru-RU" sz="3200" dirty="0" smtClean="0">
                <a:solidFill>
                  <a:srgbClr val="000000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 </a:t>
            </a:r>
            <a:endParaRPr lang="ru-RU" sz="3200" dirty="0">
              <a:solidFill>
                <a:srgbClr val="000000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4351" y="5047192"/>
            <a:ext cx="4529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rgbClr val="000000"/>
                </a:solidFill>
              </a:rPr>
              <a:t>85 000 000 населення</a:t>
            </a:r>
          </a:p>
          <a:p>
            <a:r>
              <a:rPr lang="uk-UA" sz="1400" dirty="0" smtClean="0">
                <a:solidFill>
                  <a:srgbClr val="000000"/>
                </a:solidFill>
              </a:rPr>
              <a:t>середній вік - 30</a:t>
            </a:r>
          </a:p>
          <a:p>
            <a:endParaRPr lang="uk-UA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/>
        </p:nvSpPr>
        <p:spPr>
          <a:xfrm>
            <a:off x="6312024" y="671206"/>
            <a:ext cx="5205721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uk-UA" sz="3600" b="1" kern="0" dirty="0" smtClean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Географічне розташування – </a:t>
            </a:r>
            <a:r>
              <a:rPr lang="uk-UA" sz="3600" b="1" i="1" kern="0" dirty="0" smtClean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як це впливає на бізнес</a:t>
            </a:r>
            <a:endParaRPr lang="ru-RU" sz="3600" b="1" i="1" kern="0"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endParaRPr lang="uk-UA" sz="3600" b="1" kern="0"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endParaRPr lang="ru-RU" sz="3600" b="1" kern="0"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324" name="Shape 324"/>
          <p:cNvCxnSpPr/>
          <p:nvPr/>
        </p:nvCxnSpPr>
        <p:spPr>
          <a:xfrm>
            <a:off x="6471536" y="2679707"/>
            <a:ext cx="1828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25" name="Shape 325"/>
          <p:cNvSpPr txBox="1"/>
          <p:nvPr/>
        </p:nvSpPr>
        <p:spPr>
          <a:xfrm>
            <a:off x="6219660" y="3154243"/>
            <a:ext cx="5564666" cy="32778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indent="-342900">
              <a:buClr>
                <a:srgbClr val="000000"/>
              </a:buClr>
              <a:buSzPts val="1800"/>
              <a:buFontTx/>
              <a:buChar char="-"/>
            </a:pPr>
            <a:r>
              <a:rPr lang="uk-UA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Розташована в Європі та Азії</a:t>
            </a:r>
          </a:p>
          <a:p>
            <a:pPr marL="342900" indent="-342900">
              <a:buClr>
                <a:srgbClr val="000000"/>
              </a:buClr>
              <a:buSzPts val="1800"/>
              <a:buFontTx/>
              <a:buChar char="-"/>
            </a:pPr>
            <a:r>
              <a:rPr lang="ru-RU" sz="2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омивається</a:t>
            </a:r>
            <a:r>
              <a:rPr lang="ru-RU" sz="2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Чорним</a:t>
            </a:r>
            <a:r>
              <a:rPr lang="ru-RU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Середземним</a:t>
            </a:r>
            <a:r>
              <a:rPr lang="ru-RU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20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Егейським</a:t>
            </a:r>
            <a:r>
              <a:rPr lang="ru-RU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морями</a:t>
            </a:r>
          </a:p>
          <a:p>
            <a:pPr>
              <a:buClr>
                <a:srgbClr val="000000"/>
              </a:buClr>
              <a:buSzPts val="1800"/>
            </a:pPr>
            <a:endParaRPr sz="2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AutoShape 4" descr="Стамбул, Турция – все о городе с фото и виде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2" b="15982"/>
          <a:stretch>
            <a:fillRect/>
          </a:stretch>
        </p:blipFill>
        <p:spPr bwMode="auto">
          <a:xfrm>
            <a:off x="0" y="0"/>
            <a:ext cx="53386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5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035" y="346082"/>
            <a:ext cx="3932237" cy="1600200"/>
          </a:xfrm>
        </p:spPr>
        <p:txBody>
          <a:bodyPr/>
          <a:lstStyle/>
          <a:p>
            <a:r>
              <a:rPr lang="uk-UA" b="1" i="1" dirty="0" smtClean="0"/>
              <a:t>Торговий </a:t>
            </a:r>
            <a:r>
              <a:rPr lang="uk-UA" b="1" i="1" dirty="0" err="1" smtClean="0"/>
              <a:t>хаб</a:t>
            </a:r>
            <a:endParaRPr lang="ru-RU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56711" y="2694427"/>
            <a:ext cx="4243519" cy="381158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solidFill>
                  <a:srgbClr val="3D3C3B"/>
                </a:solidFill>
                <a:latin typeface="Roboto Condensed"/>
              </a:rPr>
              <a:t>Країни Африки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solidFill>
                  <a:srgbClr val="3D3C3B"/>
                </a:solidFill>
                <a:latin typeface="Roboto Condensed"/>
              </a:rPr>
              <a:t>Індія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solidFill>
                  <a:srgbClr val="3D3C3B"/>
                </a:solidFill>
                <a:latin typeface="Roboto Condensed"/>
              </a:rPr>
              <a:t>Країни Сходу</a:t>
            </a:r>
          </a:p>
          <a:p>
            <a:pPr marL="342900" indent="-342900">
              <a:buAutoNum type="arabicPeriod"/>
            </a:pPr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pPr marL="342900" indent="-342900">
              <a:buAutoNum type="arabicPeriod"/>
            </a:pPr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pPr marL="342900" indent="-342900">
              <a:buAutoNum type="arabicPeriod"/>
            </a:pPr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pPr marL="342900" indent="-342900">
              <a:buAutoNum type="arabicPeriod"/>
            </a:pPr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3D3C3B"/>
              </a:solidFill>
              <a:latin typeface="Roboto Condensed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 r="78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93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/>
        </p:nvSpPr>
        <p:spPr>
          <a:xfrm>
            <a:off x="6312024" y="160338"/>
            <a:ext cx="5205721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uk-UA" sz="3600" b="1" kern="0" dirty="0" smtClean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Населення – </a:t>
            </a:r>
            <a:r>
              <a:rPr lang="uk-UA" sz="3600" b="1" i="1" kern="0" dirty="0" smtClean="0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як це впливає на бізнес</a:t>
            </a:r>
            <a:endParaRPr lang="ru-RU" sz="3600" b="1" i="1" kern="0"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endParaRPr lang="uk-UA" sz="3600" b="1" kern="0"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endParaRPr lang="ru-RU" sz="3600" b="1" kern="0" dirty="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324" name="Shape 324"/>
          <p:cNvCxnSpPr/>
          <p:nvPr/>
        </p:nvCxnSpPr>
        <p:spPr>
          <a:xfrm>
            <a:off x="6555757" y="1584833"/>
            <a:ext cx="1828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25" name="Shape 325"/>
          <p:cNvSpPr txBox="1"/>
          <p:nvPr/>
        </p:nvSpPr>
        <p:spPr>
          <a:xfrm>
            <a:off x="6312024" y="1953515"/>
            <a:ext cx="5564666" cy="32778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indent="-342900">
              <a:buClr>
                <a:srgbClr val="000000"/>
              </a:buClr>
              <a:buSzPts val="1800"/>
              <a:buFontTx/>
              <a:buChar char="-"/>
            </a:pPr>
            <a:r>
              <a:rPr lang="ru-RU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80 % - турки, 20 % - </a:t>
            </a:r>
            <a:r>
              <a:rPr lang="ru-RU" sz="20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курди</a:t>
            </a:r>
            <a:endParaRPr lang="ru-RU" sz="2000" kern="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1800"/>
            </a:pPr>
            <a:endParaRPr lang="ru-RU" sz="2000" kern="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000000"/>
              </a:buClr>
              <a:buSzPts val="1800"/>
              <a:buFontTx/>
              <a:buChar char="-"/>
            </a:pPr>
            <a:r>
              <a:rPr lang="ru-RU" sz="20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мігранти</a:t>
            </a:r>
            <a:r>
              <a:rPr lang="ru-RU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зі</a:t>
            </a:r>
            <a:r>
              <a:rPr lang="ru-RU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сходу: </a:t>
            </a:r>
            <a:r>
              <a:rPr lang="ru-RU" sz="20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Сирія</a:t>
            </a:r>
            <a:r>
              <a:rPr lang="ru-RU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Іран</a:t>
            </a:r>
            <a:r>
              <a:rPr lang="ru-RU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Ірак</a:t>
            </a:r>
            <a:r>
              <a:rPr lang="ru-RU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>
              <a:buClr>
                <a:srgbClr val="000000"/>
              </a:buClr>
              <a:buSzPts val="1800"/>
            </a:pPr>
            <a:endParaRPr lang="ru-RU" sz="2000" kern="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000000"/>
              </a:buClr>
              <a:buSzPts val="1800"/>
              <a:buFontTx/>
              <a:buChar char="-"/>
            </a:pPr>
            <a:r>
              <a:rPr lang="ru-RU" sz="20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мігранти</a:t>
            </a:r>
            <a:r>
              <a:rPr lang="ru-RU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з </a:t>
            </a:r>
            <a:r>
              <a:rPr lang="ru-RU" sz="20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Азії</a:t>
            </a:r>
            <a:r>
              <a:rPr lang="ru-RU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Казахстан, Узбекистан, К</a:t>
            </a:r>
            <a:r>
              <a:rPr lang="uk-UA" sz="20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иргистан</a:t>
            </a:r>
            <a:r>
              <a:rPr lang="uk-UA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Туркменістан, Таджикістан </a:t>
            </a:r>
          </a:p>
          <a:p>
            <a:pPr>
              <a:buClr>
                <a:srgbClr val="000000"/>
              </a:buClr>
              <a:buSzPts val="1800"/>
            </a:pPr>
            <a:endParaRPr lang="ru-RU" sz="2000" kern="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000000"/>
              </a:buClr>
              <a:buSzPts val="1800"/>
              <a:buFontTx/>
              <a:buChar char="-"/>
            </a:pPr>
            <a:r>
              <a:rPr lang="ru-RU" sz="20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бізнес-мігранти</a:t>
            </a:r>
            <a:r>
              <a:rPr lang="ru-RU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з </a:t>
            </a:r>
            <a:r>
              <a:rPr lang="ru-RU" sz="20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Європи</a:t>
            </a:r>
            <a:r>
              <a:rPr lang="ru-RU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20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Україна</a:t>
            </a:r>
            <a:r>
              <a:rPr lang="ru-RU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Молдова, </a:t>
            </a:r>
            <a:r>
              <a:rPr lang="ru-RU" sz="20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Грузія</a:t>
            </a:r>
            <a:r>
              <a:rPr lang="ru-RU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Польща</a:t>
            </a:r>
            <a:r>
              <a:rPr lang="ru-RU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Німеччина</a:t>
            </a:r>
            <a:r>
              <a:rPr lang="ru-RU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Велика </a:t>
            </a:r>
            <a:r>
              <a:rPr lang="ru-RU" sz="20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Британія</a:t>
            </a:r>
            <a:endParaRPr lang="ru-RU" sz="2000" kern="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000000"/>
              </a:buClr>
              <a:buSzPts val="1800"/>
              <a:buFontTx/>
              <a:buChar char="-"/>
            </a:pPr>
            <a:endParaRPr lang="uk-UA" sz="2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buClr>
                <a:srgbClr val="000000"/>
              </a:buClr>
              <a:buSzPts val="1800"/>
              <a:buFontTx/>
              <a:buChar char="-"/>
            </a:pPr>
            <a:r>
              <a:rPr lang="uk-UA" sz="2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</a:t>
            </a:r>
            <a:r>
              <a:rPr lang="uk-UA" sz="2000" kern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осія</a:t>
            </a:r>
            <a:r>
              <a:rPr lang="uk-UA" sz="2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AutoShape 4" descr="Стамбул, Турция – все о городе с фото и виде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163781"/>
            <a:ext cx="5412509" cy="420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035" y="346082"/>
            <a:ext cx="3932237" cy="1600200"/>
          </a:xfrm>
        </p:spPr>
        <p:txBody>
          <a:bodyPr/>
          <a:lstStyle/>
          <a:p>
            <a:r>
              <a:rPr lang="uk-UA" b="1" dirty="0" smtClean="0"/>
              <a:t>Валюта Туреччини – </a:t>
            </a:r>
            <a:r>
              <a:rPr lang="uk-UA" b="1" i="1" dirty="0" smtClean="0"/>
              <a:t>як інфляція впливає на бізнес</a:t>
            </a:r>
            <a:endParaRPr lang="ru-RU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56711" y="2694427"/>
            <a:ext cx="4243519" cy="3811588"/>
          </a:xfrm>
        </p:spPr>
        <p:txBody>
          <a:bodyPr/>
          <a:lstStyle/>
          <a:p>
            <a:pPr marL="342900" indent="-342900">
              <a:buAutoNum type="arabicPeriod"/>
            </a:pPr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r>
              <a:rPr lang="uk-UA" dirty="0">
                <a:solidFill>
                  <a:srgbClr val="3D3C3B"/>
                </a:solidFill>
                <a:latin typeface="Roboto Condensed"/>
              </a:rPr>
              <a:t>Валюта Турецька ліра (</a:t>
            </a:r>
            <a:r>
              <a:rPr lang="en-US" dirty="0">
                <a:solidFill>
                  <a:srgbClr val="3D3C3B"/>
                </a:solidFill>
                <a:latin typeface="Roboto Condensed"/>
              </a:rPr>
              <a:t>TRY</a:t>
            </a:r>
            <a:r>
              <a:rPr lang="en-US" dirty="0" smtClean="0">
                <a:solidFill>
                  <a:srgbClr val="3D3C3B"/>
                </a:solidFill>
                <a:latin typeface="Roboto Condensed"/>
              </a:rPr>
              <a:t>)</a:t>
            </a:r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r>
              <a:rPr lang="uk-UA" dirty="0" smtClean="0">
                <a:solidFill>
                  <a:srgbClr val="3D3C3B"/>
                </a:solidFill>
                <a:latin typeface="Roboto Condensed"/>
              </a:rPr>
              <a:t>У період з березня 2022 року по теперішній час – </a:t>
            </a:r>
          </a:p>
          <a:p>
            <a:r>
              <a:rPr lang="uk-UA" dirty="0" smtClean="0">
                <a:solidFill>
                  <a:srgbClr val="3D3C3B"/>
                </a:solidFill>
                <a:latin typeface="Roboto Condensed"/>
              </a:rPr>
              <a:t>рівень інфляції склав 83 %</a:t>
            </a:r>
            <a:endParaRPr lang="uk-UA" dirty="0">
              <a:solidFill>
                <a:srgbClr val="3D3C3B"/>
              </a:solidFill>
              <a:latin typeface="Roboto Condensed"/>
            </a:endParaRPr>
          </a:p>
          <a:p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pPr marL="342900" indent="-342900">
              <a:buAutoNum type="arabicPeriod"/>
            </a:pPr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pPr marL="342900" indent="-342900">
              <a:buAutoNum type="arabicPeriod"/>
            </a:pPr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pPr marL="342900" indent="-342900">
              <a:buAutoNum type="arabicPeriod"/>
            </a:pPr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pPr marL="342900" indent="-342900">
              <a:buAutoNum type="arabicPeriod"/>
            </a:pPr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endParaRPr lang="uk-UA" dirty="0" smtClean="0">
              <a:solidFill>
                <a:srgbClr val="3D3C3B"/>
              </a:solidFill>
              <a:latin typeface="Roboto Condensed"/>
            </a:endParaRP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3D3C3B"/>
              </a:solidFill>
              <a:latin typeface="Roboto Condensed"/>
            </a:endParaRPr>
          </a:p>
        </p:txBody>
      </p:sp>
      <p:pic>
        <p:nvPicPr>
          <p:cNvPr id="7170" name="Picture 2" descr="В Турции началась валютная паника: как это отразится на ценах для туристов"/>
          <p:cNvPicPr>
            <a:picLocks noGrp="1" noChangeAspect="1" noChangeArrowheads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6" r="1104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0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Dictum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DAA2D"/>
      </a:accent1>
      <a:accent2>
        <a:srgbClr val="D8D8D8"/>
      </a:accent2>
      <a:accent3>
        <a:srgbClr val="6C6C6C"/>
      </a:accent3>
      <a:accent4>
        <a:srgbClr val="363636"/>
      </a:accent4>
      <a:accent5>
        <a:srgbClr val="0C0C0C"/>
      </a:accent5>
      <a:accent6>
        <a:srgbClr val="0C0C0C"/>
      </a:accent6>
      <a:hlink>
        <a:srgbClr val="0C0C0C"/>
      </a:hlink>
      <a:folHlink>
        <a:srgbClr val="0C0C0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Dictum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6DAA2D"/>
      </a:accent1>
      <a:accent2>
        <a:srgbClr val="D8D8D8"/>
      </a:accent2>
      <a:accent3>
        <a:srgbClr val="6C6C6C"/>
      </a:accent3>
      <a:accent4>
        <a:srgbClr val="363636"/>
      </a:accent4>
      <a:accent5>
        <a:srgbClr val="0C0C0C"/>
      </a:accent5>
      <a:accent6>
        <a:srgbClr val="0C0C0C"/>
      </a:accent6>
      <a:hlink>
        <a:srgbClr val="0C0C0C"/>
      </a:hlink>
      <a:folHlink>
        <a:srgbClr val="0C0C0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Dictum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6DAA2D"/>
      </a:accent1>
      <a:accent2>
        <a:srgbClr val="D8D8D8"/>
      </a:accent2>
      <a:accent3>
        <a:srgbClr val="6C6C6C"/>
      </a:accent3>
      <a:accent4>
        <a:srgbClr val="363636"/>
      </a:accent4>
      <a:accent5>
        <a:srgbClr val="0C0C0C"/>
      </a:accent5>
      <a:accent6>
        <a:srgbClr val="0C0C0C"/>
      </a:accent6>
      <a:hlink>
        <a:srgbClr val="0C0C0C"/>
      </a:hlink>
      <a:folHlink>
        <a:srgbClr val="0C0C0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Dictum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6DAA2D"/>
      </a:accent1>
      <a:accent2>
        <a:srgbClr val="D8D8D8"/>
      </a:accent2>
      <a:accent3>
        <a:srgbClr val="6C6C6C"/>
      </a:accent3>
      <a:accent4>
        <a:srgbClr val="363636"/>
      </a:accent4>
      <a:accent5>
        <a:srgbClr val="0C0C0C"/>
      </a:accent5>
      <a:accent6>
        <a:srgbClr val="0C0C0C"/>
      </a:accent6>
      <a:hlink>
        <a:srgbClr val="0C0C0C"/>
      </a:hlink>
      <a:folHlink>
        <a:srgbClr val="0C0C0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Dictum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6DAA2D"/>
      </a:accent1>
      <a:accent2>
        <a:srgbClr val="D8D8D8"/>
      </a:accent2>
      <a:accent3>
        <a:srgbClr val="6C6C6C"/>
      </a:accent3>
      <a:accent4>
        <a:srgbClr val="363636"/>
      </a:accent4>
      <a:accent5>
        <a:srgbClr val="0C0C0C"/>
      </a:accent5>
      <a:accent6>
        <a:srgbClr val="0C0C0C"/>
      </a:accent6>
      <a:hlink>
        <a:srgbClr val="0C0C0C"/>
      </a:hlink>
      <a:folHlink>
        <a:srgbClr val="0C0C0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Тема Office">
  <a:themeElements>
    <a:clrScheme name="Dictum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6DAA2D"/>
      </a:accent1>
      <a:accent2>
        <a:srgbClr val="D8D8D8"/>
      </a:accent2>
      <a:accent3>
        <a:srgbClr val="6C6C6C"/>
      </a:accent3>
      <a:accent4>
        <a:srgbClr val="363636"/>
      </a:accent4>
      <a:accent5>
        <a:srgbClr val="0C0C0C"/>
      </a:accent5>
      <a:accent6>
        <a:srgbClr val="0C0C0C"/>
      </a:accent6>
      <a:hlink>
        <a:srgbClr val="0C0C0C"/>
      </a:hlink>
      <a:folHlink>
        <a:srgbClr val="0C0C0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376</Words>
  <Application>Microsoft Office PowerPoint</Application>
  <PresentationFormat>Широкоэкранный</PresentationFormat>
  <Paragraphs>128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20</vt:i4>
      </vt:variant>
    </vt:vector>
  </HeadingPairs>
  <TitlesOfParts>
    <vt:vector size="39" baseType="lpstr">
      <vt:lpstr>Arial</vt:lpstr>
      <vt:lpstr>Calibri</vt:lpstr>
      <vt:lpstr>Calibri Light</vt:lpstr>
      <vt:lpstr>Lato</vt:lpstr>
      <vt:lpstr>Lato Black</vt:lpstr>
      <vt:lpstr>Lato Medium</vt:lpstr>
      <vt:lpstr>Lato regular</vt:lpstr>
      <vt:lpstr>Open Sans Extrabold</vt:lpstr>
      <vt:lpstr>Roboto Condensed</vt:lpstr>
      <vt:lpstr>1_Тема Office</vt:lpstr>
      <vt:lpstr>2_Тема Office</vt:lpstr>
      <vt:lpstr>5_Тема Office</vt:lpstr>
      <vt:lpstr>Тема Office</vt:lpstr>
      <vt:lpstr>3_Тема Office</vt:lpstr>
      <vt:lpstr>9_Тема Office</vt:lpstr>
      <vt:lpstr>4_Тема Office</vt:lpstr>
      <vt:lpstr>6_Тема Office</vt:lpstr>
      <vt:lpstr>7_Тема Office</vt:lpstr>
      <vt:lpstr>8_Тема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Торговий хаб</vt:lpstr>
      <vt:lpstr>Презентация PowerPoint</vt:lpstr>
      <vt:lpstr>Валюта Туреччини – як інфляція впливає на бізнес</vt:lpstr>
      <vt:lpstr>Презентация PowerPoint</vt:lpstr>
      <vt:lpstr>Презентация PowerPoint</vt:lpstr>
      <vt:lpstr>Презентация PowerPoint</vt:lpstr>
      <vt:lpstr>Презентация PowerPoint</vt:lpstr>
      <vt:lpstr>Відносини Україна – Туреччина – як це впливає на бізнес</vt:lpstr>
      <vt:lpstr>Презентация PowerPoint</vt:lpstr>
      <vt:lpstr>Презентация PowerPoint</vt:lpstr>
      <vt:lpstr>Презентация PowerPoint</vt:lpstr>
      <vt:lpstr>Особливості ведення бізнесу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Lady Lawyer</dc:creator>
  <cp:lastModifiedBy>Lady Lawyer</cp:lastModifiedBy>
  <cp:revision>66</cp:revision>
  <dcterms:created xsi:type="dcterms:W3CDTF">2021-09-04T04:03:59Z</dcterms:created>
  <dcterms:modified xsi:type="dcterms:W3CDTF">2024-02-14T15:47:34Z</dcterms:modified>
</cp:coreProperties>
</file>